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256" r:id="rId2"/>
    <p:sldId id="257" r:id="rId3"/>
    <p:sldId id="258" r:id="rId4"/>
    <p:sldId id="260" r:id="rId5"/>
    <p:sldId id="259" r:id="rId6"/>
    <p:sldId id="261" r:id="rId7"/>
    <p:sldId id="264" r:id="rId8"/>
    <p:sldId id="262" r:id="rId9"/>
    <p:sldId id="263" r:id="rId10"/>
    <p:sldId id="267" r:id="rId11"/>
    <p:sldId id="265" r:id="rId12"/>
    <p:sldId id="266" r:id="rId13"/>
    <p:sldId id="270" r:id="rId14"/>
    <p:sldId id="268" r:id="rId15"/>
    <p:sldId id="269" r:id="rId16"/>
    <p:sldId id="273" r:id="rId17"/>
    <p:sldId id="271" r:id="rId18"/>
    <p:sldId id="272" r:id="rId19"/>
    <p:sldId id="275" r:id="rId20"/>
    <p:sldId id="274" r:id="rId21"/>
    <p:sldId id="276" r:id="rId22"/>
    <p:sldId id="278" r:id="rId23"/>
    <p:sldId id="277"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6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1327B9-70F6-F947-A5CC-AFEE7DDA3D4D}" type="datetimeFigureOut">
              <a:rPr lang="en-US" smtClean="0"/>
              <a:t>8/15/16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42CD18-7A4F-A94E-9AF6-046C75370128}" type="slidenum">
              <a:rPr lang="en-US" smtClean="0"/>
              <a:t>‹#›</a:t>
            </a:fld>
            <a:endParaRPr lang="en-US"/>
          </a:p>
        </p:txBody>
      </p:sp>
    </p:spTree>
    <p:extLst>
      <p:ext uri="{BB962C8B-B14F-4D97-AF65-F5344CB8AC3E}">
        <p14:creationId xmlns:p14="http://schemas.microsoft.com/office/powerpoint/2010/main" val="801533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64B36-9CDD-1F4F-812C-5BD3CBBA1C98}" type="datetimeFigureOut">
              <a:rPr lang="en-US" smtClean="0"/>
              <a:t>8/15/16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173887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64B36-9CDD-1F4F-812C-5BD3CBBA1C98}" type="datetimeFigureOut">
              <a:rPr lang="en-US" smtClean="0"/>
              <a:t>8/15/16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243541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64B36-9CDD-1F4F-812C-5BD3CBBA1C98}" type="datetimeFigureOut">
              <a:rPr lang="en-US" smtClean="0"/>
              <a:t>8/15/16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327172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64B36-9CDD-1F4F-812C-5BD3CBBA1C98}" type="datetimeFigureOut">
              <a:rPr lang="en-US" smtClean="0"/>
              <a:t>8/15/16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252693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64B36-9CDD-1F4F-812C-5BD3CBBA1C98}" type="datetimeFigureOut">
              <a:rPr lang="en-US" smtClean="0"/>
              <a:t>8/15/16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157804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64B36-9CDD-1F4F-812C-5BD3CBBA1C98}" type="datetimeFigureOut">
              <a:rPr lang="en-US" smtClean="0"/>
              <a:t>8/15/16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25306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64B36-9CDD-1F4F-812C-5BD3CBBA1C98}" type="datetimeFigureOut">
              <a:rPr lang="en-US" smtClean="0"/>
              <a:t>8/15/16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173954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64B36-9CDD-1F4F-812C-5BD3CBBA1C98}" type="datetimeFigureOut">
              <a:rPr lang="en-US" smtClean="0"/>
              <a:t>8/15/16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239049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64B36-9CDD-1F4F-812C-5BD3CBBA1C98}" type="datetimeFigureOut">
              <a:rPr lang="en-US" smtClean="0"/>
              <a:t>8/15/16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389865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64B36-9CDD-1F4F-812C-5BD3CBBA1C98}" type="datetimeFigureOut">
              <a:rPr lang="en-US" smtClean="0"/>
              <a:t>8/15/16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74030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64B36-9CDD-1F4F-812C-5BD3CBBA1C98}" type="datetimeFigureOut">
              <a:rPr lang="en-US" smtClean="0"/>
              <a:t>8/15/16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E49277-07CB-6B41-B66E-30A217A87CEA}" type="slidenum">
              <a:rPr lang="en-US" smtClean="0"/>
              <a:t>‹#›</a:t>
            </a:fld>
            <a:endParaRPr lang="en-US" dirty="0"/>
          </a:p>
        </p:txBody>
      </p:sp>
    </p:spTree>
    <p:extLst>
      <p:ext uri="{BB962C8B-B14F-4D97-AF65-F5344CB8AC3E}">
        <p14:creationId xmlns:p14="http://schemas.microsoft.com/office/powerpoint/2010/main" val="2736746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64B36-9CDD-1F4F-812C-5BD3CBBA1C98}" type="datetimeFigureOut">
              <a:rPr lang="en-US" smtClean="0"/>
              <a:t>8/15/16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49277-07CB-6B41-B66E-30A217A87CEA}" type="slidenum">
              <a:rPr lang="en-US" smtClean="0"/>
              <a:t>‹#›</a:t>
            </a:fld>
            <a:endParaRPr lang="en-US" dirty="0"/>
          </a:p>
        </p:txBody>
      </p:sp>
    </p:spTree>
    <p:extLst>
      <p:ext uri="{BB962C8B-B14F-4D97-AF65-F5344CB8AC3E}">
        <p14:creationId xmlns:p14="http://schemas.microsoft.com/office/powerpoint/2010/main" val="40966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927" y="690287"/>
            <a:ext cx="4817899" cy="6001643"/>
          </a:xfrm>
          <a:prstGeom prst="rect">
            <a:avLst/>
          </a:prstGeom>
          <a:noFill/>
        </p:spPr>
        <p:txBody>
          <a:bodyPr wrap="square" rtlCol="0">
            <a:spAutoFit/>
          </a:bodyPr>
          <a:lstStyle/>
          <a:p>
            <a:r>
              <a:rPr lang="en-US" sz="6400" i="1" dirty="0">
                <a:solidFill>
                  <a:schemeClr val="bg2">
                    <a:lumMod val="50000"/>
                  </a:schemeClr>
                </a:solidFill>
              </a:rPr>
              <a:t>Lesson 1: What Did the Founders Think about Constitutional Government? </a:t>
            </a:r>
            <a:endParaRPr lang="en-US" sz="6400" dirty="0">
              <a:solidFill>
                <a:schemeClr val="bg2">
                  <a:lumMod val="50000"/>
                </a:schemeClr>
              </a:solidFill>
            </a:endParaRPr>
          </a:p>
        </p:txBody>
      </p:sp>
      <p:pic>
        <p:nvPicPr>
          <p:cNvPr id="6" name="Picture 5"/>
          <p:cNvPicPr>
            <a:picLocks noChangeAspect="1"/>
          </p:cNvPicPr>
          <p:nvPr/>
        </p:nvPicPr>
        <p:blipFill>
          <a:blip r:embed="rId2"/>
          <a:stretch>
            <a:fillRect/>
          </a:stretch>
        </p:blipFill>
        <p:spPr>
          <a:xfrm>
            <a:off x="5176826" y="0"/>
            <a:ext cx="4071104" cy="6858000"/>
          </a:xfrm>
          <a:prstGeom prst="rect">
            <a:avLst/>
          </a:prstGeom>
        </p:spPr>
      </p:pic>
    </p:spTree>
    <p:extLst>
      <p:ext uri="{BB962C8B-B14F-4D97-AF65-F5344CB8AC3E}">
        <p14:creationId xmlns:p14="http://schemas.microsoft.com/office/powerpoint/2010/main" val="258852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Forms of Government</a:t>
            </a:r>
            <a:endParaRPr lang="en-US" dirty="0"/>
          </a:p>
        </p:txBody>
      </p:sp>
      <p:sp>
        <p:nvSpPr>
          <p:cNvPr id="3" name="Content Placeholder 2"/>
          <p:cNvSpPr>
            <a:spLocks noGrp="1"/>
          </p:cNvSpPr>
          <p:nvPr>
            <p:ph idx="1"/>
          </p:nvPr>
        </p:nvSpPr>
        <p:spPr/>
        <p:txBody>
          <a:bodyPr>
            <a:normAutofit fontScale="85000" lnSpcReduction="20000"/>
          </a:bodyPr>
          <a:lstStyle/>
          <a:p>
            <a:r>
              <a:rPr lang="en-US" sz="3500" dirty="0" smtClean="0"/>
              <a:t>Aristotle’s </a:t>
            </a:r>
            <a:r>
              <a:rPr lang="en-US" sz="3500" dirty="0"/>
              <a:t>forms of </a:t>
            </a:r>
            <a:r>
              <a:rPr lang="en-US" sz="3500" dirty="0" smtClean="0"/>
              <a:t>government</a:t>
            </a:r>
          </a:p>
          <a:p>
            <a:r>
              <a:rPr lang="en-US" sz="3500" dirty="0" smtClean="0"/>
              <a:t>Believed they must perform three functions: Executive, Legislative, Judicial.</a:t>
            </a:r>
            <a:endParaRPr lang="en-US" sz="3500" dirty="0"/>
          </a:p>
          <a:p>
            <a:pPr marL="0" indent="0">
              <a:buNone/>
            </a:pPr>
            <a:r>
              <a:rPr lang="en-US" sz="3500" dirty="0" smtClean="0"/>
              <a:t>		Rule </a:t>
            </a:r>
            <a:r>
              <a:rPr lang="en-US" sz="3500" dirty="0"/>
              <a:t>of One= Monarchy (corrupt = Tyranny</a:t>
            </a:r>
            <a:r>
              <a:rPr lang="en-US" sz="3500" dirty="0" smtClean="0"/>
              <a:t>)			Rule </a:t>
            </a:r>
            <a:r>
              <a:rPr lang="en-US" sz="3500" dirty="0"/>
              <a:t>of Few= Aristocracy (corrupt = Oligarchy</a:t>
            </a:r>
            <a:r>
              <a:rPr lang="en-US" sz="3500" dirty="0" smtClean="0"/>
              <a:t>)		Rule </a:t>
            </a:r>
            <a:r>
              <a:rPr lang="en-US" sz="3500" dirty="0"/>
              <a:t>of Many= Polity (corrupt = Democracy)</a:t>
            </a:r>
          </a:p>
          <a:p>
            <a:r>
              <a:rPr lang="en-US" sz="3500" dirty="0" smtClean="0"/>
              <a:t>Aristotle </a:t>
            </a:r>
            <a:r>
              <a:rPr lang="en-US" sz="3500" dirty="0"/>
              <a:t>feared that in a direct democracy, the poor would seize the wealth of the rich through warfare</a:t>
            </a:r>
          </a:p>
          <a:p>
            <a:r>
              <a:rPr lang="en-US" sz="3500" dirty="0" smtClean="0"/>
              <a:t>Founders </a:t>
            </a:r>
            <a:r>
              <a:rPr lang="en-US" sz="3500" dirty="0"/>
              <a:t>favored a representative (republican) form of government</a:t>
            </a:r>
          </a:p>
          <a:p>
            <a:endParaRPr lang="en-US" dirty="0"/>
          </a:p>
        </p:txBody>
      </p:sp>
    </p:spTree>
    <p:extLst>
      <p:ext uri="{BB962C8B-B14F-4D97-AF65-F5344CB8AC3E}">
        <p14:creationId xmlns:p14="http://schemas.microsoft.com/office/powerpoint/2010/main" val="257906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CONSTITUTION?</a:t>
            </a:r>
            <a:endParaRPr lang="en-US" dirty="0"/>
          </a:p>
        </p:txBody>
      </p:sp>
      <p:sp>
        <p:nvSpPr>
          <p:cNvPr id="6" name="Content Placeholder 5"/>
          <p:cNvSpPr>
            <a:spLocks noGrp="1"/>
          </p:cNvSpPr>
          <p:nvPr>
            <p:ph idx="1"/>
          </p:nvPr>
        </p:nvSpPr>
        <p:spPr/>
        <p:txBody>
          <a:bodyPr>
            <a:normAutofit lnSpcReduction="10000"/>
          </a:bodyPr>
          <a:lstStyle/>
          <a:p>
            <a:r>
              <a:rPr lang="en-US" dirty="0"/>
              <a:t>Def: A plan that sets forth the structure and powers of a government</a:t>
            </a:r>
          </a:p>
          <a:p>
            <a:r>
              <a:rPr lang="en-US" dirty="0" smtClean="0"/>
              <a:t>Constitutional </a:t>
            </a:r>
            <a:r>
              <a:rPr lang="en-US" dirty="0"/>
              <a:t>government also means limited government</a:t>
            </a:r>
          </a:p>
          <a:p>
            <a:r>
              <a:rPr lang="en-US" dirty="0" smtClean="0"/>
              <a:t>Government </a:t>
            </a:r>
            <a:r>
              <a:rPr lang="en-US" dirty="0"/>
              <a:t>limited by the provisions of the constitution</a:t>
            </a:r>
          </a:p>
          <a:p>
            <a:r>
              <a:rPr lang="en-US" dirty="0" smtClean="0"/>
              <a:t>Written </a:t>
            </a:r>
            <a:r>
              <a:rPr lang="en-US" dirty="0"/>
              <a:t>Constitutions are controversial since it involved interpretation, change, and the power of who has the final say</a:t>
            </a:r>
          </a:p>
          <a:p>
            <a:endParaRPr lang="en-US" dirty="0"/>
          </a:p>
        </p:txBody>
      </p:sp>
    </p:spTree>
    <p:extLst>
      <p:ext uri="{BB962C8B-B14F-4D97-AF65-F5344CB8AC3E}">
        <p14:creationId xmlns:p14="http://schemas.microsoft.com/office/powerpoint/2010/main" val="75699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Higher Law</a:t>
            </a:r>
            <a:endParaRPr lang="en-US" dirty="0"/>
          </a:p>
        </p:txBody>
      </p:sp>
      <p:pic>
        <p:nvPicPr>
          <p:cNvPr id="5" name="Content Placeholder 4"/>
          <p:cNvPicPr>
            <a:picLocks noGrp="1" noChangeAspect="1"/>
          </p:cNvPicPr>
          <p:nvPr>
            <p:ph sz="half" idx="1"/>
          </p:nvPr>
        </p:nvPicPr>
        <p:blipFill>
          <a:blip r:embed="rId2"/>
          <a:srcRect l="26250" r="26250"/>
          <a:stretch>
            <a:fillRect/>
          </a:stretch>
        </p:blipFill>
        <p:spPr>
          <a:xfrm>
            <a:off x="194908" y="1710646"/>
            <a:ext cx="3615236" cy="4525963"/>
          </a:xfrm>
        </p:spPr>
      </p:pic>
      <p:sp>
        <p:nvSpPr>
          <p:cNvPr id="4" name="Content Placeholder 3"/>
          <p:cNvSpPr>
            <a:spLocks noGrp="1"/>
          </p:cNvSpPr>
          <p:nvPr>
            <p:ph sz="half" idx="2"/>
          </p:nvPr>
        </p:nvSpPr>
        <p:spPr>
          <a:xfrm>
            <a:off x="4072436" y="1600200"/>
            <a:ext cx="4614364" cy="4929914"/>
          </a:xfrm>
        </p:spPr>
        <p:txBody>
          <a:bodyPr>
            <a:normAutofit fontScale="85000" lnSpcReduction="10000"/>
          </a:bodyPr>
          <a:lstStyle/>
          <a:p>
            <a:r>
              <a:rPr lang="en-US" dirty="0"/>
              <a:t>Different from legislative statute in following ways:</a:t>
            </a:r>
          </a:p>
          <a:p>
            <a:r>
              <a:rPr lang="en-US" dirty="0" smtClean="0"/>
              <a:t>Sets </a:t>
            </a:r>
            <a:r>
              <a:rPr lang="en-US" dirty="0"/>
              <a:t>forth basic rights of citizens</a:t>
            </a:r>
          </a:p>
          <a:p>
            <a:r>
              <a:rPr lang="en-US" dirty="0" smtClean="0"/>
              <a:t>Establishes </a:t>
            </a:r>
            <a:r>
              <a:rPr lang="en-US" dirty="0"/>
              <a:t>responsibility of the </a:t>
            </a:r>
            <a:r>
              <a:rPr lang="en-US" dirty="0" smtClean="0"/>
              <a:t>gov’t to </a:t>
            </a:r>
            <a:r>
              <a:rPr lang="en-US" dirty="0"/>
              <a:t>protect those rights</a:t>
            </a:r>
          </a:p>
          <a:p>
            <a:r>
              <a:rPr lang="en-US" dirty="0" smtClean="0"/>
              <a:t>Establishes </a:t>
            </a:r>
            <a:r>
              <a:rPr lang="en-US" dirty="0"/>
              <a:t>limitations on </a:t>
            </a:r>
            <a:r>
              <a:rPr lang="en-US" dirty="0" smtClean="0"/>
              <a:t>gov’t power </a:t>
            </a:r>
            <a:r>
              <a:rPr lang="en-US" dirty="0"/>
              <a:t>regarding rights, distribution of resources, and conflict management</a:t>
            </a:r>
          </a:p>
          <a:p>
            <a:r>
              <a:rPr lang="en-US" dirty="0" smtClean="0"/>
              <a:t>Can </a:t>
            </a:r>
            <a:r>
              <a:rPr lang="en-US" dirty="0"/>
              <a:t>be changed only with consent of the people and according to established procedures</a:t>
            </a:r>
          </a:p>
          <a:p>
            <a:endParaRPr lang="en-US" dirty="0"/>
          </a:p>
        </p:txBody>
      </p:sp>
    </p:spTree>
    <p:extLst>
      <p:ext uri="{BB962C8B-B14F-4D97-AF65-F5344CB8AC3E}">
        <p14:creationId xmlns:p14="http://schemas.microsoft.com/office/powerpoint/2010/main" val="78450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Different </a:t>
            </a:r>
            <a:r>
              <a:rPr lang="en-US" dirty="0"/>
              <a:t>from legislative statute in following ways:</a:t>
            </a:r>
          </a:p>
          <a:p>
            <a:r>
              <a:rPr lang="en-US" dirty="0" smtClean="0"/>
              <a:t>Sets </a:t>
            </a:r>
            <a:r>
              <a:rPr lang="en-US" dirty="0"/>
              <a:t>forth basic rights of citizens</a:t>
            </a:r>
          </a:p>
          <a:p>
            <a:r>
              <a:rPr lang="en-US" dirty="0" smtClean="0"/>
              <a:t>Establishes </a:t>
            </a:r>
            <a:r>
              <a:rPr lang="en-US" dirty="0"/>
              <a:t>responsibility of the </a:t>
            </a:r>
            <a:r>
              <a:rPr lang="en-US" dirty="0" smtClean="0"/>
              <a:t>gov’t to </a:t>
            </a:r>
            <a:r>
              <a:rPr lang="en-US" dirty="0"/>
              <a:t>protect those rights</a:t>
            </a:r>
          </a:p>
          <a:p>
            <a:r>
              <a:rPr lang="en-US" dirty="0" smtClean="0"/>
              <a:t>Establishes </a:t>
            </a:r>
            <a:r>
              <a:rPr lang="en-US" dirty="0"/>
              <a:t>limitations on </a:t>
            </a:r>
            <a:r>
              <a:rPr lang="en-US" dirty="0" smtClean="0"/>
              <a:t>gov’t power </a:t>
            </a:r>
            <a:r>
              <a:rPr lang="en-US" dirty="0"/>
              <a:t>regarding rights, distribution of resources, and conflict management</a:t>
            </a:r>
          </a:p>
          <a:p>
            <a:r>
              <a:rPr lang="en-US" dirty="0" smtClean="0"/>
              <a:t>Can </a:t>
            </a:r>
            <a:r>
              <a:rPr lang="en-US" dirty="0"/>
              <a:t>be changed only with consent of the people and according to established procedures</a:t>
            </a:r>
          </a:p>
          <a:p>
            <a:endParaRPr lang="en-US" dirty="0"/>
          </a:p>
        </p:txBody>
      </p:sp>
    </p:spTree>
    <p:extLst>
      <p:ext uri="{BB962C8B-B14F-4D97-AF65-F5344CB8AC3E}">
        <p14:creationId xmlns:p14="http://schemas.microsoft.com/office/powerpoint/2010/main" val="176464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097" y="317532"/>
            <a:ext cx="4279510" cy="4524315"/>
          </a:xfrm>
          <a:prstGeom prst="rect">
            <a:avLst/>
          </a:prstGeom>
          <a:noFill/>
        </p:spPr>
        <p:txBody>
          <a:bodyPr wrap="square" rtlCol="0">
            <a:spAutoFit/>
          </a:bodyPr>
          <a:lstStyle/>
          <a:p>
            <a:r>
              <a:rPr lang="en-US" sz="4800" dirty="0" smtClean="0">
                <a:solidFill>
                  <a:srgbClr val="948A54"/>
                </a:solidFill>
              </a:rPr>
              <a:t>Lesson 2:</a:t>
            </a:r>
          </a:p>
          <a:p>
            <a:r>
              <a:rPr lang="en-US" sz="4800" dirty="0" smtClean="0">
                <a:solidFill>
                  <a:srgbClr val="948A54"/>
                </a:solidFill>
              </a:rPr>
              <a:t>What Ideas</a:t>
            </a:r>
          </a:p>
          <a:p>
            <a:r>
              <a:rPr lang="en-US" sz="4800" dirty="0" smtClean="0">
                <a:solidFill>
                  <a:srgbClr val="948A54"/>
                </a:solidFill>
              </a:rPr>
              <a:t>about Civic Life</a:t>
            </a:r>
          </a:p>
          <a:p>
            <a:r>
              <a:rPr lang="en-US" sz="4800" dirty="0" smtClean="0">
                <a:solidFill>
                  <a:srgbClr val="948A54"/>
                </a:solidFill>
              </a:rPr>
              <a:t>Informed the</a:t>
            </a:r>
          </a:p>
          <a:p>
            <a:r>
              <a:rPr lang="en-US" sz="4800" dirty="0" smtClean="0">
                <a:solidFill>
                  <a:srgbClr val="948A54"/>
                </a:solidFill>
              </a:rPr>
              <a:t>Founding</a:t>
            </a:r>
          </a:p>
          <a:p>
            <a:r>
              <a:rPr lang="en-US" sz="4800" dirty="0" smtClean="0">
                <a:solidFill>
                  <a:srgbClr val="948A54"/>
                </a:solidFill>
              </a:rPr>
              <a:t>Generation?</a:t>
            </a:r>
            <a:endParaRPr lang="en-US" sz="4800" dirty="0">
              <a:solidFill>
                <a:srgbClr val="948A54"/>
              </a:solidFill>
            </a:endParaRPr>
          </a:p>
        </p:txBody>
      </p:sp>
      <p:pic>
        <p:nvPicPr>
          <p:cNvPr id="7" name="Picture 6"/>
          <p:cNvPicPr>
            <a:picLocks noChangeAspect="1"/>
          </p:cNvPicPr>
          <p:nvPr/>
        </p:nvPicPr>
        <p:blipFill>
          <a:blip r:embed="rId2"/>
          <a:stretch>
            <a:fillRect/>
          </a:stretch>
        </p:blipFill>
        <p:spPr>
          <a:xfrm>
            <a:off x="4555607" y="0"/>
            <a:ext cx="4499505" cy="6858000"/>
          </a:xfrm>
          <a:prstGeom prst="rect">
            <a:avLst/>
          </a:prstGeom>
        </p:spPr>
      </p:pic>
    </p:spTree>
    <p:extLst>
      <p:ext uri="{BB962C8B-B14F-4D97-AF65-F5344CB8AC3E}">
        <p14:creationId xmlns:p14="http://schemas.microsoft.com/office/powerpoint/2010/main" val="21723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PURPOSE</a:t>
            </a:r>
            <a:endParaRPr lang="en-US" dirty="0"/>
          </a:p>
        </p:txBody>
      </p:sp>
      <p:sp>
        <p:nvSpPr>
          <p:cNvPr id="5" name="Content Placeholder 4"/>
          <p:cNvSpPr>
            <a:spLocks noGrp="1"/>
          </p:cNvSpPr>
          <p:nvPr>
            <p:ph idx="1"/>
          </p:nvPr>
        </p:nvSpPr>
        <p:spPr/>
        <p:txBody>
          <a:bodyPr>
            <a:normAutofit fontScale="92500" lnSpcReduction="10000"/>
          </a:bodyPr>
          <a:lstStyle/>
          <a:p>
            <a:r>
              <a:rPr lang="en-US" dirty="0"/>
              <a:t>People’s judgment about government may reflect ideas about human nature, the proper function and scope of government, the rights of individuals, and other values. </a:t>
            </a:r>
          </a:p>
          <a:p>
            <a:r>
              <a:rPr lang="en-US" dirty="0" smtClean="0"/>
              <a:t>Political </a:t>
            </a:r>
            <a:r>
              <a:rPr lang="en-US" dirty="0"/>
              <a:t>philosophers have discussed these matters for thousands of years. </a:t>
            </a:r>
          </a:p>
          <a:p>
            <a:r>
              <a:rPr lang="en-US" dirty="0" smtClean="0"/>
              <a:t>This </a:t>
            </a:r>
            <a:r>
              <a:rPr lang="en-US" dirty="0"/>
              <a:t>lesson examines important concepts such as the common good, civic virtue, the state of nature, natural rights, consent, and the social contract. </a:t>
            </a:r>
          </a:p>
          <a:p>
            <a:endParaRPr lang="en-US" dirty="0"/>
          </a:p>
        </p:txBody>
      </p:sp>
    </p:spTree>
    <p:extLst>
      <p:ext uri="{BB962C8B-B14F-4D97-AF65-F5344CB8AC3E}">
        <p14:creationId xmlns:p14="http://schemas.microsoft.com/office/powerpoint/2010/main" val="69637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Objectives:</a:t>
            </a:r>
            <a:endParaRPr lang="en-US" dirty="0"/>
          </a:p>
        </p:txBody>
      </p:sp>
      <p:sp>
        <p:nvSpPr>
          <p:cNvPr id="3" name="Content Placeholder 2"/>
          <p:cNvSpPr>
            <a:spLocks noGrp="1"/>
          </p:cNvSpPr>
          <p:nvPr>
            <p:ph idx="1"/>
          </p:nvPr>
        </p:nvSpPr>
        <p:spPr/>
        <p:txBody>
          <a:bodyPr>
            <a:normAutofit fontScale="85000" lnSpcReduction="10000"/>
          </a:bodyPr>
          <a:lstStyle/>
          <a:p>
            <a:r>
              <a:rPr lang="en-US" i="1" dirty="0"/>
              <a:t>Describe how and why natural rights philosophy differs from classical republicanism.</a:t>
            </a:r>
            <a:endParaRPr lang="en-US" dirty="0"/>
          </a:p>
          <a:p>
            <a:r>
              <a:rPr lang="en-US" i="1" dirty="0" smtClean="0"/>
              <a:t>Describe </a:t>
            </a:r>
            <a:r>
              <a:rPr lang="en-US" i="1" dirty="0"/>
              <a:t>how both systems of thought influenced the founding generation.</a:t>
            </a:r>
            <a:endParaRPr lang="en-US" dirty="0"/>
          </a:p>
          <a:p>
            <a:r>
              <a:rPr lang="en-US" i="1" dirty="0" smtClean="0"/>
              <a:t>Explain </a:t>
            </a:r>
            <a:r>
              <a:rPr lang="en-US" i="1" dirty="0"/>
              <a:t>challenges society faces when it strives to </a:t>
            </a:r>
            <a:r>
              <a:rPr lang="en-US" i="1" dirty="0" smtClean="0"/>
              <a:t>preserve </a:t>
            </a:r>
            <a:r>
              <a:rPr lang="en-US" i="1" dirty="0"/>
              <a:t>the rights to </a:t>
            </a:r>
            <a:r>
              <a:rPr lang="en-US" i="1" dirty="0">
                <a:solidFill>
                  <a:srgbClr val="FF0000"/>
                </a:solidFill>
              </a:rPr>
              <a:t>life, liberty, property, and the “pursuit of happiness</a:t>
            </a:r>
            <a:r>
              <a:rPr lang="en-US" i="1" dirty="0"/>
              <a:t>,” while also promoting the </a:t>
            </a:r>
            <a:r>
              <a:rPr lang="en-US" i="1" dirty="0">
                <a:solidFill>
                  <a:srgbClr val="0000FF"/>
                </a:solidFill>
              </a:rPr>
              <a:t>common good </a:t>
            </a:r>
            <a:r>
              <a:rPr lang="en-US" i="1" dirty="0"/>
              <a:t>and</a:t>
            </a:r>
            <a:r>
              <a:rPr lang="en-US" i="1" dirty="0">
                <a:solidFill>
                  <a:srgbClr val="0000FF"/>
                </a:solidFill>
              </a:rPr>
              <a:t> civic virtue</a:t>
            </a:r>
            <a:r>
              <a:rPr lang="en-US" i="1" dirty="0"/>
              <a:t>.</a:t>
            </a:r>
            <a:endParaRPr lang="en-US" dirty="0"/>
          </a:p>
          <a:p>
            <a:r>
              <a:rPr lang="en-US" i="1" dirty="0" smtClean="0"/>
              <a:t>Evaluate</a:t>
            </a:r>
            <a:r>
              <a:rPr lang="en-US" i="1" dirty="0"/>
              <a:t>, take and defend positions on </a:t>
            </a:r>
            <a:r>
              <a:rPr lang="en-US" i="1" dirty="0" smtClean="0"/>
              <a:t>the </a:t>
            </a:r>
            <a:r>
              <a:rPr lang="en-US" i="1" dirty="0"/>
              <a:t>importance of civic virtue </a:t>
            </a:r>
            <a:r>
              <a:rPr lang="en-US" i="1" dirty="0" smtClean="0"/>
              <a:t>today and the </a:t>
            </a:r>
            <a:r>
              <a:rPr lang="en-US" i="1" dirty="0"/>
              <a:t>role of political philosophy in thinking about government. </a:t>
            </a:r>
            <a:endParaRPr lang="en-US" dirty="0"/>
          </a:p>
          <a:p>
            <a:endParaRPr lang="en-US" dirty="0"/>
          </a:p>
        </p:txBody>
      </p:sp>
    </p:spTree>
    <p:extLst>
      <p:ext uri="{BB962C8B-B14F-4D97-AF65-F5344CB8AC3E}">
        <p14:creationId xmlns:p14="http://schemas.microsoft.com/office/powerpoint/2010/main" val="46318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Terms &amp; Concepts</a:t>
            </a:r>
          </a:p>
        </p:txBody>
      </p:sp>
      <p:sp>
        <p:nvSpPr>
          <p:cNvPr id="3" name="Content Placeholder 2"/>
          <p:cNvSpPr>
            <a:spLocks noGrp="1"/>
          </p:cNvSpPr>
          <p:nvPr>
            <p:ph idx="1"/>
          </p:nvPr>
        </p:nvSpPr>
        <p:spPr>
          <a:xfrm>
            <a:off x="457200" y="1600200"/>
            <a:ext cx="8229600" cy="4998942"/>
          </a:xfrm>
        </p:spPr>
        <p:txBody>
          <a:bodyPr>
            <a:normAutofit fontScale="25000" lnSpcReduction="20000"/>
          </a:bodyPr>
          <a:lstStyle/>
          <a:p>
            <a:pPr marL="0" indent="0">
              <a:buNone/>
            </a:pPr>
            <a:r>
              <a:rPr lang="en-US" sz="7200" b="1" dirty="0" smtClean="0"/>
              <a:t>civic </a:t>
            </a:r>
            <a:r>
              <a:rPr lang="en-US" sz="7200" b="1" dirty="0"/>
              <a:t>virtue</a:t>
            </a:r>
            <a:endParaRPr lang="en-US" sz="7200" dirty="0"/>
          </a:p>
          <a:p>
            <a:r>
              <a:rPr lang="en-US" sz="7200" dirty="0" smtClean="0"/>
              <a:t>The </a:t>
            </a:r>
            <a:r>
              <a:rPr lang="en-US" sz="7200" dirty="0"/>
              <a:t>dedication of citizens to the common welfare of their community or country, even at the cost of their individual interests. </a:t>
            </a:r>
            <a:endParaRPr lang="en-US" sz="7200" dirty="0" smtClean="0"/>
          </a:p>
          <a:p>
            <a:pPr marL="0" indent="0">
              <a:buNone/>
            </a:pPr>
            <a:endParaRPr lang="en-US" sz="7200" dirty="0"/>
          </a:p>
          <a:p>
            <a:pPr marL="0" indent="0">
              <a:buNone/>
            </a:pPr>
            <a:r>
              <a:rPr lang="en-US" sz="7200" b="1" dirty="0" smtClean="0"/>
              <a:t>classical republicanism</a:t>
            </a:r>
            <a:endParaRPr lang="en-US" sz="7200" dirty="0"/>
          </a:p>
          <a:p>
            <a:r>
              <a:rPr lang="en-US" sz="7200" dirty="0" smtClean="0"/>
              <a:t>The </a:t>
            </a:r>
            <a:r>
              <a:rPr lang="en-US" sz="7200" dirty="0"/>
              <a:t>ideals and practices of ancient Greek or Roman city-states that emphasized civic participation and the responsibility of citizens for the well-being of their polity, or country. Acts by citizens that placed the public good, or common welfare, above private interest were especially prized</a:t>
            </a:r>
            <a:r>
              <a:rPr lang="en-US" sz="7200" dirty="0" smtClean="0"/>
              <a:t>.</a:t>
            </a:r>
          </a:p>
          <a:p>
            <a:endParaRPr lang="en-US" sz="7200" dirty="0"/>
          </a:p>
          <a:p>
            <a:pPr marL="0" indent="0">
              <a:buNone/>
            </a:pPr>
            <a:r>
              <a:rPr lang="en-US" sz="7200" b="1" dirty="0" smtClean="0"/>
              <a:t>common </a:t>
            </a:r>
            <a:r>
              <a:rPr lang="en-US" sz="7200" b="1" dirty="0"/>
              <a:t>good</a:t>
            </a:r>
            <a:endParaRPr lang="en-US" sz="7200" dirty="0"/>
          </a:p>
          <a:p>
            <a:r>
              <a:rPr lang="en-US" sz="7200" dirty="0" smtClean="0"/>
              <a:t>The </a:t>
            </a:r>
            <a:r>
              <a:rPr lang="en-US" sz="7200" dirty="0"/>
              <a:t>good of the community as a whole, as contrasted with private interests that may conflict with public interest. Also known as the public good</a:t>
            </a:r>
            <a:r>
              <a:rPr lang="en-US" sz="7200" dirty="0" smtClean="0"/>
              <a:t>.</a:t>
            </a:r>
          </a:p>
          <a:p>
            <a:endParaRPr lang="en-US" sz="7200" dirty="0"/>
          </a:p>
          <a:p>
            <a:pPr marL="0" indent="0">
              <a:buNone/>
            </a:pPr>
            <a:r>
              <a:rPr lang="en-US" sz="7200" b="1" dirty="0" smtClean="0"/>
              <a:t>consent </a:t>
            </a:r>
            <a:r>
              <a:rPr lang="en-US" sz="7200" b="1" dirty="0"/>
              <a:t>of the governed</a:t>
            </a:r>
            <a:endParaRPr lang="en-US" sz="7200" dirty="0"/>
          </a:p>
          <a:p>
            <a:r>
              <a:rPr lang="en-US" sz="7200" dirty="0" smtClean="0"/>
              <a:t>Agreement </a:t>
            </a:r>
            <a:r>
              <a:rPr lang="en-US" sz="7200" dirty="0"/>
              <a:t>by citizens </a:t>
            </a:r>
            <a:r>
              <a:rPr lang="en-US" sz="7200" dirty="0" smtClean="0"/>
              <a:t>to </a:t>
            </a:r>
            <a:r>
              <a:rPr lang="en-US" sz="7200" dirty="0"/>
              <a:t>obey the laws and the government they create. Consent is the foundation of government's legitimacy.</a:t>
            </a:r>
          </a:p>
          <a:p>
            <a:endParaRPr lang="en-US" dirty="0"/>
          </a:p>
        </p:txBody>
      </p:sp>
    </p:spTree>
    <p:extLst>
      <p:ext uri="{BB962C8B-B14F-4D97-AF65-F5344CB8AC3E}">
        <p14:creationId xmlns:p14="http://schemas.microsoft.com/office/powerpoint/2010/main" val="98299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0951"/>
          </a:xfrm>
        </p:spPr>
        <p:txBody>
          <a:bodyPr>
            <a:normAutofit fontScale="90000"/>
          </a:bodyPr>
          <a:lstStyle/>
          <a:p>
            <a:endParaRPr lang="en-US" dirty="0"/>
          </a:p>
        </p:txBody>
      </p:sp>
      <p:sp>
        <p:nvSpPr>
          <p:cNvPr id="3" name="Content Placeholder 2"/>
          <p:cNvSpPr>
            <a:spLocks noGrp="1"/>
          </p:cNvSpPr>
          <p:nvPr>
            <p:ph idx="1"/>
          </p:nvPr>
        </p:nvSpPr>
        <p:spPr>
          <a:xfrm>
            <a:off x="457200" y="842150"/>
            <a:ext cx="8229600" cy="5674158"/>
          </a:xfrm>
        </p:spPr>
        <p:txBody>
          <a:bodyPr>
            <a:normAutofit fontScale="40000" lnSpcReduction="20000"/>
          </a:bodyPr>
          <a:lstStyle/>
          <a:p>
            <a:pPr marL="0" indent="0">
              <a:buNone/>
            </a:pPr>
            <a:r>
              <a:rPr lang="en-US" sz="3800" b="1" dirty="0" smtClean="0"/>
              <a:t>divine </a:t>
            </a:r>
            <a:r>
              <a:rPr lang="en-US" sz="3800" b="1" dirty="0"/>
              <a:t>right</a:t>
            </a:r>
            <a:endParaRPr lang="en-US" sz="3800" dirty="0"/>
          </a:p>
          <a:p>
            <a:r>
              <a:rPr lang="en-US" sz="3800" dirty="0" smtClean="0"/>
              <a:t>The </a:t>
            </a:r>
            <a:r>
              <a:rPr lang="en-US" sz="3800" dirty="0"/>
              <a:t>idea prevalent in early modern Europe that monarchs derive their authority directly from God. Adherents to this doctrine claimed that to disobey such monarchs, to attempt to replace them, or to limit their powers is contrary to the will of God. Also known as the divine right of kings</a:t>
            </a:r>
            <a:r>
              <a:rPr lang="en-US" sz="3800" dirty="0" smtClean="0"/>
              <a:t>.</a:t>
            </a:r>
          </a:p>
          <a:p>
            <a:pPr marL="0" indent="0">
              <a:buNone/>
            </a:pPr>
            <a:endParaRPr lang="en-US" sz="3800" dirty="0"/>
          </a:p>
          <a:p>
            <a:pPr marL="0" indent="0">
              <a:buNone/>
            </a:pPr>
            <a:r>
              <a:rPr lang="en-US" sz="3800" b="1" dirty="0" smtClean="0"/>
              <a:t>inalienable </a:t>
            </a:r>
            <a:r>
              <a:rPr lang="en-US" sz="3800" b="1" dirty="0"/>
              <a:t>rights</a:t>
            </a:r>
            <a:endParaRPr lang="en-US" sz="3800" dirty="0"/>
          </a:p>
          <a:p>
            <a:r>
              <a:rPr lang="en-US" sz="3800" dirty="0" smtClean="0"/>
              <a:t>Fundamental </a:t>
            </a:r>
            <a:r>
              <a:rPr lang="en-US" sz="3800" dirty="0"/>
              <a:t>rights inherent to being human that every person therefore possesses that cannot be taken away by government or another entity. This phrase was used in the Virginia Declaration of Rights and the Declaration of Independence</a:t>
            </a:r>
            <a:r>
              <a:rPr lang="en-US" sz="3800" dirty="0" smtClean="0"/>
              <a:t>.</a:t>
            </a:r>
          </a:p>
          <a:p>
            <a:endParaRPr lang="en-US" sz="3800" dirty="0"/>
          </a:p>
          <a:p>
            <a:pPr marL="0" indent="0">
              <a:buNone/>
            </a:pPr>
            <a:r>
              <a:rPr lang="en-US" sz="3800" b="1" dirty="0" smtClean="0"/>
              <a:t>natural </a:t>
            </a:r>
            <a:r>
              <a:rPr lang="en-US" sz="3800" b="1" dirty="0"/>
              <a:t>rights</a:t>
            </a:r>
            <a:endParaRPr lang="en-US" sz="3800" dirty="0"/>
          </a:p>
          <a:p>
            <a:r>
              <a:rPr lang="en-US" sz="3800" dirty="0" smtClean="0"/>
              <a:t>The </a:t>
            </a:r>
            <a:r>
              <a:rPr lang="en-US" sz="3800" dirty="0"/>
              <a:t>doctrine that people have basic rights, such as those to life, liberty, and property in a state of nature. Some writers, especially those influencing the American Founders, argued that certain of these rights are inalienable-inherent in being human-and that people create governments to protect those rights</a:t>
            </a:r>
            <a:r>
              <a:rPr lang="en-US" sz="3800" dirty="0" smtClean="0"/>
              <a:t>.</a:t>
            </a:r>
          </a:p>
          <a:p>
            <a:endParaRPr lang="en-US" sz="3800" dirty="0"/>
          </a:p>
          <a:p>
            <a:pPr marL="0" indent="0">
              <a:buNone/>
            </a:pPr>
            <a:r>
              <a:rPr lang="en-US" sz="3800" b="1" dirty="0" smtClean="0"/>
              <a:t>political </a:t>
            </a:r>
            <a:r>
              <a:rPr lang="en-US" sz="3800" b="1" dirty="0"/>
              <a:t>legitimacy</a:t>
            </a:r>
            <a:endParaRPr lang="en-US" sz="3800" dirty="0"/>
          </a:p>
          <a:p>
            <a:r>
              <a:rPr lang="en-US" sz="3800" dirty="0" smtClean="0"/>
              <a:t>Acceptance </a:t>
            </a:r>
            <a:r>
              <a:rPr lang="en-US" sz="3800" dirty="0"/>
              <a:t>by the governed that the claim to authority by those who govern is justified. In democratic societies, legitimacy is achieved only when those who govern gain power through the free consent of the governed in free and fair elections</a:t>
            </a:r>
            <a:r>
              <a:rPr lang="en-US" sz="3800" dirty="0" smtClean="0"/>
              <a:t>.</a:t>
            </a:r>
          </a:p>
          <a:p>
            <a:endParaRPr lang="en-US" sz="3800" dirty="0"/>
          </a:p>
          <a:p>
            <a:pPr marL="0" indent="0">
              <a:buNone/>
            </a:pPr>
            <a:r>
              <a:rPr lang="en-US" sz="3800" b="1" dirty="0" smtClean="0"/>
              <a:t>popular sovereignty</a:t>
            </a:r>
            <a:endParaRPr lang="en-US" sz="3800" dirty="0"/>
          </a:p>
          <a:p>
            <a:r>
              <a:rPr lang="en-US" sz="3800" dirty="0" smtClean="0"/>
              <a:t>The </a:t>
            </a:r>
            <a:r>
              <a:rPr lang="en-US" sz="3800" dirty="0"/>
              <a:t>natural rights concept that ultimate political authority rests with the people.</a:t>
            </a:r>
          </a:p>
          <a:p>
            <a:endParaRPr lang="en-US" dirty="0"/>
          </a:p>
        </p:txBody>
      </p:sp>
    </p:spTree>
    <p:extLst>
      <p:ext uri="{BB962C8B-B14F-4D97-AF65-F5344CB8AC3E}">
        <p14:creationId xmlns:p14="http://schemas.microsoft.com/office/powerpoint/2010/main" val="62516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170" y="579841"/>
            <a:ext cx="8075849" cy="5509201"/>
          </a:xfrm>
          <a:prstGeom prst="rect">
            <a:avLst/>
          </a:prstGeom>
          <a:noFill/>
        </p:spPr>
        <p:txBody>
          <a:bodyPr wrap="square" rtlCol="0">
            <a:spAutoFit/>
          </a:bodyPr>
          <a:lstStyle/>
          <a:p>
            <a:r>
              <a:rPr lang="en-US" sz="1600" dirty="0">
                <a:latin typeface="Wingdings 2"/>
              </a:rPr>
              <a:t></a:t>
            </a:r>
            <a:r>
              <a:rPr lang="en-US" sz="1600" b="1" dirty="0"/>
              <a:t>pursuit of happiness</a:t>
            </a:r>
            <a:endParaRPr lang="en-US" sz="1600" dirty="0"/>
          </a:p>
          <a:p>
            <a:r>
              <a:rPr lang="en-US" sz="1600" dirty="0" smtClean="0"/>
              <a:t>An </a:t>
            </a:r>
            <a:r>
              <a:rPr lang="en-US" sz="1600" dirty="0"/>
              <a:t>"unalienable" right stated in the Declaration of Independence. It is the right of Americans to pursue personal fulfillment in their own way, so long as they do not infringe on the rights of others. Within certain limits, this right denies the legitimacy of government to decide what kind of happiness one ought to seek.</a:t>
            </a:r>
          </a:p>
          <a:p>
            <a:endParaRPr lang="en-US" sz="1600" dirty="0"/>
          </a:p>
          <a:p>
            <a:r>
              <a:rPr lang="en-US" sz="1600" dirty="0">
                <a:latin typeface="Wingdings 2"/>
              </a:rPr>
              <a:t></a:t>
            </a:r>
            <a:r>
              <a:rPr lang="en-US" sz="1600" b="1" dirty="0"/>
              <a:t>right to revolution</a:t>
            </a:r>
            <a:endParaRPr lang="en-US" sz="1600" dirty="0"/>
          </a:p>
          <a:p>
            <a:r>
              <a:rPr lang="en-US" sz="1600" dirty="0" smtClean="0"/>
              <a:t>The </a:t>
            </a:r>
            <a:r>
              <a:rPr lang="en-US" sz="1600" dirty="0"/>
              <a:t>right of the sovereign people of any democratic state or regime to depose a government after it has attacked citizens' basic rights for a significant period of time. This right, espoused by English philosopher John Locke, was asserted in the Declaration of Independence to justify separation from Britain and the overturning of the authority of King George III.</a:t>
            </a:r>
          </a:p>
          <a:p>
            <a:endParaRPr lang="en-US" sz="1600" dirty="0"/>
          </a:p>
          <a:p>
            <a:r>
              <a:rPr lang="en-US" sz="1600" dirty="0">
                <a:latin typeface="Wingdings 2"/>
              </a:rPr>
              <a:t></a:t>
            </a:r>
            <a:r>
              <a:rPr lang="en-US" sz="1600" b="1" dirty="0"/>
              <a:t>social contract theory</a:t>
            </a:r>
            <a:endParaRPr lang="en-US" sz="1600" dirty="0"/>
          </a:p>
          <a:p>
            <a:r>
              <a:rPr lang="en-US" sz="1600" dirty="0" smtClean="0"/>
              <a:t>Presumption </a:t>
            </a:r>
            <a:r>
              <a:rPr lang="en-US" sz="1600" dirty="0"/>
              <a:t>of an imaginary or actual agreement among people to set up a government and obey its laws. The theory was developed by the English natural rights philosopher John Locke, among others, to explain the origin of legitimate government.</a:t>
            </a:r>
          </a:p>
          <a:p>
            <a:endParaRPr lang="en-US" sz="1600" dirty="0"/>
          </a:p>
          <a:p>
            <a:r>
              <a:rPr lang="en-US" sz="1600" dirty="0">
                <a:latin typeface="Wingdings 2"/>
              </a:rPr>
              <a:t></a:t>
            </a:r>
            <a:r>
              <a:rPr lang="en-US" sz="1600" b="1" dirty="0"/>
              <a:t>state of nature</a:t>
            </a:r>
            <a:endParaRPr lang="en-US" sz="1600" dirty="0"/>
          </a:p>
          <a:p>
            <a:r>
              <a:rPr lang="en-US" sz="1600" dirty="0" smtClean="0"/>
              <a:t>The </a:t>
            </a:r>
            <a:r>
              <a:rPr lang="en-US" sz="1600" dirty="0"/>
              <a:t>condition of people living in a situation without government; anarchy. Natural rights philosophy inquired about what rights, moral rules, or laws applied in such circumstances and what rights, if any, people retained after agreeing to leave the state of nature to form a politically organized society or state.</a:t>
            </a:r>
          </a:p>
        </p:txBody>
      </p:sp>
    </p:spTree>
    <p:extLst>
      <p:ext uri="{BB962C8B-B14F-4D97-AF65-F5344CB8AC3E}">
        <p14:creationId xmlns:p14="http://schemas.microsoft.com/office/powerpoint/2010/main" val="133880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PURPOSE:</a:t>
            </a:r>
            <a:endParaRPr lang="en-US" dirty="0"/>
          </a:p>
        </p:txBody>
      </p:sp>
      <p:sp>
        <p:nvSpPr>
          <p:cNvPr id="3" name="Content Placeholder 2"/>
          <p:cNvSpPr>
            <a:spLocks noGrp="1"/>
          </p:cNvSpPr>
          <p:nvPr>
            <p:ph idx="1"/>
          </p:nvPr>
        </p:nvSpPr>
        <p:spPr/>
        <p:txBody>
          <a:bodyPr>
            <a:normAutofit lnSpcReduction="10000"/>
          </a:bodyPr>
          <a:lstStyle/>
          <a:p>
            <a:r>
              <a:rPr lang="en-US" dirty="0"/>
              <a:t>This lesson introduces the basic ideas and experiences the founding generation drew on to create the kind of government they believed would best protect natural rights and the common good. </a:t>
            </a:r>
          </a:p>
          <a:p>
            <a:r>
              <a:rPr lang="en-US" dirty="0" smtClean="0"/>
              <a:t>Participation </a:t>
            </a:r>
            <a:r>
              <a:rPr lang="en-US" dirty="0"/>
              <a:t>in colonial self-government and early America’s diversity fostered rich dialogue about the purpose of government and how it should be organized. </a:t>
            </a:r>
          </a:p>
        </p:txBody>
      </p:sp>
    </p:spTree>
    <p:extLst>
      <p:ext uri="{BB962C8B-B14F-4D97-AF65-F5344CB8AC3E}">
        <p14:creationId xmlns:p14="http://schemas.microsoft.com/office/powerpoint/2010/main" val="290449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Founding Generation’s Values </a:t>
            </a:r>
            <a:endParaRPr lang="en-US" dirty="0"/>
          </a:p>
        </p:txBody>
      </p:sp>
      <p:sp>
        <p:nvSpPr>
          <p:cNvPr id="5" name="Content Placeholder 4"/>
          <p:cNvSpPr>
            <a:spLocks noGrp="1"/>
          </p:cNvSpPr>
          <p:nvPr>
            <p:ph sz="half" idx="1"/>
          </p:nvPr>
        </p:nvSpPr>
        <p:spPr>
          <a:xfrm>
            <a:off x="457199" y="1417638"/>
            <a:ext cx="4388309" cy="5440362"/>
          </a:xfrm>
        </p:spPr>
        <p:txBody>
          <a:bodyPr>
            <a:normAutofit fontScale="85000" lnSpcReduction="10000"/>
          </a:bodyPr>
          <a:lstStyle/>
          <a:p>
            <a:r>
              <a:rPr lang="en-US" dirty="0"/>
              <a:t>Classical Republicanism (Ancient Rome)</a:t>
            </a:r>
          </a:p>
          <a:p>
            <a:r>
              <a:rPr lang="en-US" dirty="0" smtClean="0"/>
              <a:t>Place </a:t>
            </a:r>
            <a:r>
              <a:rPr lang="en-US" dirty="0"/>
              <a:t>the needs of people as a community above individual liberty and self-determination (Promoting the common good)</a:t>
            </a:r>
          </a:p>
          <a:p>
            <a:pPr marL="0" indent="0">
              <a:buNone/>
            </a:pPr>
            <a:r>
              <a:rPr lang="en-US" dirty="0">
                <a:latin typeface="Wingdings 2"/>
              </a:rPr>
              <a:t></a:t>
            </a:r>
            <a:r>
              <a:rPr lang="en-US" dirty="0"/>
              <a:t>Three Main Aspects of Classical</a:t>
            </a:r>
          </a:p>
          <a:p>
            <a:pPr marL="0" indent="0">
              <a:buNone/>
            </a:pPr>
            <a:r>
              <a:rPr lang="en-US" dirty="0"/>
              <a:t>Republicanism</a:t>
            </a:r>
          </a:p>
          <a:p>
            <a:pPr marL="0" indent="0">
              <a:buNone/>
            </a:pPr>
            <a:r>
              <a:rPr lang="en-US" i="1" u="sng" dirty="0" smtClean="0"/>
              <a:t>     Small</a:t>
            </a:r>
            <a:r>
              <a:rPr lang="en-US" i="1" u="sng" dirty="0"/>
              <a:t>, uniform communities</a:t>
            </a:r>
            <a:endParaRPr lang="en-US" u="sng" dirty="0"/>
          </a:p>
          <a:p>
            <a:r>
              <a:rPr lang="en-US" dirty="0">
                <a:latin typeface="Wingdings 2"/>
              </a:rPr>
              <a:t></a:t>
            </a:r>
            <a:r>
              <a:rPr lang="en-US" dirty="0"/>
              <a:t>Good </a:t>
            </a:r>
            <a:r>
              <a:rPr lang="en-US" dirty="0" smtClean="0"/>
              <a:t>gov’t is </a:t>
            </a:r>
            <a:r>
              <a:rPr lang="en-US" dirty="0"/>
              <a:t>only possible </a:t>
            </a:r>
            <a:r>
              <a:rPr lang="en-US" dirty="0" smtClean="0"/>
              <a:t>in small </a:t>
            </a:r>
            <a:r>
              <a:rPr lang="en-US" dirty="0"/>
              <a:t>communities because people </a:t>
            </a:r>
            <a:r>
              <a:rPr lang="en-US" dirty="0" smtClean="0"/>
              <a:t>are </a:t>
            </a:r>
            <a:r>
              <a:rPr lang="en-US" dirty="0"/>
              <a:t>able to know and care for one other </a:t>
            </a:r>
            <a:r>
              <a:rPr lang="en-US" dirty="0" smtClean="0"/>
              <a:t>and </a:t>
            </a:r>
            <a:r>
              <a:rPr lang="en-US" dirty="0"/>
              <a:t>discern the common good.</a:t>
            </a:r>
          </a:p>
        </p:txBody>
      </p:sp>
      <p:pic>
        <p:nvPicPr>
          <p:cNvPr id="7" name="Content Placeholder 6"/>
          <p:cNvPicPr>
            <a:picLocks noGrp="1" noChangeAspect="1"/>
          </p:cNvPicPr>
          <p:nvPr>
            <p:ph sz="half" idx="2"/>
          </p:nvPr>
        </p:nvPicPr>
        <p:blipFill>
          <a:blip r:embed="rId2"/>
          <a:srcRect l="20197" r="20197"/>
          <a:stretch>
            <a:fillRect/>
          </a:stretch>
        </p:blipFill>
        <p:spPr>
          <a:xfrm>
            <a:off x="5105400" y="2014372"/>
            <a:ext cx="4038600" cy="4525963"/>
          </a:xfrm>
        </p:spPr>
      </p:pic>
    </p:spTree>
    <p:extLst>
      <p:ext uri="{BB962C8B-B14F-4D97-AF65-F5344CB8AC3E}">
        <p14:creationId xmlns:p14="http://schemas.microsoft.com/office/powerpoint/2010/main" val="264206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19009"/>
          </a:xfrm>
        </p:spPr>
        <p:txBody>
          <a:bodyPr>
            <a:normAutofit fontScale="90000"/>
          </a:bodyPr>
          <a:lstStyle/>
          <a:p>
            <a:endParaRPr lang="en-US" dirty="0"/>
          </a:p>
        </p:txBody>
      </p:sp>
      <p:pic>
        <p:nvPicPr>
          <p:cNvPr id="7" name="Content Placeholder 6"/>
          <p:cNvPicPr>
            <a:picLocks noGrp="1" noChangeAspect="1"/>
          </p:cNvPicPr>
          <p:nvPr>
            <p:ph sz="half" idx="1"/>
          </p:nvPr>
        </p:nvPicPr>
        <p:blipFill>
          <a:blip r:embed="rId2"/>
          <a:srcRect l="2433" r="2433"/>
          <a:stretch>
            <a:fillRect/>
          </a:stretch>
        </p:blipFill>
        <p:spPr>
          <a:xfrm>
            <a:off x="181103" y="0"/>
            <a:ext cx="2599536" cy="3824189"/>
          </a:xfrm>
        </p:spPr>
      </p:pic>
      <p:sp>
        <p:nvSpPr>
          <p:cNvPr id="6" name="Content Placeholder 5"/>
          <p:cNvSpPr>
            <a:spLocks noGrp="1"/>
          </p:cNvSpPr>
          <p:nvPr>
            <p:ph sz="half" idx="2"/>
          </p:nvPr>
        </p:nvSpPr>
        <p:spPr>
          <a:xfrm>
            <a:off x="3892973" y="869762"/>
            <a:ext cx="4793827" cy="5701770"/>
          </a:xfrm>
        </p:spPr>
        <p:txBody>
          <a:bodyPr>
            <a:normAutofit/>
          </a:bodyPr>
          <a:lstStyle/>
          <a:p>
            <a:r>
              <a:rPr lang="en-US" i="1" u="sng" dirty="0"/>
              <a:t>Citizenship &amp; Civic Virtue</a:t>
            </a:r>
            <a:endParaRPr lang="en-US" u="sng" dirty="0"/>
          </a:p>
          <a:p>
            <a:pPr marL="0" indent="0">
              <a:buNone/>
            </a:pPr>
            <a:r>
              <a:rPr lang="en-US" dirty="0">
                <a:latin typeface="Wingdings 2"/>
              </a:rPr>
              <a:t></a:t>
            </a:r>
            <a:r>
              <a:rPr lang="en-US" dirty="0"/>
              <a:t>Citizens should set aside personal interests to promote common good. (ex. Cincinnatus / Washington)</a:t>
            </a:r>
          </a:p>
          <a:p>
            <a:endParaRPr lang="en-US" dirty="0"/>
          </a:p>
          <a:p>
            <a:r>
              <a:rPr lang="en-US" i="1" u="sng" dirty="0" smtClean="0"/>
              <a:t>Moral </a:t>
            </a:r>
            <a:r>
              <a:rPr lang="en-US" i="1" u="sng" dirty="0"/>
              <a:t>Education</a:t>
            </a:r>
            <a:endParaRPr lang="en-US" u="sng" dirty="0"/>
          </a:p>
          <a:p>
            <a:r>
              <a:rPr lang="en-US" dirty="0">
                <a:latin typeface="Wingdings 2"/>
              </a:rPr>
              <a:t></a:t>
            </a:r>
            <a:r>
              <a:rPr lang="en-US" dirty="0"/>
              <a:t>Children must learn </a:t>
            </a:r>
          </a:p>
          <a:p>
            <a:pPr marL="0" indent="0">
              <a:buNone/>
            </a:pPr>
            <a:r>
              <a:rPr lang="en-US" dirty="0" smtClean="0"/>
              <a:t>rituals </a:t>
            </a:r>
            <a:r>
              <a:rPr lang="en-US" dirty="0"/>
              <a:t>&amp; values of </a:t>
            </a:r>
            <a:r>
              <a:rPr lang="en-US" dirty="0" smtClean="0"/>
              <a:t>society, skills </a:t>
            </a:r>
            <a:r>
              <a:rPr lang="en-US" dirty="0"/>
              <a:t>to speak &amp; reason </a:t>
            </a:r>
            <a:r>
              <a:rPr lang="en-US" dirty="0" smtClean="0"/>
              <a:t>well, Values </a:t>
            </a:r>
            <a:r>
              <a:rPr lang="en-US" dirty="0"/>
              <a:t>of civic </a:t>
            </a:r>
            <a:r>
              <a:rPr lang="en-US" dirty="0" smtClean="0"/>
              <a:t>virtue, Skills </a:t>
            </a:r>
            <a:r>
              <a:rPr lang="en-US" dirty="0"/>
              <a:t>to participate in political debate</a:t>
            </a:r>
          </a:p>
          <a:p>
            <a:endParaRPr lang="en-US" dirty="0"/>
          </a:p>
        </p:txBody>
      </p:sp>
      <p:pic>
        <p:nvPicPr>
          <p:cNvPr id="8" name="Picture 7"/>
          <p:cNvPicPr>
            <a:picLocks noChangeAspect="1"/>
          </p:cNvPicPr>
          <p:nvPr/>
        </p:nvPicPr>
        <p:blipFill>
          <a:blip r:embed="rId3"/>
          <a:stretch>
            <a:fillRect/>
          </a:stretch>
        </p:blipFill>
        <p:spPr>
          <a:xfrm>
            <a:off x="1007754" y="3795602"/>
            <a:ext cx="2650535" cy="3062398"/>
          </a:xfrm>
          <a:prstGeom prst="rect">
            <a:avLst/>
          </a:prstGeom>
        </p:spPr>
      </p:pic>
    </p:spTree>
    <p:extLst>
      <p:ext uri="{BB962C8B-B14F-4D97-AF65-F5344CB8AC3E}">
        <p14:creationId xmlns:p14="http://schemas.microsoft.com/office/powerpoint/2010/main" val="131879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Philosophy in the Study of Government</a:t>
            </a:r>
            <a:endParaRPr lang="en-US" dirty="0"/>
          </a:p>
        </p:txBody>
      </p:sp>
      <p:sp>
        <p:nvSpPr>
          <p:cNvPr id="3" name="Content Placeholder 2"/>
          <p:cNvSpPr>
            <a:spLocks noGrp="1"/>
          </p:cNvSpPr>
          <p:nvPr>
            <p:ph sz="half" idx="1"/>
          </p:nvPr>
        </p:nvSpPr>
        <p:spPr>
          <a:xfrm>
            <a:off x="457199" y="1600200"/>
            <a:ext cx="4549927" cy="4943719"/>
          </a:xfrm>
        </p:spPr>
        <p:txBody>
          <a:bodyPr>
            <a:normAutofit fontScale="92500" lnSpcReduction="20000"/>
          </a:bodyPr>
          <a:lstStyle/>
          <a:p>
            <a:r>
              <a:rPr lang="en-US" dirty="0"/>
              <a:t>New philosophies challenges Divine Right of Kings in 1600s</a:t>
            </a:r>
          </a:p>
          <a:p>
            <a:r>
              <a:rPr lang="en-US" i="1" dirty="0" smtClean="0"/>
              <a:t>Idea </a:t>
            </a:r>
            <a:r>
              <a:rPr lang="en-US" i="1" dirty="0"/>
              <a:t>that monarchs derive their authority to rule from God</a:t>
            </a:r>
            <a:endParaRPr lang="en-US" dirty="0"/>
          </a:p>
          <a:p>
            <a:r>
              <a:rPr lang="en-US" dirty="0" smtClean="0"/>
              <a:t>New </a:t>
            </a:r>
            <a:r>
              <a:rPr lang="en-US" dirty="0"/>
              <a:t>thinkers suggested that self-government was required for social peace and a just society.</a:t>
            </a:r>
          </a:p>
          <a:p>
            <a:r>
              <a:rPr lang="en-US" dirty="0" smtClean="0"/>
              <a:t>Natural </a:t>
            </a:r>
            <a:r>
              <a:rPr lang="en-US" dirty="0"/>
              <a:t>Rights philosophy suggest what life would be like in a complete state of nature (no government)</a:t>
            </a:r>
          </a:p>
          <a:p>
            <a:endParaRPr lang="en-US" dirty="0"/>
          </a:p>
        </p:txBody>
      </p:sp>
      <p:pic>
        <p:nvPicPr>
          <p:cNvPr id="5" name="Content Placeholder 4"/>
          <p:cNvPicPr>
            <a:picLocks noGrp="1" noChangeAspect="1"/>
          </p:cNvPicPr>
          <p:nvPr>
            <p:ph sz="half" idx="2"/>
          </p:nvPr>
        </p:nvPicPr>
        <p:blipFill>
          <a:blip r:embed="rId2"/>
          <a:srcRect l="3233" r="3233"/>
          <a:stretch>
            <a:fillRect/>
          </a:stretch>
        </p:blipFill>
        <p:spPr>
          <a:xfrm>
            <a:off x="5007127" y="1834897"/>
            <a:ext cx="4038600" cy="4525963"/>
          </a:xfrm>
        </p:spPr>
      </p:pic>
    </p:spTree>
    <p:extLst>
      <p:ext uri="{BB962C8B-B14F-4D97-AF65-F5344CB8AC3E}">
        <p14:creationId xmlns:p14="http://schemas.microsoft.com/office/powerpoint/2010/main" val="318222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Rights Philosophy</a:t>
            </a:r>
          </a:p>
        </p:txBody>
      </p:sp>
      <p:pic>
        <p:nvPicPr>
          <p:cNvPr id="5" name="Content Placeholder 4"/>
          <p:cNvPicPr>
            <a:picLocks noGrp="1" noChangeAspect="1"/>
          </p:cNvPicPr>
          <p:nvPr>
            <p:ph sz="half" idx="1"/>
          </p:nvPr>
        </p:nvPicPr>
        <p:blipFill>
          <a:blip r:embed="rId2"/>
          <a:srcRect l="17198" r="17198"/>
          <a:stretch>
            <a:fillRect/>
          </a:stretch>
        </p:blipFill>
        <p:spPr>
          <a:xfrm>
            <a:off x="112078" y="1600200"/>
            <a:ext cx="1972457" cy="2308335"/>
          </a:xfrm>
        </p:spPr>
      </p:pic>
      <p:sp>
        <p:nvSpPr>
          <p:cNvPr id="4" name="Content Placeholder 3"/>
          <p:cNvSpPr>
            <a:spLocks noGrp="1"/>
          </p:cNvSpPr>
          <p:nvPr>
            <p:ph sz="half" idx="2"/>
          </p:nvPr>
        </p:nvSpPr>
        <p:spPr>
          <a:xfrm>
            <a:off x="3975802" y="1600200"/>
            <a:ext cx="4710998" cy="4929914"/>
          </a:xfrm>
        </p:spPr>
        <p:txBody>
          <a:bodyPr>
            <a:normAutofit fontScale="92500" lnSpcReduction="10000"/>
          </a:bodyPr>
          <a:lstStyle/>
          <a:p>
            <a:r>
              <a:rPr lang="en-US" dirty="0"/>
              <a:t>Social Contract Theory</a:t>
            </a:r>
          </a:p>
          <a:p>
            <a:r>
              <a:rPr lang="en-US" b="1" dirty="0" smtClean="0"/>
              <a:t>17thc</a:t>
            </a:r>
            <a:r>
              <a:rPr lang="en-US" b="1" dirty="0"/>
              <a:t>. -Thomas Hobbes proposes that people enter a contract with government to maintain stability &amp; peace. </a:t>
            </a:r>
            <a:endParaRPr lang="en-US" dirty="0"/>
          </a:p>
          <a:p>
            <a:r>
              <a:rPr lang="en-US" b="1" dirty="0" smtClean="0"/>
              <a:t>John </a:t>
            </a:r>
            <a:r>
              <a:rPr lang="en-US" b="1" dirty="0"/>
              <a:t>Locke</a:t>
            </a:r>
            <a:endParaRPr lang="en-US" dirty="0"/>
          </a:p>
          <a:p>
            <a:r>
              <a:rPr lang="en-US" dirty="0">
                <a:latin typeface="Wingdings 2"/>
              </a:rPr>
              <a:t></a:t>
            </a:r>
            <a:r>
              <a:rPr lang="en-US" dirty="0"/>
              <a:t>People possess inalienable rights (life, liberty, property)</a:t>
            </a:r>
          </a:p>
          <a:p>
            <a:r>
              <a:rPr lang="en-US" dirty="0">
                <a:latin typeface="Wingdings 2"/>
              </a:rPr>
              <a:t></a:t>
            </a:r>
            <a:r>
              <a:rPr lang="en-US" dirty="0"/>
              <a:t>Government protects natural rights, but can be replaced if it fails to protect those rights</a:t>
            </a:r>
          </a:p>
          <a:p>
            <a:endParaRPr lang="en-US" dirty="0"/>
          </a:p>
        </p:txBody>
      </p:sp>
      <p:pic>
        <p:nvPicPr>
          <p:cNvPr id="6" name="Picture 5"/>
          <p:cNvPicPr>
            <a:picLocks noChangeAspect="1"/>
          </p:cNvPicPr>
          <p:nvPr/>
        </p:nvPicPr>
        <p:blipFill>
          <a:blip r:embed="rId3"/>
          <a:stretch>
            <a:fillRect/>
          </a:stretch>
        </p:blipFill>
        <p:spPr>
          <a:xfrm>
            <a:off x="1328264" y="3626536"/>
            <a:ext cx="2647538" cy="3043147"/>
          </a:xfrm>
          <a:prstGeom prst="rect">
            <a:avLst/>
          </a:prstGeom>
        </p:spPr>
      </p:pic>
    </p:spTree>
    <p:extLst>
      <p:ext uri="{BB962C8B-B14F-4D97-AF65-F5344CB8AC3E}">
        <p14:creationId xmlns:p14="http://schemas.microsoft.com/office/powerpoint/2010/main" val="120354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Natural Rights’ Influence on Founders</a:t>
            </a:r>
            <a:endParaRPr lang="en-US" dirty="0"/>
          </a:p>
        </p:txBody>
      </p:sp>
      <p:sp>
        <p:nvSpPr>
          <p:cNvPr id="6" name="Content Placeholder 5"/>
          <p:cNvSpPr>
            <a:spLocks noGrp="1"/>
          </p:cNvSpPr>
          <p:nvPr>
            <p:ph idx="1"/>
          </p:nvPr>
        </p:nvSpPr>
        <p:spPr>
          <a:xfrm>
            <a:off x="457200" y="1600200"/>
            <a:ext cx="8229600" cy="4971331"/>
          </a:xfrm>
        </p:spPr>
        <p:txBody>
          <a:bodyPr>
            <a:normAutofit fontScale="32500" lnSpcReduction="20000"/>
          </a:bodyPr>
          <a:lstStyle/>
          <a:p>
            <a:pPr marL="0" indent="0">
              <a:buNone/>
            </a:pPr>
            <a:r>
              <a:rPr lang="en-US" sz="5500" b="1" u="sng" dirty="0"/>
              <a:t>Individual Rights</a:t>
            </a:r>
          </a:p>
          <a:p>
            <a:r>
              <a:rPr lang="en-US" sz="5500" b="1" dirty="0" smtClean="0"/>
              <a:t>Inalienable </a:t>
            </a:r>
            <a:r>
              <a:rPr lang="en-US" sz="5500" b="1" dirty="0"/>
              <a:t>rights exist regardless of wealth, social status, or birth.</a:t>
            </a:r>
            <a:endParaRPr lang="en-US" sz="5500" dirty="0"/>
          </a:p>
          <a:p>
            <a:pPr marL="0" indent="0">
              <a:buNone/>
            </a:pPr>
            <a:endParaRPr lang="en-US" sz="5500" b="1" u="sng" dirty="0" smtClean="0"/>
          </a:p>
          <a:p>
            <a:pPr marL="0" indent="0">
              <a:buNone/>
            </a:pPr>
            <a:r>
              <a:rPr lang="en-US" sz="5500" b="1" u="sng" dirty="0" smtClean="0"/>
              <a:t>Popular </a:t>
            </a:r>
            <a:r>
              <a:rPr lang="en-US" sz="5500" b="1" u="sng" dirty="0"/>
              <a:t>Sovereignty</a:t>
            </a:r>
          </a:p>
          <a:p>
            <a:r>
              <a:rPr lang="en-US" sz="5500" b="1" dirty="0" smtClean="0"/>
              <a:t>The </a:t>
            </a:r>
            <a:r>
              <a:rPr lang="en-US" sz="5500" b="1" dirty="0"/>
              <a:t>government derives its authority from the people. (social contract)</a:t>
            </a:r>
            <a:endParaRPr lang="en-US" sz="5500" dirty="0"/>
          </a:p>
          <a:p>
            <a:r>
              <a:rPr lang="en-US" sz="5500" b="1" dirty="0" smtClean="0"/>
              <a:t>People </a:t>
            </a:r>
            <a:r>
              <a:rPr lang="en-US" sz="5500" b="1" dirty="0"/>
              <a:t>have the right to create whatever government they feel is best. </a:t>
            </a:r>
            <a:endParaRPr lang="en-US" sz="5500" b="1" dirty="0" smtClean="0"/>
          </a:p>
          <a:p>
            <a:pPr marL="0" indent="0">
              <a:buNone/>
            </a:pPr>
            <a:endParaRPr lang="en-US" sz="5500" dirty="0"/>
          </a:p>
          <a:p>
            <a:pPr marL="0" indent="0">
              <a:buNone/>
            </a:pPr>
            <a:r>
              <a:rPr lang="en-US" sz="5500" b="1" u="sng" dirty="0" smtClean="0"/>
              <a:t>Limited </a:t>
            </a:r>
            <a:r>
              <a:rPr lang="en-US" sz="5500" b="1" u="sng" dirty="0"/>
              <a:t>Government</a:t>
            </a:r>
          </a:p>
          <a:p>
            <a:r>
              <a:rPr lang="en-US" sz="5500" b="1" dirty="0" smtClean="0"/>
              <a:t>Authority </a:t>
            </a:r>
            <a:r>
              <a:rPr lang="en-US" sz="5500" b="1" dirty="0"/>
              <a:t>is limited by the purpose for which government is created.</a:t>
            </a:r>
            <a:endParaRPr lang="en-US" sz="5500" dirty="0"/>
          </a:p>
          <a:p>
            <a:pPr marL="0" indent="0">
              <a:buNone/>
            </a:pPr>
            <a:endParaRPr lang="en-US" sz="5500" dirty="0" smtClean="0">
              <a:latin typeface="Wingdings 2"/>
            </a:endParaRPr>
          </a:p>
          <a:p>
            <a:pPr marL="0" indent="0">
              <a:buNone/>
            </a:pPr>
            <a:r>
              <a:rPr lang="en-US" sz="5500" b="1" u="sng" dirty="0" smtClean="0"/>
              <a:t>Human </a:t>
            </a:r>
            <a:r>
              <a:rPr lang="en-US" sz="5500" b="1" u="sng" dirty="0"/>
              <a:t>Equality</a:t>
            </a:r>
          </a:p>
          <a:p>
            <a:r>
              <a:rPr lang="en-US" sz="5500" b="1" dirty="0" smtClean="0"/>
              <a:t>All </a:t>
            </a:r>
            <a:r>
              <a:rPr lang="en-US" sz="5500" b="1" dirty="0"/>
              <a:t>people are free from another’s control and are equal to another.</a:t>
            </a:r>
            <a:endParaRPr lang="en-US" sz="5500" dirty="0"/>
          </a:p>
          <a:p>
            <a:r>
              <a:rPr lang="en-US" sz="5500" b="1" dirty="0" smtClean="0"/>
              <a:t>Colonial </a:t>
            </a:r>
            <a:r>
              <a:rPr lang="en-US" sz="5500" b="1" dirty="0"/>
              <a:t>American enjoyed more social equality than Europe, but huge social inequalities remained. (SLAVERY)</a:t>
            </a:r>
            <a:endParaRPr lang="en-US" sz="5500" dirty="0"/>
          </a:p>
          <a:p>
            <a:endParaRPr lang="en-US" dirty="0"/>
          </a:p>
        </p:txBody>
      </p:sp>
    </p:spTree>
    <p:extLst>
      <p:ext uri="{BB962C8B-B14F-4D97-AF65-F5344CB8AC3E}">
        <p14:creationId xmlns:p14="http://schemas.microsoft.com/office/powerpoint/2010/main" val="37371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Objectives: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sz="3400" i="1" dirty="0" smtClean="0"/>
              <a:t>Describe </a:t>
            </a:r>
            <a:r>
              <a:rPr lang="en-US" sz="3400" i="1" dirty="0"/>
              <a:t>the diverse features of the early American colonies and their populations.</a:t>
            </a:r>
            <a:endParaRPr lang="en-US" sz="3400" dirty="0"/>
          </a:p>
          <a:p>
            <a:r>
              <a:rPr lang="en-US" sz="3400" i="1" dirty="0" smtClean="0"/>
              <a:t>Explain </a:t>
            </a:r>
            <a:r>
              <a:rPr lang="en-US" sz="3400" i="1" dirty="0"/>
              <a:t>what the Founders learned about government from history and their firsthand experiences of government and how this shaped their thinking.</a:t>
            </a:r>
            <a:endParaRPr lang="en-US" sz="3400" dirty="0"/>
          </a:p>
          <a:p>
            <a:r>
              <a:rPr lang="en-US" sz="3400" i="1" dirty="0" smtClean="0"/>
              <a:t>Explain </a:t>
            </a:r>
            <a:r>
              <a:rPr lang="en-US" sz="3400" i="1" dirty="0"/>
              <a:t>the meanings of the terms “constitution” and “constitutional government” and describe the forms of constitutional governments.</a:t>
            </a:r>
            <a:endParaRPr lang="en-US" sz="3400" dirty="0"/>
          </a:p>
          <a:p>
            <a:r>
              <a:rPr lang="en-US" sz="3400" i="1" dirty="0" smtClean="0"/>
              <a:t>Evaluate</a:t>
            </a:r>
            <a:r>
              <a:rPr lang="en-US" sz="3400" i="1" dirty="0"/>
              <a:t>, take, and defend positions on </a:t>
            </a:r>
            <a:endParaRPr lang="en-US" sz="3400" dirty="0"/>
          </a:p>
          <a:p>
            <a:r>
              <a:rPr lang="en-US" sz="3400" i="1" dirty="0" smtClean="0"/>
              <a:t>the </a:t>
            </a:r>
            <a:r>
              <a:rPr lang="en-US" sz="3400" i="1" dirty="0"/>
              <a:t>sources that should be consulted if a new constitution were written today.</a:t>
            </a:r>
            <a:endParaRPr lang="en-US" sz="3400" dirty="0"/>
          </a:p>
          <a:p>
            <a:r>
              <a:rPr lang="en-US" sz="3400" i="1" dirty="0" smtClean="0"/>
              <a:t>whether </a:t>
            </a:r>
            <a:r>
              <a:rPr lang="en-US" sz="3400" i="1" dirty="0"/>
              <a:t>the founders’ concerns about abuse of power are still valid.</a:t>
            </a:r>
            <a:endParaRPr lang="en-US" sz="3400" dirty="0"/>
          </a:p>
          <a:p>
            <a:r>
              <a:rPr lang="en-US" sz="3400" i="1" smtClean="0"/>
              <a:t>the </a:t>
            </a:r>
            <a:r>
              <a:rPr lang="en-US" sz="3400" i="1" dirty="0"/>
              <a:t>importance of written Constitutions.</a:t>
            </a:r>
            <a:endParaRPr lang="en-US" sz="3400" dirty="0"/>
          </a:p>
          <a:p>
            <a:endParaRPr lang="en-US" dirty="0"/>
          </a:p>
        </p:txBody>
      </p:sp>
    </p:spTree>
    <p:extLst>
      <p:ext uri="{BB962C8B-B14F-4D97-AF65-F5344CB8AC3E}">
        <p14:creationId xmlns:p14="http://schemas.microsoft.com/office/powerpoint/2010/main" val="304375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309"/>
            <a:ext cx="8229600" cy="1201099"/>
          </a:xfrm>
        </p:spPr>
        <p:txBody>
          <a:bodyPr>
            <a:normAutofit/>
          </a:bodyPr>
          <a:lstStyle/>
          <a:p>
            <a:r>
              <a:rPr lang="en-US" dirty="0" smtClean="0"/>
              <a:t>Lesson 1 Terms and Concepts:</a:t>
            </a:r>
            <a:endParaRPr lang="en-US" dirty="0"/>
          </a:p>
        </p:txBody>
      </p:sp>
      <p:sp>
        <p:nvSpPr>
          <p:cNvPr id="3" name="Content Placeholder 2"/>
          <p:cNvSpPr>
            <a:spLocks noGrp="1"/>
          </p:cNvSpPr>
          <p:nvPr>
            <p:ph idx="1"/>
          </p:nvPr>
        </p:nvSpPr>
        <p:spPr>
          <a:xfrm>
            <a:off x="457200" y="786927"/>
            <a:ext cx="8229600" cy="5729381"/>
          </a:xfrm>
        </p:spPr>
        <p:txBody>
          <a:bodyPr>
            <a:normAutofit fontScale="25000" lnSpcReduction="20000"/>
          </a:bodyPr>
          <a:lstStyle/>
          <a:p>
            <a:pPr marL="0" indent="0">
              <a:buNone/>
            </a:pPr>
            <a:r>
              <a:rPr lang="en-US" sz="7200" b="1" dirty="0" smtClean="0"/>
              <a:t>Constitution</a:t>
            </a:r>
            <a:endParaRPr lang="en-US" sz="7200" dirty="0"/>
          </a:p>
          <a:p>
            <a:pPr marL="0" indent="0">
              <a:buNone/>
            </a:pPr>
            <a:r>
              <a:rPr lang="en-US" sz="7200" dirty="0" smtClean="0"/>
              <a:t>A </a:t>
            </a:r>
            <a:r>
              <a:rPr lang="en-US" sz="7200" dirty="0"/>
              <a:t>plan of government that sets forth the structures and powers of government. In democracies, a constitution is an authoritative law through which the sovereign people authorize a government to be established and grant it certain powers.</a:t>
            </a:r>
          </a:p>
          <a:p>
            <a:endParaRPr lang="en-US" sz="7200" dirty="0"/>
          </a:p>
          <a:p>
            <a:pPr marL="0" indent="0">
              <a:buNone/>
            </a:pPr>
            <a:r>
              <a:rPr lang="en-US" sz="7200" b="1" dirty="0" smtClean="0"/>
              <a:t>constitutional </a:t>
            </a:r>
            <a:r>
              <a:rPr lang="en-US" sz="7200" b="1" dirty="0"/>
              <a:t>government</a:t>
            </a:r>
            <a:endParaRPr lang="en-US" sz="7200" dirty="0"/>
          </a:p>
          <a:p>
            <a:pPr marL="0" indent="0">
              <a:buNone/>
            </a:pPr>
            <a:r>
              <a:rPr lang="en-US" sz="7200" dirty="0" smtClean="0"/>
              <a:t>Limited </a:t>
            </a:r>
            <a:r>
              <a:rPr lang="en-US" sz="7200" dirty="0"/>
              <a:t>government; the rule of law. A form of government in which a written, unwritten, or partly written constitution serves as a higher or fundamental law that everyone, including those in power, must obey. The rule of law is an essential feature of constitutional government.</a:t>
            </a:r>
          </a:p>
          <a:p>
            <a:endParaRPr lang="en-US" sz="7200" dirty="0"/>
          </a:p>
          <a:p>
            <a:pPr marL="0" indent="0">
              <a:buNone/>
            </a:pPr>
            <a:r>
              <a:rPr lang="en-US" sz="7200" b="1" dirty="0" smtClean="0"/>
              <a:t>Democracy</a:t>
            </a:r>
            <a:endParaRPr lang="en-US" sz="7200" dirty="0"/>
          </a:p>
          <a:p>
            <a:pPr marL="0" indent="0">
              <a:buNone/>
            </a:pPr>
            <a:r>
              <a:rPr lang="en-US" sz="7200" dirty="0" smtClean="0"/>
              <a:t>Literally </a:t>
            </a:r>
            <a:r>
              <a:rPr lang="en-US" sz="7200" dirty="0"/>
              <a:t>defined as "rule of the people," democracy is a form of government in which all citizens exercise political power, either directly or through their elected representatives.</a:t>
            </a:r>
          </a:p>
          <a:p>
            <a:endParaRPr lang="en-US" sz="7200" dirty="0"/>
          </a:p>
          <a:p>
            <a:pPr marL="0" indent="0">
              <a:buNone/>
            </a:pPr>
            <a:r>
              <a:rPr lang="en-US" sz="7200" b="1" dirty="0" smtClean="0"/>
              <a:t>forms </a:t>
            </a:r>
            <a:r>
              <a:rPr lang="en-US" sz="7200" b="1" dirty="0"/>
              <a:t>of government</a:t>
            </a:r>
            <a:endParaRPr lang="en-US" sz="7200" dirty="0"/>
          </a:p>
          <a:p>
            <a:pPr marL="0" indent="0">
              <a:buNone/>
            </a:pPr>
            <a:r>
              <a:rPr lang="en-US" sz="7200" dirty="0" smtClean="0"/>
              <a:t>(</a:t>
            </a:r>
            <a:r>
              <a:rPr lang="en-US" sz="7200" dirty="0"/>
              <a:t>1) Aristotle's idea of three forms of government based on the number of people exercising power. Each has a "right" form and a "corrupt" form. The right form of government by a single person is a "monarchy." The right form of government by a few people is an "aristocracy." And the right form of government by many people is called "polity." (2) Types of democratic governments. For example, parliamentary systems, such as those of Britain and India; separation of powers systems, such as that of the United States; and presidential systems, such as that of France. (3) General forms of government, such as monarchies, republics, and autocracies.</a:t>
            </a:r>
          </a:p>
          <a:p>
            <a:endParaRPr lang="en-US" dirty="0"/>
          </a:p>
        </p:txBody>
      </p:sp>
    </p:spTree>
    <p:extLst>
      <p:ext uri="{BB962C8B-B14F-4D97-AF65-F5344CB8AC3E}">
        <p14:creationId xmlns:p14="http://schemas.microsoft.com/office/powerpoint/2010/main" val="80025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Terms and Concepts:</a:t>
            </a:r>
            <a:endParaRPr lang="en-US" dirty="0"/>
          </a:p>
        </p:txBody>
      </p:sp>
      <p:sp>
        <p:nvSpPr>
          <p:cNvPr id="3" name="Content Placeholder 2"/>
          <p:cNvSpPr>
            <a:spLocks noGrp="1"/>
          </p:cNvSpPr>
          <p:nvPr>
            <p:ph idx="1"/>
          </p:nvPr>
        </p:nvSpPr>
        <p:spPr>
          <a:xfrm>
            <a:off x="457200" y="1600200"/>
            <a:ext cx="8229600" cy="5109388"/>
          </a:xfrm>
        </p:spPr>
        <p:txBody>
          <a:bodyPr>
            <a:normAutofit fontScale="47500" lnSpcReduction="20000"/>
          </a:bodyPr>
          <a:lstStyle/>
          <a:p>
            <a:pPr marL="0" indent="0">
              <a:buNone/>
            </a:pPr>
            <a:r>
              <a:rPr lang="en-US" b="1" dirty="0" smtClean="0"/>
              <a:t>limited </a:t>
            </a:r>
            <a:r>
              <a:rPr lang="en-US" b="1" dirty="0"/>
              <a:t>government</a:t>
            </a:r>
            <a:endParaRPr lang="en-US" dirty="0"/>
          </a:p>
          <a:p>
            <a:pPr marL="0" indent="0">
              <a:buNone/>
            </a:pPr>
            <a:r>
              <a:rPr lang="en-US" dirty="0" smtClean="0"/>
              <a:t>In </a:t>
            </a:r>
            <a:r>
              <a:rPr lang="en-US" dirty="0"/>
              <a:t>natural rights philosophy, a system restricted to protecting natural rights that does not interfere with other aspects of life. More generally, limited government is constitutional government governed by the rule of law. Written or unwritten constitutions are used to empower and limit government</a:t>
            </a:r>
            <a:r>
              <a:rPr lang="en-US" dirty="0" smtClean="0"/>
              <a:t>.</a:t>
            </a:r>
          </a:p>
          <a:p>
            <a:pPr marL="0" indent="0">
              <a:buNone/>
            </a:pPr>
            <a:endParaRPr lang="en-US" dirty="0"/>
          </a:p>
          <a:p>
            <a:pPr marL="0" indent="0">
              <a:buNone/>
            </a:pPr>
            <a:r>
              <a:rPr lang="en-US" b="1" dirty="0" smtClean="0"/>
              <a:t>Parliament</a:t>
            </a:r>
            <a:endParaRPr lang="en-US" dirty="0" smtClean="0"/>
          </a:p>
          <a:p>
            <a:pPr marL="0" indent="0">
              <a:buNone/>
            </a:pPr>
            <a:r>
              <a:rPr lang="en-US" dirty="0" smtClean="0"/>
              <a:t>The </a:t>
            </a:r>
            <a:r>
              <a:rPr lang="en-US" dirty="0"/>
              <a:t>British legislature, which consists of two houses: the House of Lords, which once represented the nobility, and the House of Commons, which formally represents the common people. Most members of the House of Lords are appointed for life by the government of the day and are not members of the hereditary aristocracy, who once dominated it</a:t>
            </a:r>
            <a:r>
              <a:rPr lang="en-US" dirty="0" smtClean="0"/>
              <a:t>.</a:t>
            </a:r>
          </a:p>
          <a:p>
            <a:pPr marL="0" indent="0">
              <a:buNone/>
            </a:pPr>
            <a:endParaRPr lang="en-US" dirty="0"/>
          </a:p>
          <a:p>
            <a:pPr marL="0" indent="0">
              <a:buNone/>
            </a:pPr>
            <a:r>
              <a:rPr lang="en-US" b="1" dirty="0" smtClean="0"/>
              <a:t>republic</a:t>
            </a:r>
            <a:endParaRPr lang="en-US" dirty="0"/>
          </a:p>
          <a:p>
            <a:pPr marL="0" indent="0">
              <a:buNone/>
            </a:pPr>
            <a:r>
              <a:rPr lang="en-US" dirty="0" smtClean="0"/>
              <a:t>According </a:t>
            </a:r>
            <a:r>
              <a:rPr lang="en-US" dirty="0"/>
              <a:t>to James Madison, a form of government that derives its powers directly or indirectly from the people, is administered by officials holding power for a limited time, and incorporates representative institutions</a:t>
            </a:r>
            <a:r>
              <a:rPr lang="en-US" dirty="0" smtClean="0"/>
              <a:t>.</a:t>
            </a:r>
          </a:p>
          <a:p>
            <a:pPr marL="0" indent="0">
              <a:buNone/>
            </a:pPr>
            <a:endParaRPr lang="en-US" dirty="0"/>
          </a:p>
          <a:p>
            <a:pPr marL="0" indent="0">
              <a:buNone/>
            </a:pPr>
            <a:r>
              <a:rPr lang="en-US" dirty="0">
                <a:latin typeface="Wingdings 2"/>
              </a:rPr>
              <a:t></a:t>
            </a:r>
            <a:r>
              <a:rPr lang="en-US" b="1" dirty="0"/>
              <a:t>unwritten constitution</a:t>
            </a:r>
            <a:endParaRPr lang="en-US" dirty="0"/>
          </a:p>
          <a:p>
            <a:pPr marL="0" indent="0">
              <a:buNone/>
            </a:pPr>
            <a:r>
              <a:rPr lang="en-US" dirty="0" smtClean="0"/>
              <a:t>The </a:t>
            </a:r>
            <a:r>
              <a:rPr lang="en-US" dirty="0"/>
              <a:t>body of political practices developed through custom and tradition. Only three of the world's major democracies have constitutions that are not single, written documents: Britain, Israel, and New Zealand. In each of these nations, the constitution is a combination of written laws and precedents</a:t>
            </a:r>
            <a:r>
              <a:rPr lang="en-US" dirty="0" smtClean="0"/>
              <a:t>.</a:t>
            </a:r>
          </a:p>
          <a:p>
            <a:pPr marL="0" indent="0">
              <a:buNone/>
            </a:pPr>
            <a:endParaRPr lang="en-US" dirty="0"/>
          </a:p>
          <a:p>
            <a:pPr marL="0" indent="0">
              <a:buNone/>
            </a:pPr>
            <a:r>
              <a:rPr lang="en-US" dirty="0">
                <a:latin typeface="Wingdings 2"/>
              </a:rPr>
              <a:t></a:t>
            </a:r>
            <a:r>
              <a:rPr lang="en-US" b="1" dirty="0"/>
              <a:t>written constitution</a:t>
            </a:r>
            <a:endParaRPr lang="en-US" dirty="0"/>
          </a:p>
          <a:p>
            <a:pPr marL="0" indent="0">
              <a:buNone/>
            </a:pPr>
            <a:r>
              <a:rPr lang="en-US" dirty="0" smtClean="0"/>
              <a:t>A </a:t>
            </a:r>
            <a:r>
              <a:rPr lang="en-US" dirty="0"/>
              <a:t>written plan of government that sets forth the structures and powers of government.</a:t>
            </a:r>
          </a:p>
          <a:p>
            <a:endParaRPr lang="en-US" dirty="0"/>
          </a:p>
        </p:txBody>
      </p:sp>
    </p:spTree>
    <p:extLst>
      <p:ext uri="{BB962C8B-B14F-4D97-AF65-F5344CB8AC3E}">
        <p14:creationId xmlns:p14="http://schemas.microsoft.com/office/powerpoint/2010/main" val="94163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Colonial America</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Europeans first settled two centuries before the Treaty of Paris (1783)</a:t>
            </a:r>
          </a:p>
          <a:p>
            <a:r>
              <a:rPr lang="en-US" dirty="0" smtClean="0"/>
              <a:t>Native </a:t>
            </a:r>
            <a:r>
              <a:rPr lang="en-US" dirty="0"/>
              <a:t>American Population on the Decline (war, disease)</a:t>
            </a:r>
          </a:p>
          <a:p>
            <a:r>
              <a:rPr lang="en-US" dirty="0" smtClean="0"/>
              <a:t>Diverse </a:t>
            </a:r>
            <a:r>
              <a:rPr lang="en-US" dirty="0"/>
              <a:t>European backgrounds (German, French, Dutch)</a:t>
            </a:r>
          </a:p>
          <a:p>
            <a:r>
              <a:rPr lang="en-US" dirty="0" smtClean="0"/>
              <a:t>Came </a:t>
            </a:r>
            <a:r>
              <a:rPr lang="en-US" dirty="0"/>
              <a:t>for religious (Puritans) and economic (Jamestown) reasons</a:t>
            </a:r>
          </a:p>
          <a:p>
            <a:endParaRPr lang="en-US" dirty="0"/>
          </a:p>
        </p:txBody>
      </p:sp>
      <p:pic>
        <p:nvPicPr>
          <p:cNvPr id="5" name="Content Placeholder 4"/>
          <p:cNvPicPr>
            <a:picLocks noGrp="1" noChangeAspect="1"/>
          </p:cNvPicPr>
          <p:nvPr>
            <p:ph sz="half" idx="2"/>
          </p:nvPr>
        </p:nvPicPr>
        <p:blipFill>
          <a:blip r:embed="rId2"/>
          <a:srcRect t="2415" b="2415"/>
          <a:stretch>
            <a:fillRect/>
          </a:stretch>
        </p:blipFill>
        <p:spPr>
          <a:xfrm>
            <a:off x="5645688" y="1199835"/>
            <a:ext cx="3041112" cy="3408102"/>
          </a:xfrm>
        </p:spPr>
      </p:pic>
      <p:pic>
        <p:nvPicPr>
          <p:cNvPr id="6" name="Picture 5"/>
          <p:cNvPicPr>
            <a:picLocks noChangeAspect="1"/>
          </p:cNvPicPr>
          <p:nvPr/>
        </p:nvPicPr>
        <p:blipFill>
          <a:blip r:embed="rId3"/>
          <a:stretch>
            <a:fillRect/>
          </a:stretch>
        </p:blipFill>
        <p:spPr>
          <a:xfrm>
            <a:off x="4495800" y="4374635"/>
            <a:ext cx="4364783" cy="2938954"/>
          </a:xfrm>
          <a:prstGeom prst="rect">
            <a:avLst/>
          </a:prstGeom>
        </p:spPr>
      </p:pic>
    </p:spTree>
    <p:extLst>
      <p:ext uri="{BB962C8B-B14F-4D97-AF65-F5344CB8AC3E}">
        <p14:creationId xmlns:p14="http://schemas.microsoft.com/office/powerpoint/2010/main" val="158638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Cont</a:t>
            </a:r>
            <a:r>
              <a:rPr lang="en-US" dirty="0"/>
              <a:t>.</a:t>
            </a:r>
          </a:p>
        </p:txBody>
      </p:sp>
      <p:pic>
        <p:nvPicPr>
          <p:cNvPr id="5" name="Content Placeholder 4"/>
          <p:cNvPicPr>
            <a:picLocks noGrp="1" noChangeAspect="1"/>
          </p:cNvPicPr>
          <p:nvPr>
            <p:ph sz="half" idx="1"/>
          </p:nvPr>
        </p:nvPicPr>
        <p:blipFill>
          <a:blip r:embed="rId2"/>
          <a:srcRect t="2932" b="2932"/>
          <a:stretch>
            <a:fillRect/>
          </a:stretch>
        </p:blipFill>
        <p:spPr>
          <a:xfrm>
            <a:off x="0" y="1144611"/>
            <a:ext cx="2637419" cy="2955693"/>
          </a:xfrm>
        </p:spPr>
      </p:pic>
      <p:sp>
        <p:nvSpPr>
          <p:cNvPr id="4" name="Content Placeholder 3"/>
          <p:cNvSpPr>
            <a:spLocks noGrp="1"/>
          </p:cNvSpPr>
          <p:nvPr>
            <p:ph sz="half" idx="2"/>
          </p:nvPr>
        </p:nvSpPr>
        <p:spPr/>
        <p:txBody>
          <a:bodyPr>
            <a:normAutofit lnSpcReduction="10000"/>
          </a:bodyPr>
          <a:lstStyle/>
          <a:p>
            <a:r>
              <a:rPr lang="en-US" dirty="0" smtClean="0"/>
              <a:t>Vast </a:t>
            </a:r>
            <a:r>
              <a:rPr lang="en-US" dirty="0"/>
              <a:t>estates in Middle to South, smaller towns in New England</a:t>
            </a:r>
          </a:p>
          <a:p>
            <a:r>
              <a:rPr lang="en-US" dirty="0" smtClean="0"/>
              <a:t>Southern </a:t>
            </a:r>
            <a:r>
              <a:rPr lang="en-US" dirty="0"/>
              <a:t>farms grew export crops, were larger with many more slaves</a:t>
            </a:r>
          </a:p>
          <a:p>
            <a:r>
              <a:rPr lang="en-US" dirty="0" smtClean="0"/>
              <a:t>New </a:t>
            </a:r>
            <a:r>
              <a:rPr lang="en-US" dirty="0"/>
              <a:t>England –subsistence farming, livestock, local markets</a:t>
            </a:r>
          </a:p>
          <a:p>
            <a:endParaRPr lang="en-US" dirty="0"/>
          </a:p>
        </p:txBody>
      </p:sp>
      <p:pic>
        <p:nvPicPr>
          <p:cNvPr id="6" name="Picture 5"/>
          <p:cNvPicPr>
            <a:picLocks noChangeAspect="1"/>
          </p:cNvPicPr>
          <p:nvPr/>
        </p:nvPicPr>
        <p:blipFill>
          <a:blip r:embed="rId3"/>
          <a:stretch>
            <a:fillRect/>
          </a:stretch>
        </p:blipFill>
        <p:spPr>
          <a:xfrm>
            <a:off x="419100" y="3931559"/>
            <a:ext cx="4229100" cy="3174944"/>
          </a:xfrm>
          <a:prstGeom prst="rect">
            <a:avLst/>
          </a:prstGeom>
        </p:spPr>
      </p:pic>
    </p:spTree>
    <p:extLst>
      <p:ext uri="{BB962C8B-B14F-4D97-AF65-F5344CB8AC3E}">
        <p14:creationId xmlns:p14="http://schemas.microsoft.com/office/powerpoint/2010/main" val="368955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FOUNDERS learn about Government?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Read classical texts about gov’t&amp; politics (Aristotle)</a:t>
            </a:r>
          </a:p>
          <a:p>
            <a:r>
              <a:rPr lang="en-US" dirty="0" smtClean="0"/>
              <a:t>Studied </a:t>
            </a:r>
            <a:r>
              <a:rPr lang="en-US" dirty="0"/>
              <a:t>newer 16th&amp; 17thc. philosophers (Locke)</a:t>
            </a:r>
          </a:p>
          <a:p>
            <a:r>
              <a:rPr lang="en-US" dirty="0" smtClean="0"/>
              <a:t>Also </a:t>
            </a:r>
            <a:r>
              <a:rPr lang="en-US" dirty="0"/>
              <a:t>fell back on 150 years of local self-government</a:t>
            </a:r>
          </a:p>
          <a:p>
            <a:r>
              <a:rPr lang="en-US" dirty="0" smtClean="0"/>
              <a:t>Free </a:t>
            </a:r>
            <a:r>
              <a:rPr lang="en-US" dirty="0"/>
              <a:t>white men served on juries, attended town meetings, and voted in local elections</a:t>
            </a:r>
          </a:p>
          <a:p>
            <a:endParaRPr lang="en-US" dirty="0"/>
          </a:p>
        </p:txBody>
      </p:sp>
      <p:pic>
        <p:nvPicPr>
          <p:cNvPr id="5" name="Content Placeholder 4"/>
          <p:cNvPicPr>
            <a:picLocks noGrp="1" noChangeAspect="1"/>
          </p:cNvPicPr>
          <p:nvPr>
            <p:ph sz="half" idx="2"/>
          </p:nvPr>
        </p:nvPicPr>
        <p:blipFill>
          <a:blip r:embed="rId2"/>
          <a:srcRect t="3072" b="3072"/>
          <a:stretch>
            <a:fillRect/>
          </a:stretch>
        </p:blipFill>
        <p:spPr>
          <a:xfrm>
            <a:off x="4648200" y="1600200"/>
            <a:ext cx="2575824" cy="2886665"/>
          </a:xfrm>
        </p:spPr>
      </p:pic>
      <p:pic>
        <p:nvPicPr>
          <p:cNvPr id="6" name="Picture 5"/>
          <p:cNvPicPr>
            <a:picLocks noChangeAspect="1"/>
          </p:cNvPicPr>
          <p:nvPr/>
        </p:nvPicPr>
        <p:blipFill>
          <a:blip r:embed="rId3"/>
          <a:stretch>
            <a:fillRect/>
          </a:stretch>
        </p:blipFill>
        <p:spPr>
          <a:xfrm>
            <a:off x="6198386" y="3649792"/>
            <a:ext cx="2945614" cy="3208207"/>
          </a:xfrm>
          <a:prstGeom prst="rect">
            <a:avLst/>
          </a:prstGeom>
        </p:spPr>
      </p:pic>
    </p:spTree>
    <p:extLst>
      <p:ext uri="{BB962C8B-B14F-4D97-AF65-F5344CB8AC3E}">
        <p14:creationId xmlns:p14="http://schemas.microsoft.com/office/powerpoint/2010/main" val="333271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Founders Learn?</a:t>
            </a:r>
            <a:endParaRPr lang="en-US" dirty="0"/>
          </a:p>
        </p:txBody>
      </p:sp>
      <p:pic>
        <p:nvPicPr>
          <p:cNvPr id="5" name="Content Placeholder 4"/>
          <p:cNvPicPr>
            <a:picLocks noGrp="1" noChangeAspect="1"/>
          </p:cNvPicPr>
          <p:nvPr>
            <p:ph sz="half" idx="1"/>
          </p:nvPr>
        </p:nvPicPr>
        <p:blipFill>
          <a:blip r:embed="rId2"/>
          <a:srcRect l="15267" r="15267"/>
          <a:stretch>
            <a:fillRect/>
          </a:stretch>
        </p:blipFill>
        <p:spPr>
          <a:xfrm>
            <a:off x="152400" y="1600200"/>
            <a:ext cx="4495800" cy="5038336"/>
          </a:xfrm>
        </p:spPr>
      </p:pic>
      <p:sp>
        <p:nvSpPr>
          <p:cNvPr id="4" name="Content Placeholder 3"/>
          <p:cNvSpPr>
            <a:spLocks noGrp="1"/>
          </p:cNvSpPr>
          <p:nvPr>
            <p:ph sz="half" idx="2"/>
          </p:nvPr>
        </p:nvSpPr>
        <p:spPr/>
        <p:txBody>
          <a:bodyPr/>
          <a:lstStyle/>
          <a:p>
            <a:r>
              <a:rPr lang="en-US" dirty="0" smtClean="0"/>
              <a:t>Government </a:t>
            </a:r>
            <a:r>
              <a:rPr lang="en-US" dirty="0"/>
              <a:t>should be a servant, not the master, of the people</a:t>
            </a:r>
          </a:p>
          <a:p>
            <a:r>
              <a:rPr lang="en-US" dirty="0" smtClean="0"/>
              <a:t>A </a:t>
            </a:r>
            <a:r>
              <a:rPr lang="en-US" dirty="0"/>
              <a:t>fundamental higher law, or </a:t>
            </a:r>
            <a:r>
              <a:rPr lang="en-US" b="1" dirty="0"/>
              <a:t>constitution</a:t>
            </a:r>
            <a:r>
              <a:rPr lang="en-US" dirty="0"/>
              <a:t>, should limit government</a:t>
            </a:r>
          </a:p>
          <a:p>
            <a:endParaRPr lang="en-US" dirty="0"/>
          </a:p>
        </p:txBody>
      </p:sp>
    </p:spTree>
    <p:extLst>
      <p:ext uri="{BB962C8B-B14F-4D97-AF65-F5344CB8AC3E}">
        <p14:creationId xmlns:p14="http://schemas.microsoft.com/office/powerpoint/2010/main" val="191017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TotalTime>
  <Words>2145</Words>
  <Application>Microsoft Macintosh PowerPoint</Application>
  <PresentationFormat>On-screen Show (4:3)</PresentationFormat>
  <Paragraphs>169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Lesson PURPOSE:</vt:lpstr>
      <vt:lpstr>Lesson 1 Objectives:</vt:lpstr>
      <vt:lpstr>Lesson 1 Terms and Concepts:</vt:lpstr>
      <vt:lpstr>Lesson 1 Terms and Concepts:</vt:lpstr>
      <vt:lpstr>Characteristics of Colonial America</vt:lpstr>
      <vt:lpstr>Characteristics Cont.</vt:lpstr>
      <vt:lpstr>How did the FOUNDERS learn about Government?</vt:lpstr>
      <vt:lpstr>What did the Founders Learn?</vt:lpstr>
      <vt:lpstr>Forms of Government</vt:lpstr>
      <vt:lpstr>What is a CONSTITUTION?</vt:lpstr>
      <vt:lpstr>Characterizing Higher Law</vt:lpstr>
      <vt:lpstr>Cont.</vt:lpstr>
      <vt:lpstr>PowerPoint Presentation</vt:lpstr>
      <vt:lpstr>Lesson PURPOSE</vt:lpstr>
      <vt:lpstr>Lesson 2 Objectives:</vt:lpstr>
      <vt:lpstr>Lesson 2 Terms &amp; Concepts</vt:lpstr>
      <vt:lpstr>PowerPoint Presentation</vt:lpstr>
      <vt:lpstr>PowerPoint Presentation</vt:lpstr>
      <vt:lpstr>The Founding Generation’s Values </vt:lpstr>
      <vt:lpstr>PowerPoint Presentation</vt:lpstr>
      <vt:lpstr>The Role of Philosophy in the Study of Government</vt:lpstr>
      <vt:lpstr>Natural Rights Philosophy</vt:lpstr>
      <vt:lpstr>Natural Rights’ Influence on Founders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CCSD</dc:creator>
  <cp:lastModifiedBy>localadmin</cp:lastModifiedBy>
  <cp:revision>7</cp:revision>
  <cp:lastPrinted>2014-09-08T14:53:46Z</cp:lastPrinted>
  <dcterms:created xsi:type="dcterms:W3CDTF">2014-09-08T14:17:06Z</dcterms:created>
  <dcterms:modified xsi:type="dcterms:W3CDTF">2016-08-15T19:14:33Z</dcterms:modified>
</cp:coreProperties>
</file>