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A597-65C4-4CE6-A6EA-315F05F463C8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29F6-23C7-4BCC-BAEC-888E87257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A597-65C4-4CE6-A6EA-315F05F463C8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29F6-23C7-4BCC-BAEC-888E87257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A597-65C4-4CE6-A6EA-315F05F463C8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29F6-23C7-4BCC-BAEC-888E87257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A597-65C4-4CE6-A6EA-315F05F463C8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29F6-23C7-4BCC-BAEC-888E87257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A597-65C4-4CE6-A6EA-315F05F463C8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29F6-23C7-4BCC-BAEC-888E87257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A597-65C4-4CE6-A6EA-315F05F463C8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29F6-23C7-4BCC-BAEC-888E87257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A597-65C4-4CE6-A6EA-315F05F463C8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29F6-23C7-4BCC-BAEC-888E87257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A597-65C4-4CE6-A6EA-315F05F463C8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29F6-23C7-4BCC-BAEC-888E87257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A597-65C4-4CE6-A6EA-315F05F463C8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29F6-23C7-4BCC-BAEC-888E87257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A597-65C4-4CE6-A6EA-315F05F463C8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29F6-23C7-4BCC-BAEC-888E87257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A597-65C4-4CE6-A6EA-315F05F463C8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29F6-23C7-4BCC-BAEC-888E87257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FA597-65C4-4CE6-A6EA-315F05F463C8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529F6-23C7-4BCC-BAEC-888E87257F6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Ming China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Isolationism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61722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After </a:t>
            </a:r>
            <a:r>
              <a:rPr lang="en-US" dirty="0" err="1" smtClean="0"/>
              <a:t>Zheng</a:t>
            </a:r>
            <a:r>
              <a:rPr lang="en-US" dirty="0" smtClean="0"/>
              <a:t> He, closed off</a:t>
            </a:r>
          </a:p>
          <a:p>
            <a:r>
              <a:rPr lang="en-US" dirty="0" smtClean="0"/>
              <a:t>1390 – decree limiting overseas commerce</a:t>
            </a:r>
          </a:p>
          <a:p>
            <a:r>
              <a:rPr lang="en-US" dirty="0" smtClean="0"/>
              <a:t>Navy allowed to decline</a:t>
            </a:r>
          </a:p>
          <a:p>
            <a:r>
              <a:rPr lang="en-US" dirty="0" smtClean="0"/>
              <a:t>Franciscans, Dominicans, Jesuits worked to convert the masses and the elite</a:t>
            </a:r>
          </a:p>
          <a:p>
            <a:r>
              <a:rPr lang="en-US" dirty="0" smtClean="0"/>
              <a:t>Jesuits shared technical knowledge to win friends and influence people</a:t>
            </a:r>
          </a:p>
          <a:p>
            <a:r>
              <a:rPr lang="en-US" dirty="0" smtClean="0"/>
              <a:t>Most considered Europeans barbarians</a:t>
            </a:r>
            <a:endParaRPr lang="en-US" dirty="0"/>
          </a:p>
        </p:txBody>
      </p:sp>
      <p:pic>
        <p:nvPicPr>
          <p:cNvPr id="2050" name="Picture 2" descr="http://upload.wikimedia.org/wikipedia/commons/thumb/e/e8/Jesuites_en_chine.jpg/250px-Jesuites_en_ch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4642" y="1752600"/>
            <a:ext cx="3239358" cy="2876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Increasing corruption &amp; weak leadership</a:t>
            </a:r>
          </a:p>
          <a:p>
            <a:r>
              <a:rPr lang="en-US" dirty="0" smtClean="0"/>
              <a:t>Failure of public works led to flooding of Yangtze</a:t>
            </a:r>
          </a:p>
          <a:p>
            <a:r>
              <a:rPr lang="en-US" dirty="0" smtClean="0"/>
              <a:t>Increasing exploitation of landlords</a:t>
            </a:r>
          </a:p>
          <a:p>
            <a:r>
              <a:rPr lang="en-US" dirty="0" smtClean="0"/>
              <a:t>1644 – rebels brought down govt. </a:t>
            </a:r>
          </a:p>
          <a:p>
            <a:r>
              <a:rPr lang="en-US" dirty="0" smtClean="0"/>
              <a:t>Invasion by Manchu who established Qing</a:t>
            </a:r>
            <a:endParaRPr lang="en-US" dirty="0"/>
          </a:p>
        </p:txBody>
      </p:sp>
      <p:pic>
        <p:nvPicPr>
          <p:cNvPr id="1026" name="Picture 2" descr="http://www.taiwandna.com/ManchuQue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7615" y="2133600"/>
            <a:ext cx="2836385" cy="3838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Two-minute 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of the reasons the Chinese withdrew from the missions of </a:t>
            </a:r>
            <a:r>
              <a:rPr lang="en-US" dirty="0" err="1" smtClean="0"/>
              <a:t>Zheng</a:t>
            </a:r>
            <a:r>
              <a:rPr lang="en-US" dirty="0" smtClean="0"/>
              <a:t> He?</a:t>
            </a:r>
            <a:endParaRPr lang="en-US" dirty="0"/>
          </a:p>
        </p:txBody>
      </p:sp>
      <p:pic>
        <p:nvPicPr>
          <p:cNvPr id="19458" name="Picture 2" descr="http://www.mastersoon.com/wp-content/uploads/2011/01/1421-ChinaZhengHeShip1405vsSantaMaria500px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971800"/>
            <a:ext cx="5787342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Confucian Revival under the 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48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First Ming emperor </a:t>
            </a:r>
            <a:r>
              <a:rPr lang="en-US" dirty="0" err="1" smtClean="0"/>
              <a:t>Hongwu</a:t>
            </a:r>
            <a:endParaRPr lang="en-US" dirty="0" smtClean="0"/>
          </a:p>
          <a:p>
            <a:r>
              <a:rPr lang="en-US" dirty="0" smtClean="0"/>
              <a:t>After defeat of Mongols, scholars got their jobs back</a:t>
            </a:r>
          </a:p>
          <a:p>
            <a:r>
              <a:rPr lang="en-US" dirty="0" smtClean="0"/>
              <a:t>Expansion of examination system created large, educated elite</a:t>
            </a:r>
          </a:p>
          <a:p>
            <a:r>
              <a:rPr lang="en-US" dirty="0" smtClean="0"/>
              <a:t>Imperial academies and regional colleges restored</a:t>
            </a:r>
          </a:p>
          <a:p>
            <a:r>
              <a:rPr lang="en-US" dirty="0" smtClean="0"/>
              <a:t>Neo-Confucianism firmly implanted</a:t>
            </a:r>
          </a:p>
        </p:txBody>
      </p:sp>
      <p:pic>
        <p:nvPicPr>
          <p:cNvPr id="18434" name="Picture 2" descr="http://www.china.org.cn/images/1624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1275" y="1752600"/>
            <a:ext cx="2752725" cy="3600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Hongwu’s</a:t>
            </a:r>
            <a:r>
              <a:rPr lang="en-US" dirty="0" smtClean="0"/>
              <a:t> Checks and balances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5715000" cy="52578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Hongwu</a:t>
            </a:r>
            <a:r>
              <a:rPr lang="en-US" dirty="0" smtClean="0"/>
              <a:t> eliminated chief minister position, transferred power to self</a:t>
            </a:r>
          </a:p>
          <a:p>
            <a:r>
              <a:rPr lang="en-US" dirty="0" smtClean="0"/>
              <a:t>Harsh punishment for failure</a:t>
            </a:r>
          </a:p>
          <a:p>
            <a:r>
              <a:rPr lang="en-US" dirty="0" smtClean="0"/>
              <a:t>Imperial wives from humble families</a:t>
            </a:r>
          </a:p>
          <a:p>
            <a:r>
              <a:rPr lang="en-US" dirty="0" smtClean="0"/>
              <a:t>Number of eunuchs limited</a:t>
            </a:r>
          </a:p>
          <a:p>
            <a:r>
              <a:rPr lang="en-US" dirty="0" smtClean="0"/>
              <a:t>Rivals exiled to provincial estates</a:t>
            </a:r>
          </a:p>
          <a:p>
            <a:r>
              <a:rPr lang="en-US" dirty="0" smtClean="0"/>
              <a:t>Censorship</a:t>
            </a:r>
          </a:p>
          <a:p>
            <a:r>
              <a:rPr lang="en-US" dirty="0" smtClean="0"/>
              <a:t>Changes eased under later rulers</a:t>
            </a:r>
            <a:endParaRPr lang="en-US" dirty="0"/>
          </a:p>
        </p:txBody>
      </p:sp>
      <p:pic>
        <p:nvPicPr>
          <p:cNvPr id="17414" name="Picture 6" descr="Hidden Power: The Palace Eunuchs of Imperial China (Hardcover) ~... Cover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676400"/>
            <a:ext cx="2895600" cy="4531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step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en-US" dirty="0" smtClean="0"/>
              <a:t>New, untaxed lands opened up</a:t>
            </a:r>
          </a:p>
          <a:p>
            <a:r>
              <a:rPr lang="en-US" dirty="0" smtClean="0"/>
              <a:t>Forced labor demands lowered</a:t>
            </a:r>
          </a:p>
          <a:p>
            <a:r>
              <a:rPr lang="en-US" dirty="0" smtClean="0"/>
              <a:t>Handicraft industries promoted</a:t>
            </a:r>
          </a:p>
          <a:p>
            <a:endParaRPr lang="en-US" dirty="0"/>
          </a:p>
        </p:txBody>
      </p:sp>
      <p:sp>
        <p:nvSpPr>
          <p:cNvPr id="5" name="SMARTInkAnnotation0"/>
          <p:cNvSpPr/>
          <p:nvPr/>
        </p:nvSpPr>
        <p:spPr>
          <a:xfrm>
            <a:off x="6046471" y="1268775"/>
            <a:ext cx="640080" cy="925785"/>
          </a:xfrm>
          <a:custGeom>
            <a:avLst/>
            <a:gdLst/>
            <a:ahLst/>
            <a:cxnLst/>
            <a:rect l="0" t="0" r="0" b="0"/>
            <a:pathLst>
              <a:path w="640080" h="925785">
                <a:moveTo>
                  <a:pt x="11429" y="617175"/>
                </a:moveTo>
                <a:lnTo>
                  <a:pt x="11" y="617175"/>
                </a:lnTo>
                <a:lnTo>
                  <a:pt x="0" y="627016"/>
                </a:lnTo>
                <a:lnTo>
                  <a:pt x="1269" y="627545"/>
                </a:lnTo>
                <a:lnTo>
                  <a:pt x="9840" y="628465"/>
                </a:lnTo>
                <a:lnTo>
                  <a:pt x="10370" y="629781"/>
                </a:lnTo>
                <a:lnTo>
                  <a:pt x="11289" y="638433"/>
                </a:lnTo>
                <a:lnTo>
                  <a:pt x="19256" y="648843"/>
                </a:lnTo>
                <a:lnTo>
                  <a:pt x="22384" y="660794"/>
                </a:lnTo>
                <a:lnTo>
                  <a:pt x="35229" y="675051"/>
                </a:lnTo>
                <a:lnTo>
                  <a:pt x="38726" y="678619"/>
                </a:lnTo>
                <a:lnTo>
                  <a:pt x="41057" y="682268"/>
                </a:lnTo>
                <a:lnTo>
                  <a:pt x="45607" y="693470"/>
                </a:lnTo>
                <a:lnTo>
                  <a:pt x="57879" y="708633"/>
                </a:lnTo>
                <a:lnTo>
                  <a:pt x="61445" y="712437"/>
                </a:lnTo>
                <a:lnTo>
                  <a:pt x="63823" y="717513"/>
                </a:lnTo>
                <a:lnTo>
                  <a:pt x="68440" y="735522"/>
                </a:lnTo>
                <a:lnTo>
                  <a:pt x="74020" y="745127"/>
                </a:lnTo>
                <a:lnTo>
                  <a:pt x="91654" y="765555"/>
                </a:lnTo>
                <a:lnTo>
                  <a:pt x="95392" y="769435"/>
                </a:lnTo>
                <a:lnTo>
                  <a:pt x="112789" y="780963"/>
                </a:lnTo>
                <a:lnTo>
                  <a:pt x="123365" y="791993"/>
                </a:lnTo>
                <a:lnTo>
                  <a:pt x="131028" y="804092"/>
                </a:lnTo>
                <a:lnTo>
                  <a:pt x="136612" y="818043"/>
                </a:lnTo>
                <a:lnTo>
                  <a:pt x="145746" y="830220"/>
                </a:lnTo>
                <a:lnTo>
                  <a:pt x="163956" y="849543"/>
                </a:lnTo>
                <a:lnTo>
                  <a:pt x="186700" y="872441"/>
                </a:lnTo>
                <a:lnTo>
                  <a:pt x="190506" y="874982"/>
                </a:lnTo>
                <a:lnTo>
                  <a:pt x="198122" y="877806"/>
                </a:lnTo>
                <a:lnTo>
                  <a:pt x="200661" y="879829"/>
                </a:lnTo>
                <a:lnTo>
                  <a:pt x="202354" y="882447"/>
                </a:lnTo>
                <a:lnTo>
                  <a:pt x="203482" y="885463"/>
                </a:lnTo>
                <a:lnTo>
                  <a:pt x="208122" y="892201"/>
                </a:lnTo>
                <a:lnTo>
                  <a:pt x="228082" y="913829"/>
                </a:lnTo>
                <a:lnTo>
                  <a:pt x="238394" y="914308"/>
                </a:lnTo>
                <a:lnTo>
                  <a:pt x="238939" y="915594"/>
                </a:lnTo>
                <a:lnTo>
                  <a:pt x="240028" y="925776"/>
                </a:lnTo>
                <a:lnTo>
                  <a:pt x="240028" y="925781"/>
                </a:lnTo>
                <a:lnTo>
                  <a:pt x="240029" y="925784"/>
                </a:lnTo>
                <a:lnTo>
                  <a:pt x="240029" y="858740"/>
                </a:lnTo>
                <a:lnTo>
                  <a:pt x="243415" y="844764"/>
                </a:lnTo>
                <a:lnTo>
                  <a:pt x="246096" y="837480"/>
                </a:lnTo>
                <a:lnTo>
                  <a:pt x="251669" y="799686"/>
                </a:lnTo>
                <a:lnTo>
                  <a:pt x="260270" y="773134"/>
                </a:lnTo>
                <a:lnTo>
                  <a:pt x="267228" y="752530"/>
                </a:lnTo>
                <a:lnTo>
                  <a:pt x="274555" y="727286"/>
                </a:lnTo>
                <a:lnTo>
                  <a:pt x="282043" y="700403"/>
                </a:lnTo>
                <a:lnTo>
                  <a:pt x="293399" y="662578"/>
                </a:lnTo>
                <a:lnTo>
                  <a:pt x="301002" y="634391"/>
                </a:lnTo>
                <a:lnTo>
                  <a:pt x="306078" y="619762"/>
                </a:lnTo>
                <a:lnTo>
                  <a:pt x="312001" y="604929"/>
                </a:lnTo>
                <a:lnTo>
                  <a:pt x="318490" y="589961"/>
                </a:lnTo>
                <a:lnTo>
                  <a:pt x="324087" y="574902"/>
                </a:lnTo>
                <a:lnTo>
                  <a:pt x="329088" y="559783"/>
                </a:lnTo>
                <a:lnTo>
                  <a:pt x="333691" y="544623"/>
                </a:lnTo>
                <a:lnTo>
                  <a:pt x="339300" y="529437"/>
                </a:lnTo>
                <a:lnTo>
                  <a:pt x="345581" y="514233"/>
                </a:lnTo>
                <a:lnTo>
                  <a:pt x="359331" y="482523"/>
                </a:lnTo>
                <a:lnTo>
                  <a:pt x="373909" y="447263"/>
                </a:lnTo>
                <a:lnTo>
                  <a:pt x="380082" y="430240"/>
                </a:lnTo>
                <a:lnTo>
                  <a:pt x="385468" y="413811"/>
                </a:lnTo>
                <a:lnTo>
                  <a:pt x="390328" y="397779"/>
                </a:lnTo>
                <a:lnTo>
                  <a:pt x="396108" y="382011"/>
                </a:lnTo>
                <a:lnTo>
                  <a:pt x="402502" y="366419"/>
                </a:lnTo>
                <a:lnTo>
                  <a:pt x="409304" y="350944"/>
                </a:lnTo>
                <a:lnTo>
                  <a:pt x="423636" y="320203"/>
                </a:lnTo>
                <a:lnTo>
                  <a:pt x="476292" y="213327"/>
                </a:lnTo>
                <a:lnTo>
                  <a:pt x="491508" y="186227"/>
                </a:lnTo>
                <a:lnTo>
                  <a:pt x="506738" y="161482"/>
                </a:lnTo>
                <a:lnTo>
                  <a:pt x="521973" y="137785"/>
                </a:lnTo>
                <a:lnTo>
                  <a:pt x="533824" y="114552"/>
                </a:lnTo>
                <a:lnTo>
                  <a:pt x="538761" y="103023"/>
                </a:lnTo>
                <a:lnTo>
                  <a:pt x="544594" y="94067"/>
                </a:lnTo>
                <a:lnTo>
                  <a:pt x="563668" y="74124"/>
                </a:lnTo>
                <a:lnTo>
                  <a:pt x="579197" y="52693"/>
                </a:lnTo>
                <a:lnTo>
                  <a:pt x="592277" y="37787"/>
                </a:lnTo>
                <a:lnTo>
                  <a:pt x="603169" y="29469"/>
                </a:lnTo>
                <a:lnTo>
                  <a:pt x="607853" y="27251"/>
                </a:lnTo>
                <a:lnTo>
                  <a:pt x="610975" y="24502"/>
                </a:lnTo>
                <a:lnTo>
                  <a:pt x="613056" y="21400"/>
                </a:lnTo>
                <a:lnTo>
                  <a:pt x="616395" y="13363"/>
                </a:lnTo>
                <a:lnTo>
                  <a:pt x="628502" y="109"/>
                </a:lnTo>
                <a:lnTo>
                  <a:pt x="634673" y="0"/>
                </a:lnTo>
                <a:lnTo>
                  <a:pt x="636476" y="1255"/>
                </a:lnTo>
                <a:lnTo>
                  <a:pt x="637676" y="3361"/>
                </a:lnTo>
                <a:lnTo>
                  <a:pt x="640079" y="11384"/>
                </a:lnTo>
                <a:lnTo>
                  <a:pt x="628649" y="342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steps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48400" cy="4525963"/>
          </a:xfrm>
        </p:spPr>
        <p:txBody>
          <a:bodyPr/>
          <a:lstStyle/>
          <a:p>
            <a:r>
              <a:rPr lang="en-US" dirty="0" smtClean="0"/>
              <a:t>Rural warlords allied with bureaucracy gained power</a:t>
            </a:r>
          </a:p>
          <a:p>
            <a:r>
              <a:rPr lang="en-US" dirty="0" smtClean="0"/>
              <a:t>Peasants forced to become tenants or landless laborers</a:t>
            </a:r>
          </a:p>
          <a:p>
            <a:r>
              <a:rPr lang="en-US" dirty="0" smtClean="0"/>
              <a:t>Continued subordination of women to men and youth to elders</a:t>
            </a:r>
          </a:p>
          <a:p>
            <a:r>
              <a:rPr lang="en-US" dirty="0" smtClean="0"/>
              <a:t>“Draconian” laws (LEGALISM)</a:t>
            </a:r>
            <a:endParaRPr lang="en-US" dirty="0"/>
          </a:p>
        </p:txBody>
      </p:sp>
      <p:pic>
        <p:nvPicPr>
          <p:cNvPr id="15362" name="Picture 2" descr="Women in the Ancient Chinese Cul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1" y="1690565"/>
            <a:ext cx="3124200" cy="40053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in Ming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Some women worked behind the scenes in the court to influence politics</a:t>
            </a:r>
          </a:p>
          <a:p>
            <a:r>
              <a:rPr lang="en-US" dirty="0" smtClean="0"/>
              <a:t>Women confined to household, status dependent on having boys</a:t>
            </a:r>
          </a:p>
          <a:p>
            <a:r>
              <a:rPr lang="en-US" dirty="0" smtClean="0"/>
              <a:t>Upper class women literate, but barred from positions of power</a:t>
            </a:r>
          </a:p>
          <a:p>
            <a:r>
              <a:rPr lang="en-US" dirty="0" smtClean="0"/>
              <a:t>Non-elite women could become courtesans or entertainers, one of only ways to rise</a:t>
            </a:r>
            <a:endParaRPr lang="en-US" dirty="0"/>
          </a:p>
        </p:txBody>
      </p:sp>
      <p:pic>
        <p:nvPicPr>
          <p:cNvPr id="14338" name="Picture 2" descr="http://imagecache6.allposters.com/LRG/14/1421/3L3R000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0722" y="2590800"/>
            <a:ext cx="2933277" cy="3905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Ming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3433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Continued commercial boom of Song</a:t>
            </a:r>
          </a:p>
          <a:p>
            <a:r>
              <a:rPr lang="en-US" dirty="0" smtClean="0"/>
              <a:t>American food crops opened new agricultural areas</a:t>
            </a:r>
          </a:p>
          <a:p>
            <a:r>
              <a:rPr lang="en-US" dirty="0" smtClean="0"/>
              <a:t>Population at 300 million by 1800</a:t>
            </a:r>
          </a:p>
          <a:p>
            <a:r>
              <a:rPr lang="en-US" dirty="0" smtClean="0"/>
              <a:t>High demand for Chinese goods</a:t>
            </a:r>
          </a:p>
          <a:p>
            <a:r>
              <a:rPr lang="en-US" dirty="0" smtClean="0"/>
              <a:t>“Cantonment” system limited European influence</a:t>
            </a:r>
          </a:p>
          <a:p>
            <a:r>
              <a:rPr lang="en-US" dirty="0" smtClean="0"/>
              <a:t>Growing influence of merchants, bought land</a:t>
            </a:r>
            <a:endParaRPr lang="en-US" dirty="0"/>
          </a:p>
        </p:txBody>
      </p:sp>
      <p:pic>
        <p:nvPicPr>
          <p:cNvPr id="4" name="Picture 2" descr="http://afe.easia.columbia.edu/special/imgs/poptre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5375" y="1524000"/>
            <a:ext cx="4238625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Merchants = patrons for artists</a:t>
            </a:r>
          </a:p>
          <a:p>
            <a:r>
              <a:rPr lang="en-US" dirty="0" smtClean="0"/>
              <a:t>Woodblock printing led to more books</a:t>
            </a:r>
          </a:p>
          <a:p>
            <a:r>
              <a:rPr lang="en-US" dirty="0" smtClean="0"/>
              <a:t>Development of the novel</a:t>
            </a:r>
            <a:endParaRPr lang="en-US" dirty="0"/>
          </a:p>
        </p:txBody>
      </p:sp>
      <p:pic>
        <p:nvPicPr>
          <p:cNvPr id="3074" name="Picture 2" descr="Theow Tow, Deputy Chairman of Christie's Asia and the Americas International Director of Chinese works of Arts, looks at an early Ming underglaze copper-red vase after it was sold for a world record of US$10,122,558 for any Ming porcelain during an auction in Hong Kong May 30, 2006.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276600"/>
            <a:ext cx="3810000" cy="3810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72200" y="4191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$10 Million Ming era vase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335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Ming China</vt:lpstr>
      <vt:lpstr>Two-minute recall</vt:lpstr>
      <vt:lpstr>Confucian Revival under the Ming</vt:lpstr>
      <vt:lpstr>Hongwu’s Checks and balances</vt:lpstr>
      <vt:lpstr>One step forward</vt:lpstr>
      <vt:lpstr>Two steps back</vt:lpstr>
      <vt:lpstr>Women in Ming China</vt:lpstr>
      <vt:lpstr>Ming Economics</vt:lpstr>
      <vt:lpstr>The Arts</vt:lpstr>
      <vt:lpstr>Isolationism</vt:lpstr>
      <vt:lpstr>Decline</vt:lpstr>
    </vt:vector>
  </TitlesOfParts>
  <Company>Bellevue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Ming China</dc:title>
  <dc:creator>Information Services</dc:creator>
  <cp:lastModifiedBy>Information Services</cp:lastModifiedBy>
  <cp:revision>20</cp:revision>
  <dcterms:created xsi:type="dcterms:W3CDTF">2011-01-26T15:00:29Z</dcterms:created>
  <dcterms:modified xsi:type="dcterms:W3CDTF">2011-01-26T21:41:54Z</dcterms:modified>
</cp:coreProperties>
</file>