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 id="270" r:id="rId15"/>
    <p:sldId id="271" r:id="rId16"/>
    <p:sldId id="263" r:id="rId17"/>
    <p:sldId id="272" r:id="rId18"/>
    <p:sldId id="273" r:id="rId19"/>
    <p:sldId id="274" r:id="rId20"/>
    <p:sldId id="276" r:id="rId21"/>
    <p:sldId id="275"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1" autoAdjust="0"/>
    <p:restoredTop sz="94660"/>
  </p:normalViewPr>
  <p:slideViewPr>
    <p:cSldViewPr snapToGrid="0">
      <p:cViewPr varScale="1">
        <p:scale>
          <a:sx n="71" d="100"/>
          <a:sy n="71" d="100"/>
        </p:scale>
        <p:origin x="69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64B0A17-36AE-437E-8852-2AC5BEF0C2B0}" type="datetimeFigureOut">
              <a:rPr lang="en-US" smtClean="0"/>
              <a:t>6/11/2017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17A38E-5AF8-4F2E-88FA-FB72FAEB0C68}" type="slidenum">
              <a:rPr lang="en-US" smtClean="0"/>
              <a:t>‹#›</a:t>
            </a:fld>
            <a:endParaRPr lang="en-US"/>
          </a:p>
        </p:txBody>
      </p:sp>
    </p:spTree>
    <p:extLst>
      <p:ext uri="{BB962C8B-B14F-4D97-AF65-F5344CB8AC3E}">
        <p14:creationId xmlns:p14="http://schemas.microsoft.com/office/powerpoint/2010/main" val="2423167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4B0A17-36AE-437E-8852-2AC5BEF0C2B0}" type="datetimeFigureOut">
              <a:rPr lang="en-US" smtClean="0"/>
              <a:t>6/11/2017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17A38E-5AF8-4F2E-88FA-FB72FAEB0C68}" type="slidenum">
              <a:rPr lang="en-US" smtClean="0"/>
              <a:t>‹#›</a:t>
            </a:fld>
            <a:endParaRPr lang="en-US"/>
          </a:p>
        </p:txBody>
      </p:sp>
    </p:spTree>
    <p:extLst>
      <p:ext uri="{BB962C8B-B14F-4D97-AF65-F5344CB8AC3E}">
        <p14:creationId xmlns:p14="http://schemas.microsoft.com/office/powerpoint/2010/main" val="218413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4B0A17-36AE-437E-8852-2AC5BEF0C2B0}" type="datetimeFigureOut">
              <a:rPr lang="en-US" smtClean="0"/>
              <a:t>6/11/2017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17A38E-5AF8-4F2E-88FA-FB72FAEB0C68}" type="slidenum">
              <a:rPr lang="en-US" smtClean="0"/>
              <a:t>‹#›</a:t>
            </a:fld>
            <a:endParaRPr lang="en-US"/>
          </a:p>
        </p:txBody>
      </p:sp>
    </p:spTree>
    <p:extLst>
      <p:ext uri="{BB962C8B-B14F-4D97-AF65-F5344CB8AC3E}">
        <p14:creationId xmlns:p14="http://schemas.microsoft.com/office/powerpoint/2010/main" val="1600195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4B0A17-36AE-437E-8852-2AC5BEF0C2B0}" type="datetimeFigureOut">
              <a:rPr lang="en-US" smtClean="0"/>
              <a:t>6/11/2017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17A38E-5AF8-4F2E-88FA-FB72FAEB0C68}" type="slidenum">
              <a:rPr lang="en-US" smtClean="0"/>
              <a:t>‹#›</a:t>
            </a:fld>
            <a:endParaRPr lang="en-US"/>
          </a:p>
        </p:txBody>
      </p:sp>
    </p:spTree>
    <p:extLst>
      <p:ext uri="{BB962C8B-B14F-4D97-AF65-F5344CB8AC3E}">
        <p14:creationId xmlns:p14="http://schemas.microsoft.com/office/powerpoint/2010/main" val="1370680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4B0A17-36AE-437E-8852-2AC5BEF0C2B0}" type="datetimeFigureOut">
              <a:rPr lang="en-US" smtClean="0"/>
              <a:t>6/11/2017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17A38E-5AF8-4F2E-88FA-FB72FAEB0C68}" type="slidenum">
              <a:rPr lang="en-US" smtClean="0"/>
              <a:t>‹#›</a:t>
            </a:fld>
            <a:endParaRPr lang="en-US"/>
          </a:p>
        </p:txBody>
      </p:sp>
    </p:spTree>
    <p:extLst>
      <p:ext uri="{BB962C8B-B14F-4D97-AF65-F5344CB8AC3E}">
        <p14:creationId xmlns:p14="http://schemas.microsoft.com/office/powerpoint/2010/main" val="3505778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64B0A17-36AE-437E-8852-2AC5BEF0C2B0}" type="datetimeFigureOut">
              <a:rPr lang="en-US" smtClean="0"/>
              <a:t>6/11/2017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17A38E-5AF8-4F2E-88FA-FB72FAEB0C68}" type="slidenum">
              <a:rPr lang="en-US" smtClean="0"/>
              <a:t>‹#›</a:t>
            </a:fld>
            <a:endParaRPr lang="en-US"/>
          </a:p>
        </p:txBody>
      </p:sp>
    </p:spTree>
    <p:extLst>
      <p:ext uri="{BB962C8B-B14F-4D97-AF65-F5344CB8AC3E}">
        <p14:creationId xmlns:p14="http://schemas.microsoft.com/office/powerpoint/2010/main" val="26504999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64B0A17-36AE-437E-8852-2AC5BEF0C2B0}" type="datetimeFigureOut">
              <a:rPr lang="en-US" smtClean="0"/>
              <a:t>6/11/2017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17A38E-5AF8-4F2E-88FA-FB72FAEB0C68}" type="slidenum">
              <a:rPr lang="en-US" smtClean="0"/>
              <a:t>‹#›</a:t>
            </a:fld>
            <a:endParaRPr lang="en-US"/>
          </a:p>
        </p:txBody>
      </p:sp>
    </p:spTree>
    <p:extLst>
      <p:ext uri="{BB962C8B-B14F-4D97-AF65-F5344CB8AC3E}">
        <p14:creationId xmlns:p14="http://schemas.microsoft.com/office/powerpoint/2010/main" val="2982141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64B0A17-36AE-437E-8852-2AC5BEF0C2B0}" type="datetimeFigureOut">
              <a:rPr lang="en-US" smtClean="0"/>
              <a:t>6/11/2017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17A38E-5AF8-4F2E-88FA-FB72FAEB0C68}" type="slidenum">
              <a:rPr lang="en-US" smtClean="0"/>
              <a:t>‹#›</a:t>
            </a:fld>
            <a:endParaRPr lang="en-US"/>
          </a:p>
        </p:txBody>
      </p:sp>
    </p:spTree>
    <p:extLst>
      <p:ext uri="{BB962C8B-B14F-4D97-AF65-F5344CB8AC3E}">
        <p14:creationId xmlns:p14="http://schemas.microsoft.com/office/powerpoint/2010/main" val="26925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4B0A17-36AE-437E-8852-2AC5BEF0C2B0}" type="datetimeFigureOut">
              <a:rPr lang="en-US" smtClean="0"/>
              <a:t>6/11/2017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17A38E-5AF8-4F2E-88FA-FB72FAEB0C68}" type="slidenum">
              <a:rPr lang="en-US" smtClean="0"/>
              <a:t>‹#›</a:t>
            </a:fld>
            <a:endParaRPr lang="en-US"/>
          </a:p>
        </p:txBody>
      </p:sp>
    </p:spTree>
    <p:extLst>
      <p:ext uri="{BB962C8B-B14F-4D97-AF65-F5344CB8AC3E}">
        <p14:creationId xmlns:p14="http://schemas.microsoft.com/office/powerpoint/2010/main" val="416871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4B0A17-36AE-437E-8852-2AC5BEF0C2B0}" type="datetimeFigureOut">
              <a:rPr lang="en-US" smtClean="0"/>
              <a:t>6/11/2017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17A38E-5AF8-4F2E-88FA-FB72FAEB0C68}" type="slidenum">
              <a:rPr lang="en-US" smtClean="0"/>
              <a:t>‹#›</a:t>
            </a:fld>
            <a:endParaRPr lang="en-US"/>
          </a:p>
        </p:txBody>
      </p:sp>
    </p:spTree>
    <p:extLst>
      <p:ext uri="{BB962C8B-B14F-4D97-AF65-F5344CB8AC3E}">
        <p14:creationId xmlns:p14="http://schemas.microsoft.com/office/powerpoint/2010/main" val="4170838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4B0A17-36AE-437E-8852-2AC5BEF0C2B0}" type="datetimeFigureOut">
              <a:rPr lang="en-US" smtClean="0"/>
              <a:t>6/11/2017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17A38E-5AF8-4F2E-88FA-FB72FAEB0C68}" type="slidenum">
              <a:rPr lang="en-US" smtClean="0"/>
              <a:t>‹#›</a:t>
            </a:fld>
            <a:endParaRPr lang="en-US"/>
          </a:p>
        </p:txBody>
      </p:sp>
    </p:spTree>
    <p:extLst>
      <p:ext uri="{BB962C8B-B14F-4D97-AF65-F5344CB8AC3E}">
        <p14:creationId xmlns:p14="http://schemas.microsoft.com/office/powerpoint/2010/main" val="707463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4B0A17-36AE-437E-8852-2AC5BEF0C2B0}" type="datetimeFigureOut">
              <a:rPr lang="en-US" smtClean="0"/>
              <a:t>6/11/2017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17A38E-5AF8-4F2E-88FA-FB72FAEB0C68}" type="slidenum">
              <a:rPr lang="en-US" smtClean="0"/>
              <a:t>‹#›</a:t>
            </a:fld>
            <a:endParaRPr lang="en-US"/>
          </a:p>
        </p:txBody>
      </p:sp>
    </p:spTree>
    <p:extLst>
      <p:ext uri="{BB962C8B-B14F-4D97-AF65-F5344CB8AC3E}">
        <p14:creationId xmlns:p14="http://schemas.microsoft.com/office/powerpoint/2010/main" val="14275648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MC DECODING</a:t>
            </a:r>
            <a:br>
              <a:rPr lang="en-US" dirty="0" smtClean="0"/>
            </a:br>
            <a:r>
              <a:rPr lang="en-US" dirty="0" smtClean="0"/>
              <a:t>PERIOD 3</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5743295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88645"/>
            <a:ext cx="10390094" cy="4014413"/>
          </a:xfrm>
        </p:spPr>
        <p:txBody>
          <a:bodyPr/>
          <a:lstStyle/>
          <a:p>
            <a:endParaRPr lang="en-US" dirty="0"/>
          </a:p>
        </p:txBody>
      </p:sp>
      <p:sp>
        <p:nvSpPr>
          <p:cNvPr id="3" name="Subtitle 2"/>
          <p:cNvSpPr>
            <a:spLocks noGrp="1"/>
          </p:cNvSpPr>
          <p:nvPr>
            <p:ph type="subTitle" idx="1"/>
          </p:nvPr>
        </p:nvSpPr>
        <p:spPr>
          <a:xfrm>
            <a:off x="242047" y="4666129"/>
            <a:ext cx="11672047" cy="1909483"/>
          </a:xfrm>
        </p:spPr>
        <p:txBody>
          <a:bodyPr>
            <a:normAutofit fontScale="92500" lnSpcReduction="20000"/>
          </a:bodyPr>
          <a:lstStyle/>
          <a:p>
            <a:pPr lvl="0" algn="l"/>
            <a:r>
              <a:rPr lang="en-US" dirty="0" smtClean="0"/>
              <a:t>5.	</a:t>
            </a:r>
            <a:r>
              <a:rPr lang="en-US" dirty="0"/>
              <a:t>Which of the following factors contributed most to the sea routes depicted on the map?</a:t>
            </a:r>
          </a:p>
          <a:p>
            <a:pPr lvl="0" algn="l"/>
            <a:r>
              <a:rPr lang="en-US" dirty="0" smtClean="0"/>
              <a:t>     A.	The </a:t>
            </a:r>
            <a:r>
              <a:rPr lang="en-US" dirty="0"/>
              <a:t>spread of Persian as the “</a:t>
            </a:r>
            <a:r>
              <a:rPr lang="en-US" i="1" dirty="0"/>
              <a:t>lingua franca</a:t>
            </a:r>
            <a:r>
              <a:rPr lang="en-US" dirty="0"/>
              <a:t>” or common business language in Eurasia</a:t>
            </a:r>
          </a:p>
          <a:p>
            <a:pPr lvl="0" algn="l"/>
            <a:r>
              <a:rPr lang="en-US" dirty="0" smtClean="0"/>
              <a:t>     B.	Innovations </a:t>
            </a:r>
            <a:r>
              <a:rPr lang="en-US" dirty="0"/>
              <a:t>in weaponry such as the use of gunpowder for warfare</a:t>
            </a:r>
          </a:p>
          <a:p>
            <a:pPr lvl="0" algn="l"/>
            <a:r>
              <a:rPr lang="en-US" dirty="0" smtClean="0"/>
              <a:t>     C.	Maritime </a:t>
            </a:r>
            <a:r>
              <a:rPr lang="en-US" dirty="0"/>
              <a:t>innovations such as the use of the compass and astrolabe</a:t>
            </a:r>
          </a:p>
          <a:p>
            <a:pPr lvl="0" algn="l"/>
            <a:r>
              <a:rPr lang="en-US" dirty="0" smtClean="0"/>
              <a:t>     D.	Exploration </a:t>
            </a:r>
            <a:r>
              <a:rPr lang="en-US" dirty="0"/>
              <a:t>encouraged by the Mongol emperors in order to strengthen their empires</a:t>
            </a:r>
          </a:p>
          <a:p>
            <a:pPr algn="l"/>
            <a:endParaRPr lang="en-US" dirty="0"/>
          </a:p>
        </p:txBody>
      </p:sp>
      <p:pic>
        <p:nvPicPr>
          <p:cNvPr id="4" name="Picture 3" descr="Image result for eurasian trade routes 1300s"/>
          <p:cNvPicPr/>
          <p:nvPr/>
        </p:nvPicPr>
        <p:blipFill>
          <a:blip r:embed="rId2">
            <a:grayscl/>
            <a:extLst>
              <a:ext uri="{28A0092B-C50C-407E-A947-70E740481C1C}">
                <a14:useLocalDpi xmlns:a14="http://schemas.microsoft.com/office/drawing/2010/main" val="0"/>
              </a:ext>
            </a:extLst>
          </a:blip>
          <a:srcRect/>
          <a:stretch>
            <a:fillRect/>
          </a:stretch>
        </p:blipFill>
        <p:spPr bwMode="auto">
          <a:xfrm>
            <a:off x="2697255" y="288646"/>
            <a:ext cx="6890497" cy="4206874"/>
          </a:xfrm>
          <a:prstGeom prst="rect">
            <a:avLst/>
          </a:prstGeom>
          <a:noFill/>
          <a:ln>
            <a:noFill/>
          </a:ln>
        </p:spPr>
      </p:pic>
    </p:spTree>
    <p:extLst>
      <p:ext uri="{BB962C8B-B14F-4D97-AF65-F5344CB8AC3E}">
        <p14:creationId xmlns:p14="http://schemas.microsoft.com/office/powerpoint/2010/main" val="31945175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88645"/>
            <a:ext cx="10390094" cy="4014413"/>
          </a:xfrm>
        </p:spPr>
        <p:txBody>
          <a:bodyPr/>
          <a:lstStyle/>
          <a:p>
            <a:endParaRPr lang="en-US" dirty="0"/>
          </a:p>
        </p:txBody>
      </p:sp>
      <p:sp>
        <p:nvSpPr>
          <p:cNvPr id="3" name="Subtitle 2"/>
          <p:cNvSpPr>
            <a:spLocks noGrp="1"/>
          </p:cNvSpPr>
          <p:nvPr>
            <p:ph type="subTitle" idx="1"/>
          </p:nvPr>
        </p:nvSpPr>
        <p:spPr>
          <a:xfrm>
            <a:off x="242047" y="4666129"/>
            <a:ext cx="11672047" cy="1909483"/>
          </a:xfrm>
        </p:spPr>
        <p:txBody>
          <a:bodyPr>
            <a:normAutofit fontScale="92500" lnSpcReduction="20000"/>
          </a:bodyPr>
          <a:lstStyle/>
          <a:p>
            <a:pPr lvl="0" algn="l"/>
            <a:r>
              <a:rPr lang="en-US" dirty="0" smtClean="0"/>
              <a:t>5.	</a:t>
            </a:r>
            <a:r>
              <a:rPr lang="en-US" dirty="0"/>
              <a:t>Which of the following factors contributed most to the sea routes depicted on the map?</a:t>
            </a:r>
          </a:p>
          <a:p>
            <a:pPr lvl="0" algn="l"/>
            <a:r>
              <a:rPr lang="en-US" dirty="0" smtClean="0"/>
              <a:t>     A.	The </a:t>
            </a:r>
            <a:r>
              <a:rPr lang="en-US" dirty="0"/>
              <a:t>spread of Persian as the “</a:t>
            </a:r>
            <a:r>
              <a:rPr lang="en-US" i="1" dirty="0"/>
              <a:t>lingua franca</a:t>
            </a:r>
            <a:r>
              <a:rPr lang="en-US" dirty="0"/>
              <a:t>” or common business language in Eurasia</a:t>
            </a:r>
          </a:p>
          <a:p>
            <a:pPr lvl="0" algn="l"/>
            <a:r>
              <a:rPr lang="en-US" dirty="0" smtClean="0"/>
              <a:t>     B.	Innovations </a:t>
            </a:r>
            <a:r>
              <a:rPr lang="en-US" dirty="0"/>
              <a:t>in weaponry such as the use of gunpowder for warfare</a:t>
            </a:r>
          </a:p>
          <a:p>
            <a:pPr lvl="0" algn="l"/>
            <a:r>
              <a:rPr lang="en-US" dirty="0" smtClean="0"/>
              <a:t>     </a:t>
            </a:r>
            <a:r>
              <a:rPr lang="en-US" dirty="0" smtClean="0">
                <a:solidFill>
                  <a:srgbClr val="FF0000"/>
                </a:solidFill>
              </a:rPr>
              <a:t>C.	Maritime </a:t>
            </a:r>
            <a:r>
              <a:rPr lang="en-US" dirty="0">
                <a:solidFill>
                  <a:srgbClr val="FF0000"/>
                </a:solidFill>
              </a:rPr>
              <a:t>innovations such as the use of the compass and astrolabe</a:t>
            </a:r>
          </a:p>
          <a:p>
            <a:pPr lvl="0" algn="l"/>
            <a:r>
              <a:rPr lang="en-US" dirty="0" smtClean="0"/>
              <a:t>     D.	Exploration </a:t>
            </a:r>
            <a:r>
              <a:rPr lang="en-US" dirty="0"/>
              <a:t>encouraged by the Mongol emperors in order to strengthen their empires</a:t>
            </a:r>
          </a:p>
          <a:p>
            <a:pPr algn="l"/>
            <a:endParaRPr lang="en-US" dirty="0"/>
          </a:p>
        </p:txBody>
      </p:sp>
      <p:pic>
        <p:nvPicPr>
          <p:cNvPr id="4" name="Picture 3" descr="Image result for eurasian trade routes 1300s"/>
          <p:cNvPicPr/>
          <p:nvPr/>
        </p:nvPicPr>
        <p:blipFill>
          <a:blip r:embed="rId2">
            <a:grayscl/>
            <a:extLst>
              <a:ext uri="{28A0092B-C50C-407E-A947-70E740481C1C}">
                <a14:useLocalDpi xmlns:a14="http://schemas.microsoft.com/office/drawing/2010/main" val="0"/>
              </a:ext>
            </a:extLst>
          </a:blip>
          <a:srcRect/>
          <a:stretch>
            <a:fillRect/>
          </a:stretch>
        </p:blipFill>
        <p:spPr bwMode="auto">
          <a:xfrm>
            <a:off x="2697255" y="288646"/>
            <a:ext cx="6890497" cy="4206874"/>
          </a:xfrm>
          <a:prstGeom prst="rect">
            <a:avLst/>
          </a:prstGeom>
          <a:noFill/>
          <a:ln>
            <a:noFill/>
          </a:ln>
        </p:spPr>
      </p:pic>
    </p:spTree>
    <p:extLst>
      <p:ext uri="{BB962C8B-B14F-4D97-AF65-F5344CB8AC3E}">
        <p14:creationId xmlns:p14="http://schemas.microsoft.com/office/powerpoint/2010/main" val="9341970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88645"/>
            <a:ext cx="10390094" cy="4014413"/>
          </a:xfrm>
        </p:spPr>
        <p:txBody>
          <a:bodyPr/>
          <a:lstStyle/>
          <a:p>
            <a:endParaRPr lang="en-US" dirty="0"/>
          </a:p>
        </p:txBody>
      </p:sp>
      <p:sp>
        <p:nvSpPr>
          <p:cNvPr id="3" name="Subtitle 2"/>
          <p:cNvSpPr>
            <a:spLocks noGrp="1"/>
          </p:cNvSpPr>
          <p:nvPr>
            <p:ph type="subTitle" idx="1"/>
          </p:nvPr>
        </p:nvSpPr>
        <p:spPr>
          <a:xfrm>
            <a:off x="242047" y="4666129"/>
            <a:ext cx="11672047" cy="1909483"/>
          </a:xfrm>
        </p:spPr>
        <p:txBody>
          <a:bodyPr>
            <a:normAutofit fontScale="85000" lnSpcReduction="20000"/>
          </a:bodyPr>
          <a:lstStyle/>
          <a:p>
            <a:pPr lvl="0" algn="l"/>
            <a:r>
              <a:rPr lang="en-US" dirty="0" smtClean="0"/>
              <a:t>6.	</a:t>
            </a:r>
            <a:r>
              <a:rPr lang="en-US" dirty="0"/>
              <a:t>Based on the map and your knowledge of world history, which of the following best describes the effect of the land and sea routes depicted on the map?</a:t>
            </a:r>
          </a:p>
          <a:p>
            <a:pPr lvl="0" algn="l"/>
            <a:r>
              <a:rPr lang="en-US" dirty="0" smtClean="0"/>
              <a:t>     A.	The </a:t>
            </a:r>
            <a:r>
              <a:rPr lang="en-US" dirty="0"/>
              <a:t>migration of Mongols into Eastern Europe</a:t>
            </a:r>
          </a:p>
          <a:p>
            <a:pPr lvl="0" algn="l"/>
            <a:r>
              <a:rPr lang="en-US" dirty="0" smtClean="0"/>
              <a:t>     B.	The </a:t>
            </a:r>
            <a:r>
              <a:rPr lang="en-US" dirty="0"/>
              <a:t>growth of new trading cities </a:t>
            </a:r>
          </a:p>
          <a:p>
            <a:pPr lvl="0" algn="l"/>
            <a:r>
              <a:rPr lang="en-US" dirty="0" smtClean="0"/>
              <a:t>     C.	An </a:t>
            </a:r>
            <a:r>
              <a:rPr lang="en-US" dirty="0"/>
              <a:t>expansion of caravan trade along the Silk Road</a:t>
            </a:r>
          </a:p>
          <a:p>
            <a:pPr lvl="0" algn="l"/>
            <a:r>
              <a:rPr lang="en-US" dirty="0" smtClean="0"/>
              <a:t>     D.	The </a:t>
            </a:r>
            <a:r>
              <a:rPr lang="en-US" dirty="0"/>
              <a:t>creation of a more uniform system of credit</a:t>
            </a:r>
          </a:p>
          <a:p>
            <a:pPr algn="l"/>
            <a:endParaRPr lang="en-US" dirty="0"/>
          </a:p>
        </p:txBody>
      </p:sp>
      <p:pic>
        <p:nvPicPr>
          <p:cNvPr id="4" name="Picture 3" descr="Image result for eurasian trade routes 1300s"/>
          <p:cNvPicPr/>
          <p:nvPr/>
        </p:nvPicPr>
        <p:blipFill>
          <a:blip r:embed="rId2">
            <a:grayscl/>
            <a:extLst>
              <a:ext uri="{28A0092B-C50C-407E-A947-70E740481C1C}">
                <a14:useLocalDpi xmlns:a14="http://schemas.microsoft.com/office/drawing/2010/main" val="0"/>
              </a:ext>
            </a:extLst>
          </a:blip>
          <a:srcRect/>
          <a:stretch>
            <a:fillRect/>
          </a:stretch>
        </p:blipFill>
        <p:spPr bwMode="auto">
          <a:xfrm>
            <a:off x="2697255" y="288646"/>
            <a:ext cx="6890497" cy="4206874"/>
          </a:xfrm>
          <a:prstGeom prst="rect">
            <a:avLst/>
          </a:prstGeom>
          <a:noFill/>
          <a:ln>
            <a:noFill/>
          </a:ln>
        </p:spPr>
      </p:pic>
    </p:spTree>
    <p:extLst>
      <p:ext uri="{BB962C8B-B14F-4D97-AF65-F5344CB8AC3E}">
        <p14:creationId xmlns:p14="http://schemas.microsoft.com/office/powerpoint/2010/main" val="27511515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88645"/>
            <a:ext cx="10390094" cy="4014413"/>
          </a:xfrm>
        </p:spPr>
        <p:txBody>
          <a:bodyPr/>
          <a:lstStyle/>
          <a:p>
            <a:endParaRPr lang="en-US" dirty="0"/>
          </a:p>
        </p:txBody>
      </p:sp>
      <p:sp>
        <p:nvSpPr>
          <p:cNvPr id="3" name="Subtitle 2"/>
          <p:cNvSpPr>
            <a:spLocks noGrp="1"/>
          </p:cNvSpPr>
          <p:nvPr>
            <p:ph type="subTitle" idx="1"/>
          </p:nvPr>
        </p:nvSpPr>
        <p:spPr>
          <a:xfrm>
            <a:off x="242047" y="4666129"/>
            <a:ext cx="11672047" cy="1909483"/>
          </a:xfrm>
        </p:spPr>
        <p:txBody>
          <a:bodyPr>
            <a:normAutofit fontScale="85000" lnSpcReduction="20000"/>
          </a:bodyPr>
          <a:lstStyle/>
          <a:p>
            <a:pPr lvl="0" algn="l"/>
            <a:r>
              <a:rPr lang="en-US" dirty="0" smtClean="0"/>
              <a:t>6.	</a:t>
            </a:r>
            <a:r>
              <a:rPr lang="en-US" dirty="0"/>
              <a:t>Based on the map and your knowledge of world history, which of the following best describes the effect of the land and sea routes depicted on the map?</a:t>
            </a:r>
          </a:p>
          <a:p>
            <a:pPr lvl="0" algn="l"/>
            <a:r>
              <a:rPr lang="en-US" dirty="0" smtClean="0"/>
              <a:t>     A.	The </a:t>
            </a:r>
            <a:r>
              <a:rPr lang="en-US" dirty="0"/>
              <a:t>migration of Mongols into Eastern Europe</a:t>
            </a:r>
          </a:p>
          <a:p>
            <a:pPr lvl="0" algn="l"/>
            <a:r>
              <a:rPr lang="en-US" dirty="0" smtClean="0"/>
              <a:t>     </a:t>
            </a:r>
            <a:r>
              <a:rPr lang="en-US" dirty="0" smtClean="0">
                <a:solidFill>
                  <a:srgbClr val="FF0000"/>
                </a:solidFill>
              </a:rPr>
              <a:t>B.	The </a:t>
            </a:r>
            <a:r>
              <a:rPr lang="en-US" dirty="0">
                <a:solidFill>
                  <a:srgbClr val="FF0000"/>
                </a:solidFill>
              </a:rPr>
              <a:t>growth of new trading cities</a:t>
            </a:r>
            <a:r>
              <a:rPr lang="en-US" dirty="0"/>
              <a:t> </a:t>
            </a:r>
          </a:p>
          <a:p>
            <a:pPr lvl="0" algn="l"/>
            <a:r>
              <a:rPr lang="en-US" dirty="0" smtClean="0"/>
              <a:t>     C.	An </a:t>
            </a:r>
            <a:r>
              <a:rPr lang="en-US" dirty="0"/>
              <a:t>expansion of caravan trade along the Silk Road</a:t>
            </a:r>
          </a:p>
          <a:p>
            <a:pPr lvl="0" algn="l"/>
            <a:r>
              <a:rPr lang="en-US" dirty="0" smtClean="0"/>
              <a:t>     D.	The </a:t>
            </a:r>
            <a:r>
              <a:rPr lang="en-US" dirty="0"/>
              <a:t>creation of a more uniform system of credit</a:t>
            </a:r>
          </a:p>
          <a:p>
            <a:pPr algn="l"/>
            <a:endParaRPr lang="en-US" dirty="0"/>
          </a:p>
        </p:txBody>
      </p:sp>
      <p:pic>
        <p:nvPicPr>
          <p:cNvPr id="4" name="Picture 3" descr="Image result for eurasian trade routes 1300s"/>
          <p:cNvPicPr/>
          <p:nvPr/>
        </p:nvPicPr>
        <p:blipFill>
          <a:blip r:embed="rId2">
            <a:grayscl/>
            <a:extLst>
              <a:ext uri="{28A0092B-C50C-407E-A947-70E740481C1C}">
                <a14:useLocalDpi xmlns:a14="http://schemas.microsoft.com/office/drawing/2010/main" val="0"/>
              </a:ext>
            </a:extLst>
          </a:blip>
          <a:srcRect/>
          <a:stretch>
            <a:fillRect/>
          </a:stretch>
        </p:blipFill>
        <p:spPr bwMode="auto">
          <a:xfrm>
            <a:off x="2697255" y="288646"/>
            <a:ext cx="6890497" cy="4206874"/>
          </a:xfrm>
          <a:prstGeom prst="rect">
            <a:avLst/>
          </a:prstGeom>
          <a:noFill/>
          <a:ln>
            <a:noFill/>
          </a:ln>
        </p:spPr>
      </p:pic>
    </p:spTree>
    <p:extLst>
      <p:ext uri="{BB962C8B-B14F-4D97-AF65-F5344CB8AC3E}">
        <p14:creationId xmlns:p14="http://schemas.microsoft.com/office/powerpoint/2010/main" val="18513690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88645"/>
            <a:ext cx="10390094" cy="4014413"/>
          </a:xfrm>
        </p:spPr>
        <p:txBody>
          <a:bodyPr/>
          <a:lstStyle/>
          <a:p>
            <a:endParaRPr lang="en-US" dirty="0"/>
          </a:p>
        </p:txBody>
      </p:sp>
      <p:sp>
        <p:nvSpPr>
          <p:cNvPr id="3" name="Subtitle 2"/>
          <p:cNvSpPr>
            <a:spLocks noGrp="1"/>
          </p:cNvSpPr>
          <p:nvPr>
            <p:ph type="subTitle" idx="1"/>
          </p:nvPr>
        </p:nvSpPr>
        <p:spPr>
          <a:xfrm>
            <a:off x="242047" y="4666129"/>
            <a:ext cx="11672047" cy="1909483"/>
          </a:xfrm>
        </p:spPr>
        <p:txBody>
          <a:bodyPr>
            <a:normAutofit fontScale="85000" lnSpcReduction="20000"/>
          </a:bodyPr>
          <a:lstStyle/>
          <a:p>
            <a:pPr lvl="0" algn="l"/>
            <a:r>
              <a:rPr lang="en-US" dirty="0" smtClean="0"/>
              <a:t>7.	</a:t>
            </a:r>
            <a:r>
              <a:rPr lang="en-US" dirty="0"/>
              <a:t>The land and sea routes depicted on the map was a result of the expansion of all of the following empires during the post-Classical period EXCEPT</a:t>
            </a:r>
          </a:p>
          <a:p>
            <a:pPr lvl="0" algn="l"/>
            <a:r>
              <a:rPr lang="en-US" dirty="0" smtClean="0"/>
              <a:t>     A.	the </a:t>
            </a:r>
            <a:r>
              <a:rPr lang="en-US" dirty="0"/>
              <a:t>Mongols</a:t>
            </a:r>
          </a:p>
          <a:p>
            <a:pPr lvl="0" algn="l"/>
            <a:r>
              <a:rPr lang="en-US" dirty="0" smtClean="0"/>
              <a:t>     B.	Alexander’s </a:t>
            </a:r>
            <a:r>
              <a:rPr lang="en-US" dirty="0"/>
              <a:t>Empire</a:t>
            </a:r>
          </a:p>
          <a:p>
            <a:pPr lvl="0" algn="l"/>
            <a:r>
              <a:rPr lang="en-US" dirty="0" smtClean="0"/>
              <a:t>     C.	the </a:t>
            </a:r>
            <a:r>
              <a:rPr lang="en-US" dirty="0"/>
              <a:t>caliphates</a:t>
            </a:r>
          </a:p>
          <a:p>
            <a:pPr lvl="0" algn="l"/>
            <a:r>
              <a:rPr lang="en-US" dirty="0" smtClean="0"/>
              <a:t>     D.	the </a:t>
            </a:r>
            <a:r>
              <a:rPr lang="en-US" dirty="0"/>
              <a:t>Byzantines</a:t>
            </a:r>
          </a:p>
          <a:p>
            <a:pPr algn="l"/>
            <a:endParaRPr lang="en-US" dirty="0"/>
          </a:p>
        </p:txBody>
      </p:sp>
      <p:pic>
        <p:nvPicPr>
          <p:cNvPr id="4" name="Picture 3" descr="Image result for eurasian trade routes 1300s"/>
          <p:cNvPicPr/>
          <p:nvPr/>
        </p:nvPicPr>
        <p:blipFill>
          <a:blip r:embed="rId2">
            <a:grayscl/>
            <a:extLst>
              <a:ext uri="{28A0092B-C50C-407E-A947-70E740481C1C}">
                <a14:useLocalDpi xmlns:a14="http://schemas.microsoft.com/office/drawing/2010/main" val="0"/>
              </a:ext>
            </a:extLst>
          </a:blip>
          <a:srcRect/>
          <a:stretch>
            <a:fillRect/>
          </a:stretch>
        </p:blipFill>
        <p:spPr bwMode="auto">
          <a:xfrm>
            <a:off x="2697255" y="288646"/>
            <a:ext cx="6890497" cy="4206874"/>
          </a:xfrm>
          <a:prstGeom prst="rect">
            <a:avLst/>
          </a:prstGeom>
          <a:noFill/>
          <a:ln>
            <a:noFill/>
          </a:ln>
        </p:spPr>
      </p:pic>
    </p:spTree>
    <p:extLst>
      <p:ext uri="{BB962C8B-B14F-4D97-AF65-F5344CB8AC3E}">
        <p14:creationId xmlns:p14="http://schemas.microsoft.com/office/powerpoint/2010/main" val="37401344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88645"/>
            <a:ext cx="10390094" cy="4014413"/>
          </a:xfrm>
        </p:spPr>
        <p:txBody>
          <a:bodyPr/>
          <a:lstStyle/>
          <a:p>
            <a:endParaRPr lang="en-US" dirty="0"/>
          </a:p>
        </p:txBody>
      </p:sp>
      <p:sp>
        <p:nvSpPr>
          <p:cNvPr id="3" name="Subtitle 2"/>
          <p:cNvSpPr>
            <a:spLocks noGrp="1"/>
          </p:cNvSpPr>
          <p:nvPr>
            <p:ph type="subTitle" idx="1"/>
          </p:nvPr>
        </p:nvSpPr>
        <p:spPr>
          <a:xfrm>
            <a:off x="242047" y="4666129"/>
            <a:ext cx="11672047" cy="1909483"/>
          </a:xfrm>
        </p:spPr>
        <p:txBody>
          <a:bodyPr>
            <a:normAutofit fontScale="85000" lnSpcReduction="20000"/>
          </a:bodyPr>
          <a:lstStyle/>
          <a:p>
            <a:pPr lvl="0" algn="l"/>
            <a:r>
              <a:rPr lang="en-US" dirty="0" smtClean="0"/>
              <a:t>7.	</a:t>
            </a:r>
            <a:r>
              <a:rPr lang="en-US" dirty="0"/>
              <a:t>The land and sea routes depicted on the map was a result of the expansion of all of the following empires during the post-Classical period EXCEPT</a:t>
            </a:r>
          </a:p>
          <a:p>
            <a:pPr lvl="0" algn="l"/>
            <a:r>
              <a:rPr lang="en-US" dirty="0" smtClean="0"/>
              <a:t>     A.	the </a:t>
            </a:r>
            <a:r>
              <a:rPr lang="en-US" dirty="0"/>
              <a:t>Mongols</a:t>
            </a:r>
          </a:p>
          <a:p>
            <a:pPr lvl="0" algn="l"/>
            <a:r>
              <a:rPr lang="en-US" dirty="0" smtClean="0"/>
              <a:t>     </a:t>
            </a:r>
            <a:r>
              <a:rPr lang="en-US" dirty="0" smtClean="0">
                <a:solidFill>
                  <a:srgbClr val="FF0000"/>
                </a:solidFill>
              </a:rPr>
              <a:t>B.	Alexander’s </a:t>
            </a:r>
            <a:r>
              <a:rPr lang="en-US" dirty="0">
                <a:solidFill>
                  <a:srgbClr val="FF0000"/>
                </a:solidFill>
              </a:rPr>
              <a:t>Empire</a:t>
            </a:r>
          </a:p>
          <a:p>
            <a:pPr lvl="0" algn="l"/>
            <a:r>
              <a:rPr lang="en-US" dirty="0" smtClean="0"/>
              <a:t>     C.	the </a:t>
            </a:r>
            <a:r>
              <a:rPr lang="en-US" dirty="0"/>
              <a:t>caliphates</a:t>
            </a:r>
          </a:p>
          <a:p>
            <a:pPr lvl="0" algn="l"/>
            <a:r>
              <a:rPr lang="en-US" dirty="0" smtClean="0"/>
              <a:t>     D.	the </a:t>
            </a:r>
            <a:r>
              <a:rPr lang="en-US" dirty="0"/>
              <a:t>Byzantines</a:t>
            </a:r>
          </a:p>
          <a:p>
            <a:pPr algn="l"/>
            <a:endParaRPr lang="en-US" dirty="0"/>
          </a:p>
        </p:txBody>
      </p:sp>
      <p:pic>
        <p:nvPicPr>
          <p:cNvPr id="4" name="Picture 3" descr="Image result for eurasian trade routes 1300s"/>
          <p:cNvPicPr/>
          <p:nvPr/>
        </p:nvPicPr>
        <p:blipFill>
          <a:blip r:embed="rId2">
            <a:grayscl/>
            <a:extLst>
              <a:ext uri="{28A0092B-C50C-407E-A947-70E740481C1C}">
                <a14:useLocalDpi xmlns:a14="http://schemas.microsoft.com/office/drawing/2010/main" val="0"/>
              </a:ext>
            </a:extLst>
          </a:blip>
          <a:srcRect/>
          <a:stretch>
            <a:fillRect/>
          </a:stretch>
        </p:blipFill>
        <p:spPr bwMode="auto">
          <a:xfrm>
            <a:off x="2697255" y="288646"/>
            <a:ext cx="6890497" cy="4206874"/>
          </a:xfrm>
          <a:prstGeom prst="rect">
            <a:avLst/>
          </a:prstGeom>
          <a:noFill/>
          <a:ln>
            <a:noFill/>
          </a:ln>
        </p:spPr>
      </p:pic>
    </p:spTree>
    <p:extLst>
      <p:ext uri="{BB962C8B-B14F-4D97-AF65-F5344CB8AC3E}">
        <p14:creationId xmlns:p14="http://schemas.microsoft.com/office/powerpoint/2010/main" val="32430416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normAutofit fontScale="85000" lnSpcReduction="20000"/>
          </a:bodyPr>
          <a:lstStyle/>
          <a:p>
            <a:pPr marL="0" lvl="0" indent="0">
              <a:buNone/>
            </a:pPr>
            <a:r>
              <a:rPr lang="en-US" dirty="0" smtClean="0"/>
              <a:t>8.	</a:t>
            </a:r>
            <a:r>
              <a:rPr lang="en-US" dirty="0"/>
              <a:t>Which of the following best describes the reason for an expansion of trade throughout the Indian Ocean region during the Post-Classical period?</a:t>
            </a:r>
          </a:p>
          <a:p>
            <a:pPr marL="0" lvl="0" indent="0">
              <a:buNone/>
            </a:pPr>
            <a:r>
              <a:rPr lang="en-US" dirty="0" smtClean="0"/>
              <a:t>     A.	An </a:t>
            </a:r>
            <a:r>
              <a:rPr lang="en-US" dirty="0"/>
              <a:t>increased demand for luxury </a:t>
            </a:r>
            <a:r>
              <a:rPr lang="en-US" dirty="0" smtClean="0"/>
              <a:t>	goods</a:t>
            </a:r>
            <a:endParaRPr lang="en-US" dirty="0"/>
          </a:p>
          <a:p>
            <a:pPr marL="0" lvl="0" indent="0">
              <a:buNone/>
            </a:pPr>
            <a:r>
              <a:rPr lang="en-US" dirty="0" smtClean="0"/>
              <a:t>     B.	The </a:t>
            </a:r>
            <a:r>
              <a:rPr lang="en-US" dirty="0"/>
              <a:t>spread of Christianity into </a:t>
            </a:r>
            <a:r>
              <a:rPr lang="en-US" dirty="0" smtClean="0"/>
              <a:t>	East </a:t>
            </a:r>
            <a:r>
              <a:rPr lang="en-US" dirty="0"/>
              <a:t>Africa</a:t>
            </a:r>
          </a:p>
          <a:p>
            <a:pPr marL="0" lvl="0" indent="0">
              <a:buNone/>
            </a:pPr>
            <a:r>
              <a:rPr lang="en-US" dirty="0" smtClean="0"/>
              <a:t>     C.	The </a:t>
            </a:r>
            <a:r>
              <a:rPr lang="en-US" dirty="0"/>
              <a:t>diffusion of Portuguese </a:t>
            </a:r>
            <a:r>
              <a:rPr lang="en-US" dirty="0" smtClean="0"/>
              <a:t>	maritime </a:t>
            </a:r>
            <a:r>
              <a:rPr lang="en-US" dirty="0"/>
              <a:t>innovations by Islamic </a:t>
            </a:r>
            <a:r>
              <a:rPr lang="en-US" dirty="0" smtClean="0"/>
              <a:t>	traders</a:t>
            </a:r>
            <a:endParaRPr lang="en-US" dirty="0"/>
          </a:p>
          <a:p>
            <a:pPr marL="0" lvl="0" indent="0">
              <a:buNone/>
            </a:pPr>
            <a:r>
              <a:rPr lang="en-US" dirty="0" smtClean="0"/>
              <a:t>     D.	The </a:t>
            </a:r>
            <a:r>
              <a:rPr lang="en-US" dirty="0"/>
              <a:t>growth of increasingly </a:t>
            </a:r>
            <a:r>
              <a:rPr lang="en-US" dirty="0" smtClean="0"/>
              <a:t>	centralized </a:t>
            </a:r>
            <a:r>
              <a:rPr lang="en-US" dirty="0"/>
              <a:t>government in East </a:t>
            </a:r>
            <a:r>
              <a:rPr lang="en-US" dirty="0" smtClean="0"/>
              <a:t>	Africa</a:t>
            </a:r>
            <a:endParaRPr lang="en-US" dirty="0"/>
          </a:p>
          <a:p>
            <a:pPr marL="0" indent="0">
              <a:buNone/>
            </a:pPr>
            <a:endParaRPr lang="en-US" dirty="0"/>
          </a:p>
        </p:txBody>
      </p:sp>
      <p:sp>
        <p:nvSpPr>
          <p:cNvPr id="2" name="Content Placeholder 1"/>
          <p:cNvSpPr>
            <a:spLocks noGrp="1"/>
          </p:cNvSpPr>
          <p:nvPr>
            <p:ph sz="half" idx="2"/>
          </p:nvPr>
        </p:nvSpPr>
        <p:spPr>
          <a:xfrm>
            <a:off x="6172200" y="242047"/>
            <a:ext cx="5768788" cy="6320118"/>
          </a:xfrm>
        </p:spPr>
        <p:txBody>
          <a:bodyPr>
            <a:normAutofit fontScale="85000" lnSpcReduction="20000"/>
          </a:bodyPr>
          <a:lstStyle/>
          <a:p>
            <a:pPr marL="0" indent="0">
              <a:buNone/>
            </a:pPr>
            <a:r>
              <a:rPr lang="en-US" dirty="0"/>
              <a:t>“The pilots of Oman pass by the channel to reach the island…which is in the </a:t>
            </a:r>
            <a:r>
              <a:rPr lang="en-US" dirty="0" err="1"/>
              <a:t>Zanj</a:t>
            </a:r>
            <a:r>
              <a:rPr lang="en-US" dirty="0"/>
              <a:t> Sea [region of the Indian Ocean] …I myself have sailed on this sea…in company with a number of Omani ship owners…I have sailed much on the seas…but I do not know of one more dangerous than that of the </a:t>
            </a:r>
            <a:r>
              <a:rPr lang="en-US" dirty="0" err="1"/>
              <a:t>Zanj</a:t>
            </a:r>
            <a:r>
              <a:rPr lang="en-US" dirty="0"/>
              <a:t>…</a:t>
            </a:r>
          </a:p>
          <a:p>
            <a:pPr marL="0" indent="0">
              <a:buNone/>
            </a:pPr>
            <a:r>
              <a:rPr lang="en-US" dirty="0"/>
              <a:t>The land of </a:t>
            </a:r>
            <a:r>
              <a:rPr lang="en-US" dirty="0" err="1"/>
              <a:t>Zanj</a:t>
            </a:r>
            <a:r>
              <a:rPr lang="en-US" dirty="0"/>
              <a:t> produces wild leopard skins.  The people wear them as clothes, or export them to Muslim countries.  They are the largest leopard skins and the most beautiful…The also export tortoise-shell for making combs, for which ivory is likewise used…</a:t>
            </a:r>
          </a:p>
          <a:p>
            <a:pPr marL="0" indent="0">
              <a:buNone/>
            </a:pPr>
            <a:r>
              <a:rPr lang="en-US" dirty="0"/>
              <a:t>In China the kings and military civil officers use ivory palanquins…Thus they seek after straight tusks in preference to the curved to make the things we have spoken of.”</a:t>
            </a:r>
          </a:p>
          <a:p>
            <a:r>
              <a:rPr lang="en-US" dirty="0"/>
              <a:t>--</a:t>
            </a:r>
            <a:r>
              <a:rPr lang="en-US" dirty="0" err="1"/>
              <a:t>Abul</a:t>
            </a:r>
            <a:r>
              <a:rPr lang="en-US" dirty="0"/>
              <a:t>-Hasan Ali al-</a:t>
            </a:r>
            <a:r>
              <a:rPr lang="en-US" dirty="0" err="1"/>
              <a:t>Masudi</a:t>
            </a:r>
            <a:r>
              <a:rPr lang="en-US" dirty="0"/>
              <a:t>, Arab trader, 943 C.E.</a:t>
            </a:r>
          </a:p>
          <a:p>
            <a:pPr marL="0" indent="0">
              <a:buNone/>
            </a:pPr>
            <a:endParaRPr lang="en-US" dirty="0"/>
          </a:p>
        </p:txBody>
      </p:sp>
    </p:spTree>
    <p:extLst>
      <p:ext uri="{BB962C8B-B14F-4D97-AF65-F5344CB8AC3E}">
        <p14:creationId xmlns:p14="http://schemas.microsoft.com/office/powerpoint/2010/main" val="19926829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normAutofit fontScale="85000" lnSpcReduction="20000"/>
          </a:bodyPr>
          <a:lstStyle/>
          <a:p>
            <a:pPr marL="0" lvl="0" indent="0">
              <a:buNone/>
            </a:pPr>
            <a:r>
              <a:rPr lang="en-US" dirty="0" smtClean="0"/>
              <a:t>8.	</a:t>
            </a:r>
            <a:r>
              <a:rPr lang="en-US" dirty="0"/>
              <a:t>Which of the following best describes the reason for an expansion of trade throughout the Indian Ocean region during the Post-Classical period?</a:t>
            </a:r>
          </a:p>
          <a:p>
            <a:pPr marL="0" lvl="0" indent="0">
              <a:buNone/>
            </a:pPr>
            <a:r>
              <a:rPr lang="en-US" dirty="0" smtClean="0">
                <a:solidFill>
                  <a:srgbClr val="FF0000"/>
                </a:solidFill>
              </a:rPr>
              <a:t>     A.	An </a:t>
            </a:r>
            <a:r>
              <a:rPr lang="en-US" dirty="0">
                <a:solidFill>
                  <a:srgbClr val="FF0000"/>
                </a:solidFill>
              </a:rPr>
              <a:t>increased demand for luxury </a:t>
            </a:r>
            <a:r>
              <a:rPr lang="en-US" dirty="0" smtClean="0">
                <a:solidFill>
                  <a:srgbClr val="FF0000"/>
                </a:solidFill>
              </a:rPr>
              <a:t>	goods</a:t>
            </a:r>
            <a:endParaRPr lang="en-US" dirty="0">
              <a:solidFill>
                <a:srgbClr val="FF0000"/>
              </a:solidFill>
            </a:endParaRPr>
          </a:p>
          <a:p>
            <a:pPr marL="0" lvl="0" indent="0">
              <a:buNone/>
            </a:pPr>
            <a:r>
              <a:rPr lang="en-US" dirty="0" smtClean="0"/>
              <a:t>     B.	The </a:t>
            </a:r>
            <a:r>
              <a:rPr lang="en-US" dirty="0"/>
              <a:t>spread of Christianity into </a:t>
            </a:r>
            <a:r>
              <a:rPr lang="en-US" dirty="0" smtClean="0"/>
              <a:t>	East </a:t>
            </a:r>
            <a:r>
              <a:rPr lang="en-US" dirty="0"/>
              <a:t>Africa</a:t>
            </a:r>
          </a:p>
          <a:p>
            <a:pPr marL="0" lvl="0" indent="0">
              <a:buNone/>
            </a:pPr>
            <a:r>
              <a:rPr lang="en-US" dirty="0" smtClean="0"/>
              <a:t>     C.	The </a:t>
            </a:r>
            <a:r>
              <a:rPr lang="en-US" dirty="0"/>
              <a:t>diffusion of Portuguese </a:t>
            </a:r>
            <a:r>
              <a:rPr lang="en-US" dirty="0" smtClean="0"/>
              <a:t>	maritime </a:t>
            </a:r>
            <a:r>
              <a:rPr lang="en-US" dirty="0"/>
              <a:t>innovations by Islamic </a:t>
            </a:r>
            <a:r>
              <a:rPr lang="en-US" dirty="0" smtClean="0"/>
              <a:t>	traders</a:t>
            </a:r>
            <a:endParaRPr lang="en-US" dirty="0"/>
          </a:p>
          <a:p>
            <a:pPr marL="0" lvl="0" indent="0">
              <a:buNone/>
            </a:pPr>
            <a:r>
              <a:rPr lang="en-US" dirty="0" smtClean="0"/>
              <a:t>     D.	The </a:t>
            </a:r>
            <a:r>
              <a:rPr lang="en-US" dirty="0"/>
              <a:t>growth of increasingly </a:t>
            </a:r>
            <a:r>
              <a:rPr lang="en-US" dirty="0" smtClean="0"/>
              <a:t>	centralized </a:t>
            </a:r>
            <a:r>
              <a:rPr lang="en-US" dirty="0"/>
              <a:t>government in East </a:t>
            </a:r>
            <a:r>
              <a:rPr lang="en-US" dirty="0" smtClean="0"/>
              <a:t>	Africa</a:t>
            </a:r>
            <a:endParaRPr lang="en-US" dirty="0"/>
          </a:p>
          <a:p>
            <a:pPr marL="0" indent="0">
              <a:buNone/>
            </a:pPr>
            <a:endParaRPr lang="en-US" dirty="0"/>
          </a:p>
        </p:txBody>
      </p:sp>
      <p:sp>
        <p:nvSpPr>
          <p:cNvPr id="2" name="Content Placeholder 1"/>
          <p:cNvSpPr>
            <a:spLocks noGrp="1"/>
          </p:cNvSpPr>
          <p:nvPr>
            <p:ph sz="half" idx="2"/>
          </p:nvPr>
        </p:nvSpPr>
        <p:spPr>
          <a:xfrm>
            <a:off x="6172200" y="242047"/>
            <a:ext cx="5768788" cy="6320118"/>
          </a:xfrm>
        </p:spPr>
        <p:txBody>
          <a:bodyPr>
            <a:normAutofit fontScale="85000" lnSpcReduction="20000"/>
          </a:bodyPr>
          <a:lstStyle/>
          <a:p>
            <a:pPr marL="0" indent="0">
              <a:buNone/>
            </a:pPr>
            <a:r>
              <a:rPr lang="en-US" dirty="0"/>
              <a:t>“The pilots of Oman pass by the channel to reach the island…which is in the </a:t>
            </a:r>
            <a:r>
              <a:rPr lang="en-US" dirty="0" err="1"/>
              <a:t>Zanj</a:t>
            </a:r>
            <a:r>
              <a:rPr lang="en-US" dirty="0"/>
              <a:t> Sea [region of the Indian Ocean] …I myself have sailed on this sea…in company with a number of Omani ship owners…I have sailed much on the seas…but I do not know of one more dangerous than that of the </a:t>
            </a:r>
            <a:r>
              <a:rPr lang="en-US" dirty="0" err="1"/>
              <a:t>Zanj</a:t>
            </a:r>
            <a:r>
              <a:rPr lang="en-US" dirty="0"/>
              <a:t>…</a:t>
            </a:r>
          </a:p>
          <a:p>
            <a:pPr marL="0" indent="0">
              <a:buNone/>
            </a:pPr>
            <a:r>
              <a:rPr lang="en-US" dirty="0"/>
              <a:t>The land of </a:t>
            </a:r>
            <a:r>
              <a:rPr lang="en-US" dirty="0" err="1"/>
              <a:t>Zanj</a:t>
            </a:r>
            <a:r>
              <a:rPr lang="en-US" dirty="0"/>
              <a:t> produces wild leopard skins.  The people wear them as clothes, or export them to Muslim countries.  They are the largest leopard skins and the most beautiful…The also export tortoise-shell for making combs, for which ivory is likewise used…</a:t>
            </a:r>
          </a:p>
          <a:p>
            <a:pPr marL="0" indent="0">
              <a:buNone/>
            </a:pPr>
            <a:r>
              <a:rPr lang="en-US" dirty="0"/>
              <a:t>In China the kings and military civil officers use ivory palanquins…Thus they seek after straight tusks in preference to the curved to make the things we have spoken of.”</a:t>
            </a:r>
          </a:p>
          <a:p>
            <a:r>
              <a:rPr lang="en-US" dirty="0"/>
              <a:t>--</a:t>
            </a:r>
            <a:r>
              <a:rPr lang="en-US" dirty="0" err="1"/>
              <a:t>Abul</a:t>
            </a:r>
            <a:r>
              <a:rPr lang="en-US" dirty="0"/>
              <a:t>-Hasan Ali al-</a:t>
            </a:r>
            <a:r>
              <a:rPr lang="en-US" dirty="0" err="1"/>
              <a:t>Masudi</a:t>
            </a:r>
            <a:r>
              <a:rPr lang="en-US" dirty="0"/>
              <a:t>, Arab trader, 943 C.E.</a:t>
            </a:r>
          </a:p>
          <a:p>
            <a:pPr marL="0" indent="0">
              <a:buNone/>
            </a:pPr>
            <a:endParaRPr lang="en-US" dirty="0"/>
          </a:p>
        </p:txBody>
      </p:sp>
    </p:spTree>
    <p:extLst>
      <p:ext uri="{BB962C8B-B14F-4D97-AF65-F5344CB8AC3E}">
        <p14:creationId xmlns:p14="http://schemas.microsoft.com/office/powerpoint/2010/main" val="34229682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normAutofit fontScale="77500" lnSpcReduction="20000"/>
          </a:bodyPr>
          <a:lstStyle/>
          <a:p>
            <a:pPr marL="0" lvl="0" indent="0">
              <a:buNone/>
            </a:pPr>
            <a:r>
              <a:rPr lang="en-US" dirty="0" smtClean="0"/>
              <a:t>9.	</a:t>
            </a:r>
            <a:r>
              <a:rPr lang="en-US" dirty="0"/>
              <a:t>The ability of Muslim voyagers to successfully sail in such conditions as described in the passage reflect which of the following characteristics?</a:t>
            </a:r>
          </a:p>
          <a:p>
            <a:pPr marL="0" lvl="0" indent="0">
              <a:buNone/>
            </a:pPr>
            <a:r>
              <a:rPr lang="en-US" dirty="0" smtClean="0"/>
              <a:t>     A.	Their </a:t>
            </a:r>
            <a:r>
              <a:rPr lang="en-US" dirty="0"/>
              <a:t>exclusive control of Indian </a:t>
            </a:r>
            <a:r>
              <a:rPr lang="en-US" dirty="0" smtClean="0"/>
              <a:t>	Ocean </a:t>
            </a:r>
            <a:r>
              <a:rPr lang="en-US" dirty="0"/>
              <a:t>trade routes</a:t>
            </a:r>
          </a:p>
          <a:p>
            <a:pPr marL="0" lvl="0" indent="0">
              <a:buNone/>
            </a:pPr>
            <a:r>
              <a:rPr lang="en-US" dirty="0" smtClean="0"/>
              <a:t>     B.	Their </a:t>
            </a:r>
            <a:r>
              <a:rPr lang="en-US" dirty="0"/>
              <a:t>ability to predict Indian </a:t>
            </a:r>
            <a:r>
              <a:rPr lang="en-US" dirty="0" smtClean="0"/>
              <a:t>	Ocean </a:t>
            </a:r>
            <a:r>
              <a:rPr lang="en-US" dirty="0"/>
              <a:t>currents and the monsoon </a:t>
            </a:r>
            <a:r>
              <a:rPr lang="en-US" dirty="0" smtClean="0"/>
              <a:t>	winds</a:t>
            </a:r>
            <a:endParaRPr lang="en-US" dirty="0"/>
          </a:p>
          <a:p>
            <a:pPr marL="0" lvl="0" indent="0">
              <a:buNone/>
            </a:pPr>
            <a:r>
              <a:rPr lang="en-US" dirty="0" smtClean="0"/>
              <a:t>     C.	Their </a:t>
            </a:r>
            <a:r>
              <a:rPr lang="en-US" dirty="0"/>
              <a:t>use of better maps and </a:t>
            </a:r>
            <a:r>
              <a:rPr lang="en-US" dirty="0" smtClean="0"/>
              <a:t>	compasses </a:t>
            </a:r>
            <a:r>
              <a:rPr lang="en-US" dirty="0"/>
              <a:t>to help navigate the </a:t>
            </a:r>
            <a:r>
              <a:rPr lang="en-US" dirty="0" smtClean="0"/>
              <a:t>	Indian </a:t>
            </a:r>
            <a:r>
              <a:rPr lang="en-US" dirty="0"/>
              <a:t>Ocean currents</a:t>
            </a:r>
          </a:p>
          <a:p>
            <a:pPr marL="0" lvl="0" indent="0">
              <a:buNone/>
            </a:pPr>
            <a:r>
              <a:rPr lang="en-US" dirty="0" smtClean="0"/>
              <a:t>     D.	Their </a:t>
            </a:r>
            <a:r>
              <a:rPr lang="en-US" dirty="0"/>
              <a:t>invention of the astrolabe to </a:t>
            </a:r>
            <a:r>
              <a:rPr lang="en-US" dirty="0" smtClean="0"/>
              <a:t>	help </a:t>
            </a:r>
            <a:r>
              <a:rPr lang="en-US" dirty="0"/>
              <a:t>navigate the Indian Ocean </a:t>
            </a:r>
            <a:r>
              <a:rPr lang="en-US" dirty="0" smtClean="0"/>
              <a:t>	currents</a:t>
            </a:r>
            <a:endParaRPr lang="en-US" dirty="0"/>
          </a:p>
          <a:p>
            <a:pPr marL="0" indent="0">
              <a:buNone/>
            </a:pPr>
            <a:endParaRPr lang="en-US" dirty="0"/>
          </a:p>
        </p:txBody>
      </p:sp>
      <p:sp>
        <p:nvSpPr>
          <p:cNvPr id="2" name="Content Placeholder 1"/>
          <p:cNvSpPr>
            <a:spLocks noGrp="1"/>
          </p:cNvSpPr>
          <p:nvPr>
            <p:ph sz="half" idx="2"/>
          </p:nvPr>
        </p:nvSpPr>
        <p:spPr>
          <a:xfrm>
            <a:off x="6172200" y="242047"/>
            <a:ext cx="5768788" cy="6320118"/>
          </a:xfrm>
        </p:spPr>
        <p:txBody>
          <a:bodyPr>
            <a:normAutofit fontScale="77500" lnSpcReduction="20000"/>
          </a:bodyPr>
          <a:lstStyle/>
          <a:p>
            <a:pPr marL="0" indent="0">
              <a:buNone/>
            </a:pPr>
            <a:r>
              <a:rPr lang="en-US" dirty="0"/>
              <a:t>“The pilots of Oman pass by the channel to reach the island…which is in the </a:t>
            </a:r>
            <a:r>
              <a:rPr lang="en-US" dirty="0" err="1"/>
              <a:t>Zanj</a:t>
            </a:r>
            <a:r>
              <a:rPr lang="en-US" dirty="0"/>
              <a:t> Sea [region of the Indian Ocean] …I myself have sailed on this sea…in company with a number of Omani ship owners…I have sailed much on the seas…but I do not know of one more dangerous than that of the </a:t>
            </a:r>
            <a:r>
              <a:rPr lang="en-US" dirty="0" err="1"/>
              <a:t>Zanj</a:t>
            </a:r>
            <a:r>
              <a:rPr lang="en-US" dirty="0"/>
              <a:t>…</a:t>
            </a:r>
          </a:p>
          <a:p>
            <a:pPr marL="0" indent="0">
              <a:buNone/>
            </a:pPr>
            <a:r>
              <a:rPr lang="en-US" dirty="0"/>
              <a:t>The land of </a:t>
            </a:r>
            <a:r>
              <a:rPr lang="en-US" dirty="0" err="1"/>
              <a:t>Zanj</a:t>
            </a:r>
            <a:r>
              <a:rPr lang="en-US" dirty="0"/>
              <a:t> produces wild leopard skins.  The people wear them as clothes, or export them to Muslim countries.  They are the largest leopard skins and the most beautiful…The also export tortoise-shell for making combs, for which ivory is likewise used…</a:t>
            </a:r>
          </a:p>
          <a:p>
            <a:pPr marL="0" indent="0">
              <a:buNone/>
            </a:pPr>
            <a:r>
              <a:rPr lang="en-US" dirty="0"/>
              <a:t>In China the kings and military civil officers use ivory palanquins…Thus they seek after straight tusks in preference to the curved to make the things we have spoken of.”</a:t>
            </a:r>
          </a:p>
          <a:p>
            <a:r>
              <a:rPr lang="en-US" dirty="0"/>
              <a:t>--</a:t>
            </a:r>
            <a:r>
              <a:rPr lang="en-US" dirty="0" err="1"/>
              <a:t>Abul</a:t>
            </a:r>
            <a:r>
              <a:rPr lang="en-US" dirty="0"/>
              <a:t>-Hasan Ali al-</a:t>
            </a:r>
            <a:r>
              <a:rPr lang="en-US" dirty="0" err="1"/>
              <a:t>Masudi</a:t>
            </a:r>
            <a:r>
              <a:rPr lang="en-US" dirty="0"/>
              <a:t>, Arab trader, 943 C.E.</a:t>
            </a:r>
          </a:p>
          <a:p>
            <a:pPr marL="0" indent="0">
              <a:buNone/>
            </a:pPr>
            <a:endParaRPr lang="en-US" dirty="0"/>
          </a:p>
        </p:txBody>
      </p:sp>
    </p:spTree>
    <p:extLst>
      <p:ext uri="{BB962C8B-B14F-4D97-AF65-F5344CB8AC3E}">
        <p14:creationId xmlns:p14="http://schemas.microsoft.com/office/powerpoint/2010/main" val="35635592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normAutofit fontScale="77500" lnSpcReduction="20000"/>
          </a:bodyPr>
          <a:lstStyle/>
          <a:p>
            <a:pPr marL="0" lvl="0" indent="0">
              <a:buNone/>
            </a:pPr>
            <a:r>
              <a:rPr lang="en-US" dirty="0" smtClean="0"/>
              <a:t>9.	</a:t>
            </a:r>
            <a:r>
              <a:rPr lang="en-US" dirty="0"/>
              <a:t>The ability of Muslim voyagers to successfully sail in such conditions as described in the passage reflect which of the following characteristics?</a:t>
            </a:r>
          </a:p>
          <a:p>
            <a:pPr marL="0" lvl="0" indent="0">
              <a:buNone/>
            </a:pPr>
            <a:r>
              <a:rPr lang="en-US" dirty="0" smtClean="0"/>
              <a:t>     A.	Their </a:t>
            </a:r>
            <a:r>
              <a:rPr lang="en-US" dirty="0"/>
              <a:t>exclusive control of Indian </a:t>
            </a:r>
            <a:r>
              <a:rPr lang="en-US" dirty="0" smtClean="0"/>
              <a:t>	Ocean </a:t>
            </a:r>
            <a:r>
              <a:rPr lang="en-US" dirty="0"/>
              <a:t>trade routes</a:t>
            </a:r>
          </a:p>
          <a:p>
            <a:pPr marL="0" lvl="0" indent="0">
              <a:buNone/>
            </a:pPr>
            <a:r>
              <a:rPr lang="en-US" dirty="0" smtClean="0"/>
              <a:t>     </a:t>
            </a:r>
            <a:r>
              <a:rPr lang="en-US" dirty="0" smtClean="0">
                <a:solidFill>
                  <a:srgbClr val="FF0000"/>
                </a:solidFill>
              </a:rPr>
              <a:t>B.	Their </a:t>
            </a:r>
            <a:r>
              <a:rPr lang="en-US" dirty="0">
                <a:solidFill>
                  <a:srgbClr val="FF0000"/>
                </a:solidFill>
              </a:rPr>
              <a:t>ability to predict Indian </a:t>
            </a:r>
            <a:r>
              <a:rPr lang="en-US" dirty="0" smtClean="0">
                <a:solidFill>
                  <a:srgbClr val="FF0000"/>
                </a:solidFill>
              </a:rPr>
              <a:t>	Ocean </a:t>
            </a:r>
            <a:r>
              <a:rPr lang="en-US" dirty="0">
                <a:solidFill>
                  <a:srgbClr val="FF0000"/>
                </a:solidFill>
              </a:rPr>
              <a:t>currents and the monsoon </a:t>
            </a:r>
            <a:r>
              <a:rPr lang="en-US" dirty="0" smtClean="0">
                <a:solidFill>
                  <a:srgbClr val="FF0000"/>
                </a:solidFill>
              </a:rPr>
              <a:t>	winds</a:t>
            </a:r>
            <a:endParaRPr lang="en-US" dirty="0">
              <a:solidFill>
                <a:srgbClr val="FF0000"/>
              </a:solidFill>
            </a:endParaRPr>
          </a:p>
          <a:p>
            <a:pPr marL="0" lvl="0" indent="0">
              <a:buNone/>
            </a:pPr>
            <a:r>
              <a:rPr lang="en-US" dirty="0" smtClean="0"/>
              <a:t>     C.	Their </a:t>
            </a:r>
            <a:r>
              <a:rPr lang="en-US" dirty="0"/>
              <a:t>use of better maps and </a:t>
            </a:r>
            <a:r>
              <a:rPr lang="en-US" dirty="0" smtClean="0"/>
              <a:t>	compasses </a:t>
            </a:r>
            <a:r>
              <a:rPr lang="en-US" dirty="0"/>
              <a:t>to help navigate the </a:t>
            </a:r>
            <a:r>
              <a:rPr lang="en-US" dirty="0" smtClean="0"/>
              <a:t>	Indian </a:t>
            </a:r>
            <a:r>
              <a:rPr lang="en-US" dirty="0"/>
              <a:t>Ocean currents</a:t>
            </a:r>
          </a:p>
          <a:p>
            <a:pPr marL="0" lvl="0" indent="0">
              <a:buNone/>
            </a:pPr>
            <a:r>
              <a:rPr lang="en-US" dirty="0" smtClean="0"/>
              <a:t>     D.	Their </a:t>
            </a:r>
            <a:r>
              <a:rPr lang="en-US" dirty="0"/>
              <a:t>invention of the astrolabe to </a:t>
            </a:r>
            <a:r>
              <a:rPr lang="en-US" dirty="0" smtClean="0"/>
              <a:t>	help </a:t>
            </a:r>
            <a:r>
              <a:rPr lang="en-US" dirty="0"/>
              <a:t>navigate the Indian Ocean </a:t>
            </a:r>
            <a:r>
              <a:rPr lang="en-US" dirty="0" smtClean="0"/>
              <a:t>	currents</a:t>
            </a:r>
            <a:endParaRPr lang="en-US" dirty="0"/>
          </a:p>
          <a:p>
            <a:pPr marL="0" indent="0">
              <a:buNone/>
            </a:pPr>
            <a:endParaRPr lang="en-US" dirty="0"/>
          </a:p>
        </p:txBody>
      </p:sp>
      <p:sp>
        <p:nvSpPr>
          <p:cNvPr id="2" name="Content Placeholder 1"/>
          <p:cNvSpPr>
            <a:spLocks noGrp="1"/>
          </p:cNvSpPr>
          <p:nvPr>
            <p:ph sz="half" idx="2"/>
          </p:nvPr>
        </p:nvSpPr>
        <p:spPr>
          <a:xfrm>
            <a:off x="6172200" y="242047"/>
            <a:ext cx="5768788" cy="6320118"/>
          </a:xfrm>
        </p:spPr>
        <p:txBody>
          <a:bodyPr>
            <a:normAutofit fontScale="77500" lnSpcReduction="20000"/>
          </a:bodyPr>
          <a:lstStyle/>
          <a:p>
            <a:pPr marL="0" indent="0">
              <a:buNone/>
            </a:pPr>
            <a:r>
              <a:rPr lang="en-US" dirty="0"/>
              <a:t>“The pilots of Oman pass by the channel to reach the island…which is in the </a:t>
            </a:r>
            <a:r>
              <a:rPr lang="en-US" dirty="0" err="1"/>
              <a:t>Zanj</a:t>
            </a:r>
            <a:r>
              <a:rPr lang="en-US" dirty="0"/>
              <a:t> Sea [region of the Indian Ocean] …I myself have sailed on this sea…in company with a number of Omani ship owners…I have sailed much on the seas…but I do not know of one more dangerous than that of the </a:t>
            </a:r>
            <a:r>
              <a:rPr lang="en-US" dirty="0" err="1"/>
              <a:t>Zanj</a:t>
            </a:r>
            <a:r>
              <a:rPr lang="en-US" dirty="0"/>
              <a:t>…</a:t>
            </a:r>
          </a:p>
          <a:p>
            <a:pPr marL="0" indent="0">
              <a:buNone/>
            </a:pPr>
            <a:r>
              <a:rPr lang="en-US" dirty="0"/>
              <a:t>The land of </a:t>
            </a:r>
            <a:r>
              <a:rPr lang="en-US" dirty="0" err="1"/>
              <a:t>Zanj</a:t>
            </a:r>
            <a:r>
              <a:rPr lang="en-US" dirty="0"/>
              <a:t> produces wild leopard skins.  The people wear them as clothes, or export them to Muslim countries.  They are the largest leopard skins and the most beautiful…The also export tortoise-shell for making combs, for which ivory is likewise used…</a:t>
            </a:r>
          </a:p>
          <a:p>
            <a:pPr marL="0" indent="0">
              <a:buNone/>
            </a:pPr>
            <a:r>
              <a:rPr lang="en-US" dirty="0"/>
              <a:t>In China the kings and military civil officers use ivory palanquins…Thus they seek after straight tusks in preference to the curved to make the things we have spoken of.”</a:t>
            </a:r>
          </a:p>
          <a:p>
            <a:r>
              <a:rPr lang="en-US" dirty="0"/>
              <a:t>--</a:t>
            </a:r>
            <a:r>
              <a:rPr lang="en-US" dirty="0" err="1"/>
              <a:t>Abul</a:t>
            </a:r>
            <a:r>
              <a:rPr lang="en-US" dirty="0"/>
              <a:t>-Hasan Ali al-</a:t>
            </a:r>
            <a:r>
              <a:rPr lang="en-US" dirty="0" err="1"/>
              <a:t>Masudi</a:t>
            </a:r>
            <a:r>
              <a:rPr lang="en-US" dirty="0"/>
              <a:t>, Arab trader, 943 C.E.</a:t>
            </a:r>
          </a:p>
          <a:p>
            <a:pPr marL="0" indent="0">
              <a:buNone/>
            </a:pPr>
            <a:endParaRPr lang="en-US" dirty="0"/>
          </a:p>
        </p:txBody>
      </p:sp>
    </p:spTree>
    <p:extLst>
      <p:ext uri="{BB962C8B-B14F-4D97-AF65-F5344CB8AC3E}">
        <p14:creationId xmlns:p14="http://schemas.microsoft.com/office/powerpoint/2010/main" val="2183450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normAutofit fontScale="92500" lnSpcReduction="20000"/>
          </a:bodyPr>
          <a:lstStyle/>
          <a:p>
            <a:pPr marL="0" lvl="0" indent="0">
              <a:buNone/>
            </a:pPr>
            <a:r>
              <a:rPr lang="en-US" dirty="0" smtClean="0"/>
              <a:t>1.	The </a:t>
            </a:r>
            <a:r>
              <a:rPr lang="en-US" dirty="0"/>
              <a:t>image is best seen as evidence for which of the following?</a:t>
            </a:r>
          </a:p>
          <a:p>
            <a:pPr marL="0" lvl="0" indent="0">
              <a:buNone/>
            </a:pPr>
            <a:r>
              <a:rPr lang="en-US" dirty="0" smtClean="0"/>
              <a:t>     A.	The </a:t>
            </a:r>
            <a:r>
              <a:rPr lang="en-US" dirty="0"/>
              <a:t>failure of European </a:t>
            </a:r>
            <a:r>
              <a:rPr lang="en-US" dirty="0" smtClean="0"/>
              <a:t>	Crusaders </a:t>
            </a:r>
            <a:r>
              <a:rPr lang="en-US" dirty="0"/>
              <a:t>to re-take the Holy </a:t>
            </a:r>
            <a:r>
              <a:rPr lang="en-US" dirty="0" smtClean="0"/>
              <a:t>	Land </a:t>
            </a:r>
            <a:r>
              <a:rPr lang="en-US" dirty="0"/>
              <a:t>from the Muslims</a:t>
            </a:r>
          </a:p>
          <a:p>
            <a:pPr marL="0" lvl="0" indent="0">
              <a:buNone/>
            </a:pPr>
            <a:r>
              <a:rPr lang="en-US" dirty="0" smtClean="0"/>
              <a:t>     B.	The </a:t>
            </a:r>
            <a:r>
              <a:rPr lang="en-US" dirty="0"/>
              <a:t>impact of the spread of </a:t>
            </a:r>
            <a:r>
              <a:rPr lang="en-US" dirty="0" smtClean="0"/>
              <a:t>	Islam </a:t>
            </a:r>
            <a:r>
              <a:rPr lang="en-US" dirty="0"/>
              <a:t>during the seventh </a:t>
            </a:r>
            <a:r>
              <a:rPr lang="en-US" dirty="0" smtClean="0"/>
              <a:t>	century</a:t>
            </a:r>
            <a:endParaRPr lang="en-US" dirty="0"/>
          </a:p>
          <a:p>
            <a:pPr marL="0" lvl="0" indent="0">
              <a:buNone/>
            </a:pPr>
            <a:r>
              <a:rPr lang="en-US" dirty="0" smtClean="0"/>
              <a:t>     C.	The </a:t>
            </a:r>
            <a:r>
              <a:rPr lang="en-US" dirty="0"/>
              <a:t>mass migration of </a:t>
            </a:r>
            <a:r>
              <a:rPr lang="en-US" dirty="0" smtClean="0"/>
              <a:t>	Muslims </a:t>
            </a:r>
            <a:r>
              <a:rPr lang="en-US" dirty="0"/>
              <a:t>down the Swahili </a:t>
            </a:r>
            <a:r>
              <a:rPr lang="en-US" dirty="0" smtClean="0"/>
              <a:t>	Coast</a:t>
            </a:r>
            <a:endParaRPr lang="en-US" dirty="0"/>
          </a:p>
          <a:p>
            <a:pPr marL="0" lvl="0" indent="0">
              <a:buNone/>
            </a:pPr>
            <a:r>
              <a:rPr lang="en-US" dirty="0" smtClean="0"/>
              <a:t>     D.	The </a:t>
            </a:r>
            <a:r>
              <a:rPr lang="en-US" dirty="0"/>
              <a:t>use of architecture to </a:t>
            </a:r>
            <a:r>
              <a:rPr lang="en-US" dirty="0" smtClean="0"/>
              <a:t>	glorify </a:t>
            </a:r>
            <a:r>
              <a:rPr lang="en-US" dirty="0"/>
              <a:t>Islamic rulers</a:t>
            </a:r>
          </a:p>
          <a:p>
            <a:pPr marL="0" indent="0">
              <a:buNone/>
            </a:pPr>
            <a:endParaRPr lang="en-US" dirty="0"/>
          </a:p>
        </p:txBody>
      </p:sp>
      <p:pic>
        <p:nvPicPr>
          <p:cNvPr id="5" name="Content Placeholder 4" descr="https://upload.wikimedia.org/wikipedia/commons/thumb/c/ce/Al-Azhar_%28inside%29_2006.jpg/800px-Al-Azhar_%28inside%29_2006.jpg"/>
          <p:cNvPicPr>
            <a:picLocks noGrp="1"/>
          </p:cNvPicPr>
          <p:nvPr>
            <p:ph sz="half" idx="2"/>
          </p:nvPr>
        </p:nvPicPr>
        <p:blipFill>
          <a:blip r:embed="rId2" cstate="print">
            <a:grayscl/>
            <a:extLst>
              <a:ext uri="{28A0092B-C50C-407E-A947-70E740481C1C}">
                <a14:useLocalDpi xmlns:a14="http://schemas.microsoft.com/office/drawing/2010/main" val="0"/>
              </a:ext>
            </a:extLst>
          </a:blip>
          <a:srcRect/>
          <a:stretch>
            <a:fillRect/>
          </a:stretch>
        </p:blipFill>
        <p:spPr bwMode="auto">
          <a:xfrm>
            <a:off x="6793008" y="282575"/>
            <a:ext cx="4419409" cy="5894388"/>
          </a:xfrm>
          <a:prstGeom prst="rect">
            <a:avLst/>
          </a:prstGeom>
          <a:noFill/>
          <a:ln>
            <a:noFill/>
          </a:ln>
        </p:spPr>
      </p:pic>
      <p:sp>
        <p:nvSpPr>
          <p:cNvPr id="6" name="TextBox 5"/>
          <p:cNvSpPr txBox="1"/>
          <p:nvPr/>
        </p:nvSpPr>
        <p:spPr>
          <a:xfrm>
            <a:off x="6941058" y="6333565"/>
            <a:ext cx="4123308" cy="369332"/>
          </a:xfrm>
          <a:prstGeom prst="rect">
            <a:avLst/>
          </a:prstGeom>
          <a:noFill/>
        </p:spPr>
        <p:txBody>
          <a:bodyPr wrap="none" rtlCol="0">
            <a:spAutoFit/>
          </a:bodyPr>
          <a:lstStyle/>
          <a:p>
            <a:r>
              <a:rPr lang="en-US" dirty="0" smtClean="0"/>
              <a:t>AL-AZHAR MOSQUE, CAIRO, EGYPT, C. 972</a:t>
            </a:r>
            <a:endParaRPr lang="en-US" dirty="0"/>
          </a:p>
        </p:txBody>
      </p:sp>
    </p:spTree>
    <p:extLst>
      <p:ext uri="{BB962C8B-B14F-4D97-AF65-F5344CB8AC3E}">
        <p14:creationId xmlns:p14="http://schemas.microsoft.com/office/powerpoint/2010/main" val="5960725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normAutofit fontScale="85000" lnSpcReduction="20000"/>
          </a:bodyPr>
          <a:lstStyle/>
          <a:p>
            <a:pPr marL="0" lvl="0" indent="0">
              <a:buNone/>
            </a:pPr>
            <a:r>
              <a:rPr lang="en-US" dirty="0" smtClean="0"/>
              <a:t>10.	</a:t>
            </a:r>
            <a:r>
              <a:rPr lang="en-US" dirty="0"/>
              <a:t>Which of the following products would Chinese merchants use for trade throughout the Indian Ocean region?</a:t>
            </a:r>
          </a:p>
          <a:p>
            <a:pPr marL="0" lvl="0" indent="0">
              <a:buNone/>
            </a:pPr>
            <a:r>
              <a:rPr lang="en-US" dirty="0" smtClean="0"/>
              <a:t>     A.	Textiles </a:t>
            </a:r>
            <a:r>
              <a:rPr lang="en-US" dirty="0"/>
              <a:t>and porcelain</a:t>
            </a:r>
          </a:p>
          <a:p>
            <a:pPr marL="0" lvl="0" indent="0">
              <a:buNone/>
            </a:pPr>
            <a:r>
              <a:rPr lang="en-US" dirty="0"/>
              <a:t> </a:t>
            </a:r>
            <a:r>
              <a:rPr lang="en-US" dirty="0" smtClean="0"/>
              <a:t>    B.	Textiles </a:t>
            </a:r>
            <a:r>
              <a:rPr lang="en-US" dirty="0"/>
              <a:t>and tomatoes</a:t>
            </a:r>
          </a:p>
          <a:p>
            <a:pPr marL="0" lvl="0" indent="0">
              <a:buNone/>
            </a:pPr>
            <a:r>
              <a:rPr lang="en-US" dirty="0" smtClean="0"/>
              <a:t>     C.	Tomatoes </a:t>
            </a:r>
            <a:r>
              <a:rPr lang="en-US" dirty="0"/>
              <a:t>and bananas</a:t>
            </a:r>
          </a:p>
          <a:p>
            <a:pPr marL="0" lvl="0" indent="0">
              <a:buNone/>
            </a:pPr>
            <a:r>
              <a:rPr lang="en-US" smtClean="0"/>
              <a:t>     D.	Porcelain </a:t>
            </a:r>
            <a:r>
              <a:rPr lang="en-US" dirty="0"/>
              <a:t>and bananas</a:t>
            </a:r>
          </a:p>
          <a:p>
            <a:pPr marL="0" indent="0">
              <a:buNone/>
            </a:pPr>
            <a:endParaRPr lang="en-US" dirty="0"/>
          </a:p>
        </p:txBody>
      </p:sp>
      <p:sp>
        <p:nvSpPr>
          <p:cNvPr id="2" name="Content Placeholder 1"/>
          <p:cNvSpPr>
            <a:spLocks noGrp="1"/>
          </p:cNvSpPr>
          <p:nvPr>
            <p:ph sz="half" idx="2"/>
          </p:nvPr>
        </p:nvSpPr>
        <p:spPr>
          <a:xfrm>
            <a:off x="6172200" y="242047"/>
            <a:ext cx="5768788" cy="6320118"/>
          </a:xfrm>
        </p:spPr>
        <p:txBody>
          <a:bodyPr>
            <a:normAutofit fontScale="85000" lnSpcReduction="20000"/>
          </a:bodyPr>
          <a:lstStyle/>
          <a:p>
            <a:pPr marL="0" indent="0">
              <a:buNone/>
            </a:pPr>
            <a:r>
              <a:rPr lang="en-US" dirty="0"/>
              <a:t>“The pilots of Oman pass by the channel to reach the island…which is in the </a:t>
            </a:r>
            <a:r>
              <a:rPr lang="en-US" dirty="0" err="1"/>
              <a:t>Zanj</a:t>
            </a:r>
            <a:r>
              <a:rPr lang="en-US" dirty="0"/>
              <a:t> Sea [region of the Indian Ocean] …I myself have sailed on this sea…in company with a number of Omani ship owners…I have sailed much on the seas…but I do not know of one more dangerous than that of the </a:t>
            </a:r>
            <a:r>
              <a:rPr lang="en-US" dirty="0" err="1"/>
              <a:t>Zanj</a:t>
            </a:r>
            <a:r>
              <a:rPr lang="en-US" dirty="0"/>
              <a:t>…</a:t>
            </a:r>
          </a:p>
          <a:p>
            <a:pPr marL="0" indent="0">
              <a:buNone/>
            </a:pPr>
            <a:r>
              <a:rPr lang="en-US" dirty="0"/>
              <a:t>The land of </a:t>
            </a:r>
            <a:r>
              <a:rPr lang="en-US" dirty="0" err="1"/>
              <a:t>Zanj</a:t>
            </a:r>
            <a:r>
              <a:rPr lang="en-US" dirty="0"/>
              <a:t> produces wild leopard skins.  The people wear them as clothes, or export them to Muslim countries.  They are the largest leopard skins and the most beautiful…The also export tortoise-shell for making combs, for which ivory is likewise used…</a:t>
            </a:r>
          </a:p>
          <a:p>
            <a:pPr marL="0" indent="0">
              <a:buNone/>
            </a:pPr>
            <a:r>
              <a:rPr lang="en-US" dirty="0"/>
              <a:t>In China the kings and military civil officers use ivory palanquins…Thus they seek after straight tusks in preference to the curved to make the things we have spoken of.”</a:t>
            </a:r>
          </a:p>
          <a:p>
            <a:r>
              <a:rPr lang="en-US" dirty="0"/>
              <a:t>--</a:t>
            </a:r>
            <a:r>
              <a:rPr lang="en-US" dirty="0" err="1"/>
              <a:t>Abul</a:t>
            </a:r>
            <a:r>
              <a:rPr lang="en-US" dirty="0"/>
              <a:t>-Hasan Ali al-</a:t>
            </a:r>
            <a:r>
              <a:rPr lang="en-US" dirty="0" err="1"/>
              <a:t>Masudi</a:t>
            </a:r>
            <a:r>
              <a:rPr lang="en-US" dirty="0"/>
              <a:t>, Arab trader, 943 C.E.</a:t>
            </a:r>
          </a:p>
          <a:p>
            <a:pPr marL="0" indent="0">
              <a:buNone/>
            </a:pPr>
            <a:endParaRPr lang="en-US" dirty="0"/>
          </a:p>
        </p:txBody>
      </p:sp>
    </p:spTree>
    <p:extLst>
      <p:ext uri="{BB962C8B-B14F-4D97-AF65-F5344CB8AC3E}">
        <p14:creationId xmlns:p14="http://schemas.microsoft.com/office/powerpoint/2010/main" val="14860609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normAutofit fontScale="85000" lnSpcReduction="20000"/>
          </a:bodyPr>
          <a:lstStyle/>
          <a:p>
            <a:pPr marL="0" lvl="0" indent="0">
              <a:buNone/>
            </a:pPr>
            <a:r>
              <a:rPr lang="en-US" dirty="0" smtClean="0"/>
              <a:t>10.	</a:t>
            </a:r>
            <a:r>
              <a:rPr lang="en-US" dirty="0"/>
              <a:t>Which of the following products would Chinese merchants use for trade throughout the Indian Ocean region?</a:t>
            </a:r>
          </a:p>
          <a:p>
            <a:pPr marL="0" lvl="0" indent="0">
              <a:buNone/>
            </a:pPr>
            <a:r>
              <a:rPr lang="en-US" dirty="0" smtClean="0"/>
              <a:t>     </a:t>
            </a:r>
            <a:r>
              <a:rPr lang="en-US" dirty="0" smtClean="0">
                <a:solidFill>
                  <a:srgbClr val="FF0000"/>
                </a:solidFill>
              </a:rPr>
              <a:t>A.	Textiles </a:t>
            </a:r>
            <a:r>
              <a:rPr lang="en-US" dirty="0">
                <a:solidFill>
                  <a:srgbClr val="FF0000"/>
                </a:solidFill>
              </a:rPr>
              <a:t>and porcelain</a:t>
            </a:r>
          </a:p>
          <a:p>
            <a:pPr marL="0" lvl="0" indent="0">
              <a:buNone/>
            </a:pPr>
            <a:r>
              <a:rPr lang="en-US" dirty="0"/>
              <a:t> </a:t>
            </a:r>
            <a:r>
              <a:rPr lang="en-US" dirty="0" smtClean="0"/>
              <a:t>    B.	Textiles </a:t>
            </a:r>
            <a:r>
              <a:rPr lang="en-US" dirty="0"/>
              <a:t>and tomatoes</a:t>
            </a:r>
          </a:p>
          <a:p>
            <a:pPr marL="0" lvl="0" indent="0">
              <a:buNone/>
            </a:pPr>
            <a:r>
              <a:rPr lang="en-US" dirty="0" smtClean="0"/>
              <a:t>     C.	Tomatoes </a:t>
            </a:r>
            <a:r>
              <a:rPr lang="en-US" dirty="0"/>
              <a:t>and bananas</a:t>
            </a:r>
          </a:p>
          <a:p>
            <a:pPr marL="0" lvl="0" indent="0">
              <a:buNone/>
            </a:pPr>
            <a:r>
              <a:rPr lang="en-US" dirty="0" smtClean="0"/>
              <a:t>     D.	Porcelain </a:t>
            </a:r>
            <a:r>
              <a:rPr lang="en-US" dirty="0"/>
              <a:t>and bananas</a:t>
            </a:r>
          </a:p>
          <a:p>
            <a:pPr marL="0" indent="0">
              <a:buNone/>
            </a:pPr>
            <a:endParaRPr lang="en-US" dirty="0"/>
          </a:p>
        </p:txBody>
      </p:sp>
      <p:sp>
        <p:nvSpPr>
          <p:cNvPr id="2" name="Content Placeholder 1"/>
          <p:cNvSpPr>
            <a:spLocks noGrp="1"/>
          </p:cNvSpPr>
          <p:nvPr>
            <p:ph sz="half" idx="2"/>
          </p:nvPr>
        </p:nvSpPr>
        <p:spPr>
          <a:xfrm>
            <a:off x="6172200" y="242047"/>
            <a:ext cx="5768788" cy="6320118"/>
          </a:xfrm>
        </p:spPr>
        <p:txBody>
          <a:bodyPr>
            <a:normAutofit fontScale="85000" lnSpcReduction="20000"/>
          </a:bodyPr>
          <a:lstStyle/>
          <a:p>
            <a:pPr marL="0" indent="0">
              <a:buNone/>
            </a:pPr>
            <a:r>
              <a:rPr lang="en-US" dirty="0"/>
              <a:t>“The pilots of Oman pass by the channel to reach the island…which is in the </a:t>
            </a:r>
            <a:r>
              <a:rPr lang="en-US" dirty="0" err="1"/>
              <a:t>Zanj</a:t>
            </a:r>
            <a:r>
              <a:rPr lang="en-US" dirty="0"/>
              <a:t> Sea [region of the Indian Ocean] …I myself have sailed on this sea…in company with a number of Omani ship owners…I have sailed much on the seas…but I do not know of one more dangerous than that of the </a:t>
            </a:r>
            <a:r>
              <a:rPr lang="en-US" dirty="0" err="1"/>
              <a:t>Zanj</a:t>
            </a:r>
            <a:r>
              <a:rPr lang="en-US" dirty="0"/>
              <a:t>…</a:t>
            </a:r>
          </a:p>
          <a:p>
            <a:pPr marL="0" indent="0">
              <a:buNone/>
            </a:pPr>
            <a:r>
              <a:rPr lang="en-US" dirty="0"/>
              <a:t>The land of </a:t>
            </a:r>
            <a:r>
              <a:rPr lang="en-US" dirty="0" err="1"/>
              <a:t>Zanj</a:t>
            </a:r>
            <a:r>
              <a:rPr lang="en-US" dirty="0"/>
              <a:t> produces wild leopard skins.  The people wear them as clothes, or export them to Muslim countries.  They are the largest leopard skins and the most beautiful…The also export tortoise-shell for making combs, for which ivory is likewise used…</a:t>
            </a:r>
          </a:p>
          <a:p>
            <a:pPr marL="0" indent="0">
              <a:buNone/>
            </a:pPr>
            <a:r>
              <a:rPr lang="en-US" dirty="0"/>
              <a:t>In China the kings and military civil officers use ivory palanquins…Thus they seek after straight tusks in preference to the curved to make the things we have spoken of.”</a:t>
            </a:r>
          </a:p>
          <a:p>
            <a:r>
              <a:rPr lang="en-US" dirty="0"/>
              <a:t>--</a:t>
            </a:r>
            <a:r>
              <a:rPr lang="en-US" dirty="0" err="1"/>
              <a:t>Abul</a:t>
            </a:r>
            <a:r>
              <a:rPr lang="en-US" dirty="0"/>
              <a:t>-Hasan Ali al-</a:t>
            </a:r>
            <a:r>
              <a:rPr lang="en-US" dirty="0" err="1"/>
              <a:t>Masudi</a:t>
            </a:r>
            <a:r>
              <a:rPr lang="en-US" dirty="0"/>
              <a:t>, Arab trader, 943 C.E.</a:t>
            </a:r>
          </a:p>
          <a:p>
            <a:pPr marL="0" indent="0">
              <a:buNone/>
            </a:pPr>
            <a:endParaRPr lang="en-US" dirty="0"/>
          </a:p>
        </p:txBody>
      </p:sp>
    </p:spTree>
    <p:extLst>
      <p:ext uri="{BB962C8B-B14F-4D97-AF65-F5344CB8AC3E}">
        <p14:creationId xmlns:p14="http://schemas.microsoft.com/office/powerpoint/2010/main" val="37949897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normAutofit fontScale="92500" lnSpcReduction="20000"/>
          </a:bodyPr>
          <a:lstStyle/>
          <a:p>
            <a:pPr marL="0" lvl="0" indent="0">
              <a:buNone/>
            </a:pPr>
            <a:r>
              <a:rPr lang="en-US" dirty="0" smtClean="0"/>
              <a:t>1.	The </a:t>
            </a:r>
            <a:r>
              <a:rPr lang="en-US" dirty="0"/>
              <a:t>image is best seen as evidence for which of the following?</a:t>
            </a:r>
          </a:p>
          <a:p>
            <a:pPr marL="0" lvl="0" indent="0">
              <a:buNone/>
            </a:pPr>
            <a:r>
              <a:rPr lang="en-US" dirty="0" smtClean="0"/>
              <a:t>     A.	The </a:t>
            </a:r>
            <a:r>
              <a:rPr lang="en-US" dirty="0"/>
              <a:t>failure of European </a:t>
            </a:r>
            <a:r>
              <a:rPr lang="en-US" dirty="0" smtClean="0"/>
              <a:t>	Crusaders </a:t>
            </a:r>
            <a:r>
              <a:rPr lang="en-US" dirty="0"/>
              <a:t>to re-take the Holy </a:t>
            </a:r>
            <a:r>
              <a:rPr lang="en-US" dirty="0" smtClean="0"/>
              <a:t>	Land </a:t>
            </a:r>
            <a:r>
              <a:rPr lang="en-US" dirty="0"/>
              <a:t>from the Muslims</a:t>
            </a:r>
          </a:p>
          <a:p>
            <a:pPr marL="0" lvl="0" indent="0">
              <a:buNone/>
            </a:pPr>
            <a:r>
              <a:rPr lang="en-US" dirty="0" smtClean="0">
                <a:solidFill>
                  <a:srgbClr val="FF0000"/>
                </a:solidFill>
              </a:rPr>
              <a:t>     B.	The </a:t>
            </a:r>
            <a:r>
              <a:rPr lang="en-US" dirty="0">
                <a:solidFill>
                  <a:srgbClr val="FF0000"/>
                </a:solidFill>
              </a:rPr>
              <a:t>impact of the spread of </a:t>
            </a:r>
            <a:r>
              <a:rPr lang="en-US" dirty="0" smtClean="0">
                <a:solidFill>
                  <a:srgbClr val="FF0000"/>
                </a:solidFill>
              </a:rPr>
              <a:t>	Islam </a:t>
            </a:r>
            <a:r>
              <a:rPr lang="en-US" dirty="0">
                <a:solidFill>
                  <a:srgbClr val="FF0000"/>
                </a:solidFill>
              </a:rPr>
              <a:t>during the seventh </a:t>
            </a:r>
            <a:r>
              <a:rPr lang="en-US" dirty="0" smtClean="0">
                <a:solidFill>
                  <a:srgbClr val="FF0000"/>
                </a:solidFill>
              </a:rPr>
              <a:t>	century</a:t>
            </a:r>
            <a:endParaRPr lang="en-US" dirty="0">
              <a:solidFill>
                <a:srgbClr val="FF0000"/>
              </a:solidFill>
            </a:endParaRPr>
          </a:p>
          <a:p>
            <a:pPr marL="0" lvl="0" indent="0">
              <a:buNone/>
            </a:pPr>
            <a:r>
              <a:rPr lang="en-US" dirty="0" smtClean="0"/>
              <a:t>     C.	The </a:t>
            </a:r>
            <a:r>
              <a:rPr lang="en-US" dirty="0"/>
              <a:t>mass migration of </a:t>
            </a:r>
            <a:r>
              <a:rPr lang="en-US" dirty="0" smtClean="0"/>
              <a:t>	Muslims </a:t>
            </a:r>
            <a:r>
              <a:rPr lang="en-US" dirty="0"/>
              <a:t>down the Swahili </a:t>
            </a:r>
            <a:r>
              <a:rPr lang="en-US" dirty="0" smtClean="0"/>
              <a:t>	Coast</a:t>
            </a:r>
            <a:endParaRPr lang="en-US" dirty="0"/>
          </a:p>
          <a:p>
            <a:pPr marL="0" lvl="0" indent="0">
              <a:buNone/>
            </a:pPr>
            <a:r>
              <a:rPr lang="en-US" dirty="0" smtClean="0"/>
              <a:t>     D.	The </a:t>
            </a:r>
            <a:r>
              <a:rPr lang="en-US" dirty="0"/>
              <a:t>use of architecture to </a:t>
            </a:r>
            <a:r>
              <a:rPr lang="en-US" dirty="0" smtClean="0"/>
              <a:t>	glorify </a:t>
            </a:r>
            <a:r>
              <a:rPr lang="en-US" dirty="0"/>
              <a:t>Islamic rulers</a:t>
            </a:r>
          </a:p>
          <a:p>
            <a:pPr marL="0" indent="0">
              <a:buNone/>
            </a:pPr>
            <a:endParaRPr lang="en-US" dirty="0"/>
          </a:p>
        </p:txBody>
      </p:sp>
      <p:pic>
        <p:nvPicPr>
          <p:cNvPr id="5" name="Content Placeholder 4" descr="https://upload.wikimedia.org/wikipedia/commons/thumb/c/ce/Al-Azhar_%28inside%29_2006.jpg/800px-Al-Azhar_%28inside%29_2006.jpg"/>
          <p:cNvPicPr>
            <a:picLocks noGrp="1"/>
          </p:cNvPicPr>
          <p:nvPr>
            <p:ph sz="half" idx="2"/>
          </p:nvPr>
        </p:nvPicPr>
        <p:blipFill>
          <a:blip r:embed="rId2" cstate="print">
            <a:grayscl/>
            <a:extLst>
              <a:ext uri="{28A0092B-C50C-407E-A947-70E740481C1C}">
                <a14:useLocalDpi xmlns:a14="http://schemas.microsoft.com/office/drawing/2010/main" val="0"/>
              </a:ext>
            </a:extLst>
          </a:blip>
          <a:srcRect/>
          <a:stretch>
            <a:fillRect/>
          </a:stretch>
        </p:blipFill>
        <p:spPr bwMode="auto">
          <a:xfrm>
            <a:off x="6793008" y="282575"/>
            <a:ext cx="4419409" cy="5894388"/>
          </a:xfrm>
          <a:prstGeom prst="rect">
            <a:avLst/>
          </a:prstGeom>
          <a:noFill/>
          <a:ln>
            <a:noFill/>
          </a:ln>
        </p:spPr>
      </p:pic>
      <p:sp>
        <p:nvSpPr>
          <p:cNvPr id="6" name="TextBox 5"/>
          <p:cNvSpPr txBox="1"/>
          <p:nvPr/>
        </p:nvSpPr>
        <p:spPr>
          <a:xfrm>
            <a:off x="6941058" y="6333565"/>
            <a:ext cx="4123308" cy="369332"/>
          </a:xfrm>
          <a:prstGeom prst="rect">
            <a:avLst/>
          </a:prstGeom>
          <a:noFill/>
        </p:spPr>
        <p:txBody>
          <a:bodyPr wrap="none" rtlCol="0">
            <a:spAutoFit/>
          </a:bodyPr>
          <a:lstStyle/>
          <a:p>
            <a:r>
              <a:rPr lang="en-US" dirty="0" smtClean="0"/>
              <a:t>AL-AZHAR MOSQUE, CAIRO, EGYPT, C. 972</a:t>
            </a:r>
            <a:endParaRPr lang="en-US" dirty="0"/>
          </a:p>
        </p:txBody>
      </p:sp>
    </p:spTree>
    <p:extLst>
      <p:ext uri="{BB962C8B-B14F-4D97-AF65-F5344CB8AC3E}">
        <p14:creationId xmlns:p14="http://schemas.microsoft.com/office/powerpoint/2010/main" val="12562679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normAutofit fontScale="92500" lnSpcReduction="10000"/>
          </a:bodyPr>
          <a:lstStyle/>
          <a:p>
            <a:pPr marL="0" lvl="0" indent="0">
              <a:buNone/>
            </a:pPr>
            <a:r>
              <a:rPr lang="en-US" dirty="0" smtClean="0"/>
              <a:t>2.	</a:t>
            </a:r>
            <a:r>
              <a:rPr lang="en-US" dirty="0"/>
              <a:t>The architecture shown in the image would have been a result of all of the following EXCEPT</a:t>
            </a:r>
          </a:p>
          <a:p>
            <a:pPr marL="0" lvl="0" indent="0">
              <a:buNone/>
            </a:pPr>
            <a:r>
              <a:rPr lang="en-US" dirty="0" smtClean="0"/>
              <a:t>     A.	Islamic </a:t>
            </a:r>
            <a:r>
              <a:rPr lang="en-US" dirty="0"/>
              <a:t>military expansion </a:t>
            </a:r>
            <a:r>
              <a:rPr lang="en-US" dirty="0" smtClean="0"/>
              <a:t>	from </a:t>
            </a:r>
            <a:r>
              <a:rPr lang="en-US" dirty="0"/>
              <a:t>Arabia through North </a:t>
            </a:r>
            <a:r>
              <a:rPr lang="en-US" dirty="0" smtClean="0"/>
              <a:t>	Africa</a:t>
            </a:r>
            <a:endParaRPr lang="en-US" dirty="0"/>
          </a:p>
          <a:p>
            <a:pPr marL="0" lvl="0" indent="0">
              <a:buNone/>
            </a:pPr>
            <a:r>
              <a:rPr lang="en-US" dirty="0" smtClean="0"/>
              <a:t>     B.	existing </a:t>
            </a:r>
            <a:r>
              <a:rPr lang="en-US" dirty="0"/>
              <a:t>trade networks in </a:t>
            </a:r>
            <a:r>
              <a:rPr lang="en-US" dirty="0" smtClean="0"/>
              <a:t>	Afro-Eurasia</a:t>
            </a:r>
            <a:endParaRPr lang="en-US" dirty="0"/>
          </a:p>
          <a:p>
            <a:pPr marL="0" lvl="0" indent="0">
              <a:buNone/>
            </a:pPr>
            <a:r>
              <a:rPr lang="en-US" dirty="0" smtClean="0"/>
              <a:t>     C.	an </a:t>
            </a:r>
            <a:r>
              <a:rPr lang="en-US" dirty="0"/>
              <a:t>increase in the number of </a:t>
            </a:r>
            <a:r>
              <a:rPr lang="en-US" dirty="0" smtClean="0"/>
              <a:t>	universities </a:t>
            </a:r>
            <a:r>
              <a:rPr lang="en-US" dirty="0"/>
              <a:t>in Egypt</a:t>
            </a:r>
          </a:p>
          <a:p>
            <a:pPr marL="0" lvl="0" indent="0">
              <a:buNone/>
            </a:pPr>
            <a:r>
              <a:rPr lang="en-US" dirty="0"/>
              <a:t> </a:t>
            </a:r>
            <a:r>
              <a:rPr lang="en-US" dirty="0" smtClean="0"/>
              <a:t>    D.	missionary </a:t>
            </a:r>
            <a:r>
              <a:rPr lang="en-US" dirty="0"/>
              <a:t>activity</a:t>
            </a:r>
          </a:p>
          <a:p>
            <a:pPr marL="0" indent="0">
              <a:buNone/>
            </a:pPr>
            <a:endParaRPr lang="en-US" dirty="0"/>
          </a:p>
        </p:txBody>
      </p:sp>
      <p:pic>
        <p:nvPicPr>
          <p:cNvPr id="5" name="Content Placeholder 4" descr="https://upload.wikimedia.org/wikipedia/commons/thumb/c/ce/Al-Azhar_%28inside%29_2006.jpg/800px-Al-Azhar_%28inside%29_2006.jpg"/>
          <p:cNvPicPr>
            <a:picLocks noGrp="1"/>
          </p:cNvPicPr>
          <p:nvPr>
            <p:ph sz="half" idx="2"/>
          </p:nvPr>
        </p:nvPicPr>
        <p:blipFill>
          <a:blip r:embed="rId2" cstate="print">
            <a:grayscl/>
            <a:extLst>
              <a:ext uri="{28A0092B-C50C-407E-A947-70E740481C1C}">
                <a14:useLocalDpi xmlns:a14="http://schemas.microsoft.com/office/drawing/2010/main" val="0"/>
              </a:ext>
            </a:extLst>
          </a:blip>
          <a:srcRect/>
          <a:stretch>
            <a:fillRect/>
          </a:stretch>
        </p:blipFill>
        <p:spPr bwMode="auto">
          <a:xfrm>
            <a:off x="6793008" y="282575"/>
            <a:ext cx="4419409" cy="5894388"/>
          </a:xfrm>
          <a:prstGeom prst="rect">
            <a:avLst/>
          </a:prstGeom>
          <a:noFill/>
          <a:ln>
            <a:noFill/>
          </a:ln>
        </p:spPr>
      </p:pic>
      <p:sp>
        <p:nvSpPr>
          <p:cNvPr id="6" name="TextBox 5"/>
          <p:cNvSpPr txBox="1"/>
          <p:nvPr/>
        </p:nvSpPr>
        <p:spPr>
          <a:xfrm>
            <a:off x="6941058" y="6333565"/>
            <a:ext cx="4123308" cy="369332"/>
          </a:xfrm>
          <a:prstGeom prst="rect">
            <a:avLst/>
          </a:prstGeom>
          <a:noFill/>
        </p:spPr>
        <p:txBody>
          <a:bodyPr wrap="none" rtlCol="0">
            <a:spAutoFit/>
          </a:bodyPr>
          <a:lstStyle/>
          <a:p>
            <a:r>
              <a:rPr lang="en-US" dirty="0" smtClean="0"/>
              <a:t>AL-AZHAR MOSQUE, CAIRO, EGYPT, C. 972</a:t>
            </a:r>
            <a:endParaRPr lang="en-US" dirty="0"/>
          </a:p>
        </p:txBody>
      </p:sp>
    </p:spTree>
    <p:extLst>
      <p:ext uri="{BB962C8B-B14F-4D97-AF65-F5344CB8AC3E}">
        <p14:creationId xmlns:p14="http://schemas.microsoft.com/office/powerpoint/2010/main" val="14029708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normAutofit fontScale="92500" lnSpcReduction="10000"/>
          </a:bodyPr>
          <a:lstStyle/>
          <a:p>
            <a:pPr marL="0" lvl="0" indent="0">
              <a:buNone/>
            </a:pPr>
            <a:r>
              <a:rPr lang="en-US" dirty="0" smtClean="0"/>
              <a:t>2.	</a:t>
            </a:r>
            <a:r>
              <a:rPr lang="en-US" dirty="0"/>
              <a:t>The architecture shown in the image would have been a result of all of the following EXCEPT</a:t>
            </a:r>
          </a:p>
          <a:p>
            <a:pPr marL="0" lvl="0" indent="0">
              <a:buNone/>
            </a:pPr>
            <a:r>
              <a:rPr lang="en-US" dirty="0" smtClean="0"/>
              <a:t>     A.	Islamic </a:t>
            </a:r>
            <a:r>
              <a:rPr lang="en-US" dirty="0"/>
              <a:t>military expansion </a:t>
            </a:r>
            <a:r>
              <a:rPr lang="en-US" dirty="0" smtClean="0"/>
              <a:t>	from </a:t>
            </a:r>
            <a:r>
              <a:rPr lang="en-US" dirty="0"/>
              <a:t>Arabia through North </a:t>
            </a:r>
            <a:r>
              <a:rPr lang="en-US" dirty="0" smtClean="0"/>
              <a:t>	Africa</a:t>
            </a:r>
            <a:endParaRPr lang="en-US" dirty="0"/>
          </a:p>
          <a:p>
            <a:pPr marL="0" lvl="0" indent="0">
              <a:buNone/>
            </a:pPr>
            <a:r>
              <a:rPr lang="en-US" dirty="0" smtClean="0"/>
              <a:t>     B.	existing </a:t>
            </a:r>
            <a:r>
              <a:rPr lang="en-US" dirty="0"/>
              <a:t>trade networks in </a:t>
            </a:r>
            <a:r>
              <a:rPr lang="en-US" dirty="0" smtClean="0"/>
              <a:t>	Afro-Eurasia</a:t>
            </a:r>
            <a:endParaRPr lang="en-US" dirty="0"/>
          </a:p>
          <a:p>
            <a:pPr marL="0" lvl="0" indent="0">
              <a:buNone/>
            </a:pPr>
            <a:r>
              <a:rPr lang="en-US" dirty="0" smtClean="0">
                <a:solidFill>
                  <a:srgbClr val="FF0000"/>
                </a:solidFill>
              </a:rPr>
              <a:t>     C.	an </a:t>
            </a:r>
            <a:r>
              <a:rPr lang="en-US" dirty="0">
                <a:solidFill>
                  <a:srgbClr val="FF0000"/>
                </a:solidFill>
              </a:rPr>
              <a:t>increase in the number of </a:t>
            </a:r>
            <a:r>
              <a:rPr lang="en-US" dirty="0" smtClean="0">
                <a:solidFill>
                  <a:srgbClr val="FF0000"/>
                </a:solidFill>
              </a:rPr>
              <a:t>	universities </a:t>
            </a:r>
            <a:r>
              <a:rPr lang="en-US" dirty="0">
                <a:solidFill>
                  <a:srgbClr val="FF0000"/>
                </a:solidFill>
              </a:rPr>
              <a:t>in Egypt</a:t>
            </a:r>
          </a:p>
          <a:p>
            <a:pPr marL="0" lvl="0" indent="0">
              <a:buNone/>
            </a:pPr>
            <a:r>
              <a:rPr lang="en-US" dirty="0" smtClean="0"/>
              <a:t>     D.	missionary </a:t>
            </a:r>
            <a:r>
              <a:rPr lang="en-US" dirty="0"/>
              <a:t>activity</a:t>
            </a:r>
          </a:p>
          <a:p>
            <a:pPr marL="0" indent="0">
              <a:buNone/>
            </a:pPr>
            <a:endParaRPr lang="en-US" dirty="0"/>
          </a:p>
        </p:txBody>
      </p:sp>
      <p:pic>
        <p:nvPicPr>
          <p:cNvPr id="5" name="Content Placeholder 4" descr="https://upload.wikimedia.org/wikipedia/commons/thumb/c/ce/Al-Azhar_%28inside%29_2006.jpg/800px-Al-Azhar_%28inside%29_2006.jpg"/>
          <p:cNvPicPr>
            <a:picLocks noGrp="1"/>
          </p:cNvPicPr>
          <p:nvPr>
            <p:ph sz="half" idx="2"/>
          </p:nvPr>
        </p:nvPicPr>
        <p:blipFill>
          <a:blip r:embed="rId2" cstate="print">
            <a:grayscl/>
            <a:extLst>
              <a:ext uri="{28A0092B-C50C-407E-A947-70E740481C1C}">
                <a14:useLocalDpi xmlns:a14="http://schemas.microsoft.com/office/drawing/2010/main" val="0"/>
              </a:ext>
            </a:extLst>
          </a:blip>
          <a:srcRect/>
          <a:stretch>
            <a:fillRect/>
          </a:stretch>
        </p:blipFill>
        <p:spPr bwMode="auto">
          <a:xfrm>
            <a:off x="6793008" y="282575"/>
            <a:ext cx="4419409" cy="5894388"/>
          </a:xfrm>
          <a:prstGeom prst="rect">
            <a:avLst/>
          </a:prstGeom>
          <a:noFill/>
          <a:ln>
            <a:noFill/>
          </a:ln>
        </p:spPr>
      </p:pic>
      <p:sp>
        <p:nvSpPr>
          <p:cNvPr id="6" name="TextBox 5"/>
          <p:cNvSpPr txBox="1"/>
          <p:nvPr/>
        </p:nvSpPr>
        <p:spPr>
          <a:xfrm>
            <a:off x="6941058" y="6333565"/>
            <a:ext cx="4123308" cy="369332"/>
          </a:xfrm>
          <a:prstGeom prst="rect">
            <a:avLst/>
          </a:prstGeom>
          <a:noFill/>
        </p:spPr>
        <p:txBody>
          <a:bodyPr wrap="none" rtlCol="0">
            <a:spAutoFit/>
          </a:bodyPr>
          <a:lstStyle/>
          <a:p>
            <a:r>
              <a:rPr lang="en-US" dirty="0" smtClean="0"/>
              <a:t>AL-AZHAR MOSQUE, CAIRO, EGYPT, C. 972</a:t>
            </a:r>
            <a:endParaRPr lang="en-US" dirty="0"/>
          </a:p>
        </p:txBody>
      </p:sp>
    </p:spTree>
    <p:extLst>
      <p:ext uri="{BB962C8B-B14F-4D97-AF65-F5344CB8AC3E}">
        <p14:creationId xmlns:p14="http://schemas.microsoft.com/office/powerpoint/2010/main" val="20405140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normAutofit fontScale="77500" lnSpcReduction="20000"/>
          </a:bodyPr>
          <a:lstStyle/>
          <a:p>
            <a:pPr marL="0" lvl="0" indent="0">
              <a:buNone/>
            </a:pPr>
            <a:r>
              <a:rPr lang="en-US" dirty="0" smtClean="0"/>
              <a:t>3.	</a:t>
            </a:r>
            <a:r>
              <a:rPr lang="en-US" dirty="0"/>
              <a:t>The architecture shown in the image can best be used for evidence for which of the following world historical trends that took place during the period 600 C.E. to 1450 C.E.?</a:t>
            </a:r>
          </a:p>
          <a:p>
            <a:pPr marL="0" lvl="0" indent="0">
              <a:buNone/>
            </a:pPr>
            <a:r>
              <a:rPr lang="en-US" dirty="0" smtClean="0"/>
              <a:t>     A.	The </a:t>
            </a:r>
            <a:r>
              <a:rPr lang="en-US" dirty="0"/>
              <a:t>sponsorship of art and </a:t>
            </a:r>
            <a:r>
              <a:rPr lang="en-US" dirty="0" smtClean="0"/>
              <a:t>	architecture </a:t>
            </a:r>
            <a:r>
              <a:rPr lang="en-US" dirty="0"/>
              <a:t>by elites</a:t>
            </a:r>
          </a:p>
          <a:p>
            <a:pPr marL="0" lvl="0" indent="0">
              <a:buNone/>
            </a:pPr>
            <a:r>
              <a:rPr lang="en-US" dirty="0" smtClean="0"/>
              <a:t>     B.	Governments </a:t>
            </a:r>
            <a:r>
              <a:rPr lang="en-US" dirty="0"/>
              <a:t>using religion to </a:t>
            </a:r>
            <a:r>
              <a:rPr lang="en-US" dirty="0" smtClean="0"/>
              <a:t>	increase </a:t>
            </a:r>
            <a:r>
              <a:rPr lang="en-US" dirty="0"/>
              <a:t>the loyalty of their </a:t>
            </a:r>
            <a:r>
              <a:rPr lang="en-US" dirty="0" smtClean="0"/>
              <a:t>	population</a:t>
            </a:r>
            <a:endParaRPr lang="en-US" dirty="0"/>
          </a:p>
          <a:p>
            <a:pPr marL="0" lvl="0" indent="0">
              <a:buNone/>
            </a:pPr>
            <a:r>
              <a:rPr lang="en-US" dirty="0" smtClean="0"/>
              <a:t>     C.	The </a:t>
            </a:r>
            <a:r>
              <a:rPr lang="en-US" dirty="0"/>
              <a:t>diffusion of Arabic and </a:t>
            </a:r>
            <a:r>
              <a:rPr lang="en-US" dirty="0" smtClean="0"/>
              <a:t>	North </a:t>
            </a:r>
            <a:r>
              <a:rPr lang="en-US" dirty="0"/>
              <a:t>African literary traditions</a:t>
            </a:r>
          </a:p>
          <a:p>
            <a:pPr marL="0" lvl="0" indent="0">
              <a:buNone/>
            </a:pPr>
            <a:r>
              <a:rPr lang="en-US" dirty="0" smtClean="0"/>
              <a:t>     D.	The </a:t>
            </a:r>
            <a:r>
              <a:rPr lang="en-US" dirty="0"/>
              <a:t>diffusion of Arabic and North </a:t>
            </a:r>
            <a:r>
              <a:rPr lang="en-US" dirty="0" smtClean="0"/>
              <a:t>	African </a:t>
            </a:r>
            <a:r>
              <a:rPr lang="en-US" dirty="0"/>
              <a:t>artistic and cultural </a:t>
            </a:r>
            <a:r>
              <a:rPr lang="en-US" dirty="0" smtClean="0"/>
              <a:t>	traditions</a:t>
            </a:r>
            <a:endParaRPr lang="en-US" dirty="0"/>
          </a:p>
          <a:p>
            <a:pPr marL="0" indent="0">
              <a:buNone/>
            </a:pPr>
            <a:endParaRPr lang="en-US" dirty="0"/>
          </a:p>
        </p:txBody>
      </p:sp>
      <p:pic>
        <p:nvPicPr>
          <p:cNvPr id="5" name="Content Placeholder 4" descr="https://upload.wikimedia.org/wikipedia/commons/thumb/c/ce/Al-Azhar_%28inside%29_2006.jpg/800px-Al-Azhar_%28inside%29_2006.jpg"/>
          <p:cNvPicPr>
            <a:picLocks noGrp="1"/>
          </p:cNvPicPr>
          <p:nvPr>
            <p:ph sz="half" idx="2"/>
          </p:nvPr>
        </p:nvPicPr>
        <p:blipFill>
          <a:blip r:embed="rId2" cstate="print">
            <a:grayscl/>
            <a:extLst>
              <a:ext uri="{28A0092B-C50C-407E-A947-70E740481C1C}">
                <a14:useLocalDpi xmlns:a14="http://schemas.microsoft.com/office/drawing/2010/main" val="0"/>
              </a:ext>
            </a:extLst>
          </a:blip>
          <a:srcRect/>
          <a:stretch>
            <a:fillRect/>
          </a:stretch>
        </p:blipFill>
        <p:spPr bwMode="auto">
          <a:xfrm>
            <a:off x="6793008" y="282575"/>
            <a:ext cx="4419409" cy="5894388"/>
          </a:xfrm>
          <a:prstGeom prst="rect">
            <a:avLst/>
          </a:prstGeom>
          <a:noFill/>
          <a:ln>
            <a:noFill/>
          </a:ln>
        </p:spPr>
      </p:pic>
      <p:sp>
        <p:nvSpPr>
          <p:cNvPr id="6" name="TextBox 5"/>
          <p:cNvSpPr txBox="1"/>
          <p:nvPr/>
        </p:nvSpPr>
        <p:spPr>
          <a:xfrm>
            <a:off x="6941058" y="6333565"/>
            <a:ext cx="4123308" cy="369332"/>
          </a:xfrm>
          <a:prstGeom prst="rect">
            <a:avLst/>
          </a:prstGeom>
          <a:noFill/>
        </p:spPr>
        <p:txBody>
          <a:bodyPr wrap="none" rtlCol="0">
            <a:spAutoFit/>
          </a:bodyPr>
          <a:lstStyle/>
          <a:p>
            <a:r>
              <a:rPr lang="en-US" dirty="0" smtClean="0"/>
              <a:t>AL-AZHAR MOSQUE, CAIRO, EGYPT, C. 972</a:t>
            </a:r>
            <a:endParaRPr lang="en-US" dirty="0"/>
          </a:p>
        </p:txBody>
      </p:sp>
    </p:spTree>
    <p:extLst>
      <p:ext uri="{BB962C8B-B14F-4D97-AF65-F5344CB8AC3E}">
        <p14:creationId xmlns:p14="http://schemas.microsoft.com/office/powerpoint/2010/main" val="23768566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normAutofit fontScale="77500" lnSpcReduction="20000"/>
          </a:bodyPr>
          <a:lstStyle/>
          <a:p>
            <a:pPr marL="0" lvl="0" indent="0">
              <a:buNone/>
            </a:pPr>
            <a:r>
              <a:rPr lang="en-US" dirty="0" smtClean="0"/>
              <a:t>3.	</a:t>
            </a:r>
            <a:r>
              <a:rPr lang="en-US" dirty="0"/>
              <a:t>The architecture shown in the image can best be used for evidence for which of the following world historical trends that took place during the period 600 C.E. to 1450 C.E.?</a:t>
            </a:r>
          </a:p>
          <a:p>
            <a:pPr marL="0" lvl="0" indent="0">
              <a:buNone/>
            </a:pPr>
            <a:r>
              <a:rPr lang="en-US" dirty="0" smtClean="0"/>
              <a:t>     A.	The </a:t>
            </a:r>
            <a:r>
              <a:rPr lang="en-US" dirty="0"/>
              <a:t>sponsorship of art and </a:t>
            </a:r>
            <a:r>
              <a:rPr lang="en-US" dirty="0" smtClean="0"/>
              <a:t>	architecture </a:t>
            </a:r>
            <a:r>
              <a:rPr lang="en-US" dirty="0"/>
              <a:t>by elites</a:t>
            </a:r>
          </a:p>
          <a:p>
            <a:pPr marL="0" lvl="0" indent="0">
              <a:buNone/>
            </a:pPr>
            <a:r>
              <a:rPr lang="en-US" dirty="0" smtClean="0"/>
              <a:t>     B.	Governments </a:t>
            </a:r>
            <a:r>
              <a:rPr lang="en-US" dirty="0"/>
              <a:t>using religion to </a:t>
            </a:r>
            <a:r>
              <a:rPr lang="en-US" dirty="0" smtClean="0"/>
              <a:t>	increase </a:t>
            </a:r>
            <a:r>
              <a:rPr lang="en-US" dirty="0"/>
              <a:t>the loyalty of their </a:t>
            </a:r>
            <a:r>
              <a:rPr lang="en-US" dirty="0" smtClean="0"/>
              <a:t>	population</a:t>
            </a:r>
            <a:endParaRPr lang="en-US" dirty="0"/>
          </a:p>
          <a:p>
            <a:pPr marL="0" lvl="0" indent="0">
              <a:buNone/>
            </a:pPr>
            <a:r>
              <a:rPr lang="en-US" dirty="0" smtClean="0"/>
              <a:t>     C.	The </a:t>
            </a:r>
            <a:r>
              <a:rPr lang="en-US" dirty="0"/>
              <a:t>diffusion of Arabic and </a:t>
            </a:r>
            <a:r>
              <a:rPr lang="en-US" dirty="0" smtClean="0"/>
              <a:t>	North </a:t>
            </a:r>
            <a:r>
              <a:rPr lang="en-US" dirty="0"/>
              <a:t>African literary traditions</a:t>
            </a:r>
          </a:p>
          <a:p>
            <a:pPr marL="0" lvl="0" indent="0">
              <a:buNone/>
            </a:pPr>
            <a:r>
              <a:rPr lang="en-US" dirty="0" smtClean="0"/>
              <a:t>     D.	</a:t>
            </a:r>
            <a:r>
              <a:rPr lang="en-US" dirty="0" smtClean="0">
                <a:solidFill>
                  <a:srgbClr val="FF0000"/>
                </a:solidFill>
              </a:rPr>
              <a:t>The </a:t>
            </a:r>
            <a:r>
              <a:rPr lang="en-US" dirty="0">
                <a:solidFill>
                  <a:srgbClr val="FF0000"/>
                </a:solidFill>
              </a:rPr>
              <a:t>diffusion of Arabic and North </a:t>
            </a:r>
            <a:r>
              <a:rPr lang="en-US" dirty="0" smtClean="0">
                <a:solidFill>
                  <a:srgbClr val="FF0000"/>
                </a:solidFill>
              </a:rPr>
              <a:t>	African </a:t>
            </a:r>
            <a:r>
              <a:rPr lang="en-US" dirty="0">
                <a:solidFill>
                  <a:srgbClr val="FF0000"/>
                </a:solidFill>
              </a:rPr>
              <a:t>artistic and cultural </a:t>
            </a:r>
            <a:r>
              <a:rPr lang="en-US" dirty="0" smtClean="0">
                <a:solidFill>
                  <a:srgbClr val="FF0000"/>
                </a:solidFill>
              </a:rPr>
              <a:t>	traditions</a:t>
            </a:r>
            <a:endParaRPr lang="en-US" dirty="0">
              <a:solidFill>
                <a:srgbClr val="FF0000"/>
              </a:solidFill>
            </a:endParaRPr>
          </a:p>
          <a:p>
            <a:pPr marL="0" indent="0">
              <a:buNone/>
            </a:pPr>
            <a:endParaRPr lang="en-US" dirty="0"/>
          </a:p>
        </p:txBody>
      </p:sp>
      <p:pic>
        <p:nvPicPr>
          <p:cNvPr id="5" name="Content Placeholder 4" descr="https://upload.wikimedia.org/wikipedia/commons/thumb/c/ce/Al-Azhar_%28inside%29_2006.jpg/800px-Al-Azhar_%28inside%29_2006.jpg"/>
          <p:cNvPicPr>
            <a:picLocks noGrp="1"/>
          </p:cNvPicPr>
          <p:nvPr>
            <p:ph sz="half" idx="2"/>
          </p:nvPr>
        </p:nvPicPr>
        <p:blipFill>
          <a:blip r:embed="rId2" cstate="print">
            <a:grayscl/>
            <a:extLst>
              <a:ext uri="{28A0092B-C50C-407E-A947-70E740481C1C}">
                <a14:useLocalDpi xmlns:a14="http://schemas.microsoft.com/office/drawing/2010/main" val="0"/>
              </a:ext>
            </a:extLst>
          </a:blip>
          <a:srcRect/>
          <a:stretch>
            <a:fillRect/>
          </a:stretch>
        </p:blipFill>
        <p:spPr bwMode="auto">
          <a:xfrm>
            <a:off x="6793008" y="282575"/>
            <a:ext cx="4419409" cy="5894388"/>
          </a:xfrm>
          <a:prstGeom prst="rect">
            <a:avLst/>
          </a:prstGeom>
          <a:noFill/>
          <a:ln>
            <a:noFill/>
          </a:ln>
        </p:spPr>
      </p:pic>
      <p:sp>
        <p:nvSpPr>
          <p:cNvPr id="6" name="TextBox 5"/>
          <p:cNvSpPr txBox="1"/>
          <p:nvPr/>
        </p:nvSpPr>
        <p:spPr>
          <a:xfrm>
            <a:off x="6941058" y="6333565"/>
            <a:ext cx="4123308" cy="369332"/>
          </a:xfrm>
          <a:prstGeom prst="rect">
            <a:avLst/>
          </a:prstGeom>
          <a:noFill/>
        </p:spPr>
        <p:txBody>
          <a:bodyPr wrap="none" rtlCol="0">
            <a:spAutoFit/>
          </a:bodyPr>
          <a:lstStyle/>
          <a:p>
            <a:r>
              <a:rPr lang="en-US" dirty="0" smtClean="0"/>
              <a:t>AL-AZHAR MOSQUE, CAIRO, EGYPT, C. 972</a:t>
            </a:r>
            <a:endParaRPr lang="en-US" dirty="0"/>
          </a:p>
        </p:txBody>
      </p:sp>
    </p:spTree>
    <p:extLst>
      <p:ext uri="{BB962C8B-B14F-4D97-AF65-F5344CB8AC3E}">
        <p14:creationId xmlns:p14="http://schemas.microsoft.com/office/powerpoint/2010/main" val="22773545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88645"/>
            <a:ext cx="10390094" cy="4014413"/>
          </a:xfrm>
        </p:spPr>
        <p:txBody>
          <a:bodyPr/>
          <a:lstStyle/>
          <a:p>
            <a:endParaRPr lang="en-US" dirty="0"/>
          </a:p>
        </p:txBody>
      </p:sp>
      <p:sp>
        <p:nvSpPr>
          <p:cNvPr id="3" name="Subtitle 2"/>
          <p:cNvSpPr>
            <a:spLocks noGrp="1"/>
          </p:cNvSpPr>
          <p:nvPr>
            <p:ph type="subTitle" idx="1"/>
          </p:nvPr>
        </p:nvSpPr>
        <p:spPr>
          <a:xfrm>
            <a:off x="1524000" y="4666129"/>
            <a:ext cx="9144000" cy="1909483"/>
          </a:xfrm>
        </p:spPr>
        <p:txBody>
          <a:bodyPr>
            <a:normAutofit fontScale="92500" lnSpcReduction="20000"/>
          </a:bodyPr>
          <a:lstStyle/>
          <a:p>
            <a:pPr lvl="0" algn="l"/>
            <a:r>
              <a:rPr lang="en-US" dirty="0" smtClean="0"/>
              <a:t>4.	The </a:t>
            </a:r>
            <a:r>
              <a:rPr lang="en-US" dirty="0"/>
              <a:t>map above reflects which of the following?</a:t>
            </a:r>
          </a:p>
          <a:p>
            <a:pPr lvl="0" algn="l"/>
            <a:r>
              <a:rPr lang="en-US" dirty="0" smtClean="0"/>
              <a:t>     A.	The </a:t>
            </a:r>
            <a:r>
              <a:rPr lang="en-US" dirty="0"/>
              <a:t>growth of interregional trade in luxury goods</a:t>
            </a:r>
          </a:p>
          <a:p>
            <a:pPr lvl="0" algn="l"/>
            <a:r>
              <a:rPr lang="en-US" dirty="0" smtClean="0"/>
              <a:t>     B.	The </a:t>
            </a:r>
            <a:r>
              <a:rPr lang="en-US" dirty="0"/>
              <a:t>growth of commercial infrastructures</a:t>
            </a:r>
          </a:p>
          <a:p>
            <a:pPr lvl="0" algn="l"/>
            <a:r>
              <a:rPr lang="en-US" dirty="0" smtClean="0"/>
              <a:t>     C.	The </a:t>
            </a:r>
            <a:r>
              <a:rPr lang="en-US" dirty="0"/>
              <a:t>growth of communication networks</a:t>
            </a:r>
          </a:p>
          <a:p>
            <a:pPr lvl="0" algn="l"/>
            <a:r>
              <a:rPr lang="en-US" dirty="0" smtClean="0"/>
              <a:t>     D.	Zheng </a:t>
            </a:r>
            <a:r>
              <a:rPr lang="en-US" dirty="0"/>
              <a:t>He’s voyages into Europe</a:t>
            </a:r>
          </a:p>
          <a:p>
            <a:pPr algn="l"/>
            <a:endParaRPr lang="en-US" dirty="0"/>
          </a:p>
        </p:txBody>
      </p:sp>
      <p:pic>
        <p:nvPicPr>
          <p:cNvPr id="4" name="Picture 3" descr="Image result for eurasian trade routes 1300s"/>
          <p:cNvPicPr/>
          <p:nvPr/>
        </p:nvPicPr>
        <p:blipFill>
          <a:blip r:embed="rId2">
            <a:grayscl/>
            <a:extLst>
              <a:ext uri="{28A0092B-C50C-407E-A947-70E740481C1C}">
                <a14:useLocalDpi xmlns:a14="http://schemas.microsoft.com/office/drawing/2010/main" val="0"/>
              </a:ext>
            </a:extLst>
          </a:blip>
          <a:srcRect/>
          <a:stretch>
            <a:fillRect/>
          </a:stretch>
        </p:blipFill>
        <p:spPr bwMode="auto">
          <a:xfrm>
            <a:off x="2697255" y="288646"/>
            <a:ext cx="6890497" cy="4206874"/>
          </a:xfrm>
          <a:prstGeom prst="rect">
            <a:avLst/>
          </a:prstGeom>
          <a:noFill/>
          <a:ln>
            <a:noFill/>
          </a:ln>
        </p:spPr>
      </p:pic>
    </p:spTree>
    <p:extLst>
      <p:ext uri="{BB962C8B-B14F-4D97-AF65-F5344CB8AC3E}">
        <p14:creationId xmlns:p14="http://schemas.microsoft.com/office/powerpoint/2010/main" val="36925030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88645"/>
            <a:ext cx="10390094" cy="4014413"/>
          </a:xfrm>
        </p:spPr>
        <p:txBody>
          <a:bodyPr/>
          <a:lstStyle/>
          <a:p>
            <a:endParaRPr lang="en-US" dirty="0"/>
          </a:p>
        </p:txBody>
      </p:sp>
      <p:sp>
        <p:nvSpPr>
          <p:cNvPr id="3" name="Subtitle 2"/>
          <p:cNvSpPr>
            <a:spLocks noGrp="1"/>
          </p:cNvSpPr>
          <p:nvPr>
            <p:ph type="subTitle" idx="1"/>
          </p:nvPr>
        </p:nvSpPr>
        <p:spPr>
          <a:xfrm>
            <a:off x="1524000" y="4666129"/>
            <a:ext cx="9144000" cy="1909483"/>
          </a:xfrm>
        </p:spPr>
        <p:txBody>
          <a:bodyPr>
            <a:normAutofit fontScale="92500" lnSpcReduction="20000"/>
          </a:bodyPr>
          <a:lstStyle/>
          <a:p>
            <a:pPr lvl="0" algn="l"/>
            <a:r>
              <a:rPr lang="en-US" dirty="0" smtClean="0"/>
              <a:t>4.	The </a:t>
            </a:r>
            <a:r>
              <a:rPr lang="en-US" dirty="0"/>
              <a:t>map above reflects which of the following?</a:t>
            </a:r>
          </a:p>
          <a:p>
            <a:pPr lvl="0" algn="l"/>
            <a:r>
              <a:rPr lang="en-US" dirty="0" smtClean="0"/>
              <a:t>     A.	</a:t>
            </a:r>
            <a:r>
              <a:rPr lang="en-US" dirty="0" smtClean="0">
                <a:solidFill>
                  <a:srgbClr val="FF0000"/>
                </a:solidFill>
              </a:rPr>
              <a:t>The </a:t>
            </a:r>
            <a:r>
              <a:rPr lang="en-US" dirty="0">
                <a:solidFill>
                  <a:srgbClr val="FF0000"/>
                </a:solidFill>
              </a:rPr>
              <a:t>growth of interregional trade in luxury goods</a:t>
            </a:r>
          </a:p>
          <a:p>
            <a:pPr lvl="0" algn="l"/>
            <a:r>
              <a:rPr lang="en-US" dirty="0" smtClean="0"/>
              <a:t>     B.	The </a:t>
            </a:r>
            <a:r>
              <a:rPr lang="en-US" dirty="0"/>
              <a:t>growth of commercial infrastructures</a:t>
            </a:r>
          </a:p>
          <a:p>
            <a:pPr lvl="0" algn="l"/>
            <a:r>
              <a:rPr lang="en-US" dirty="0" smtClean="0"/>
              <a:t>     C.	The </a:t>
            </a:r>
            <a:r>
              <a:rPr lang="en-US" dirty="0"/>
              <a:t>growth of communication networks</a:t>
            </a:r>
          </a:p>
          <a:p>
            <a:pPr lvl="0" algn="l"/>
            <a:r>
              <a:rPr lang="en-US" dirty="0" smtClean="0"/>
              <a:t>     D.	Zheng </a:t>
            </a:r>
            <a:r>
              <a:rPr lang="en-US" dirty="0"/>
              <a:t>He’s voyages into Europe</a:t>
            </a:r>
          </a:p>
          <a:p>
            <a:pPr algn="l"/>
            <a:endParaRPr lang="en-US" dirty="0"/>
          </a:p>
        </p:txBody>
      </p:sp>
      <p:pic>
        <p:nvPicPr>
          <p:cNvPr id="4" name="Picture 3" descr="Image result for eurasian trade routes 1300s"/>
          <p:cNvPicPr/>
          <p:nvPr/>
        </p:nvPicPr>
        <p:blipFill>
          <a:blip r:embed="rId2">
            <a:grayscl/>
            <a:extLst>
              <a:ext uri="{28A0092B-C50C-407E-A947-70E740481C1C}">
                <a14:useLocalDpi xmlns:a14="http://schemas.microsoft.com/office/drawing/2010/main" val="0"/>
              </a:ext>
            </a:extLst>
          </a:blip>
          <a:srcRect/>
          <a:stretch>
            <a:fillRect/>
          </a:stretch>
        </p:blipFill>
        <p:spPr bwMode="auto">
          <a:xfrm>
            <a:off x="2697255" y="288646"/>
            <a:ext cx="6890497" cy="4206874"/>
          </a:xfrm>
          <a:prstGeom prst="rect">
            <a:avLst/>
          </a:prstGeom>
          <a:noFill/>
          <a:ln>
            <a:noFill/>
          </a:ln>
        </p:spPr>
      </p:pic>
    </p:spTree>
    <p:extLst>
      <p:ext uri="{BB962C8B-B14F-4D97-AF65-F5344CB8AC3E}">
        <p14:creationId xmlns:p14="http://schemas.microsoft.com/office/powerpoint/2010/main" val="14186087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292</TotalTime>
  <Words>996</Words>
  <Application>Microsoft Office PowerPoint</Application>
  <PresentationFormat>Widescreen</PresentationFormat>
  <Paragraphs>131</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MC DECODING PERIOD 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MC DECODING PERIOD 3</dc:title>
  <dc:creator>Charles Hart</dc:creator>
  <cp:lastModifiedBy>Charles Hart</cp:lastModifiedBy>
  <cp:revision>8</cp:revision>
  <dcterms:created xsi:type="dcterms:W3CDTF">2017-06-11T15:31:36Z</dcterms:created>
  <dcterms:modified xsi:type="dcterms:W3CDTF">2017-06-11T20:37:32Z</dcterms:modified>
</cp:coreProperties>
</file>