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61" r:id="rId2"/>
    <p:sldId id="262" r:id="rId3"/>
    <p:sldId id="263" r:id="rId4"/>
    <p:sldId id="264" r:id="rId5"/>
    <p:sldId id="316" r:id="rId6"/>
    <p:sldId id="319" r:id="rId7"/>
    <p:sldId id="320" r:id="rId8"/>
    <p:sldId id="321" r:id="rId9"/>
    <p:sldId id="322" r:id="rId10"/>
    <p:sldId id="323" r:id="rId11"/>
    <p:sldId id="324" r:id="rId12"/>
    <p:sldId id="325" r:id="rId13"/>
    <p:sldId id="326" r:id="rId14"/>
    <p:sldId id="327" r:id="rId15"/>
    <p:sldId id="328" r:id="rId16"/>
    <p:sldId id="274" r:id="rId17"/>
    <p:sldId id="275" r:id="rId18"/>
    <p:sldId id="276" r:id="rId19"/>
    <p:sldId id="277" r:id="rId20"/>
    <p:sldId id="317" r:id="rId21"/>
    <p:sldId id="329" r:id="rId22"/>
    <p:sldId id="330" r:id="rId23"/>
    <p:sldId id="331" r:id="rId24"/>
    <p:sldId id="332" r:id="rId25"/>
    <p:sldId id="333" r:id="rId26"/>
    <p:sldId id="334" r:id="rId27"/>
    <p:sldId id="335" r:id="rId28"/>
    <p:sldId id="336" r:id="rId29"/>
    <p:sldId id="338" r:id="rId30"/>
    <p:sldId id="339" r:id="rId31"/>
    <p:sldId id="34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83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37845-683A-4163-9047-923AC94E5C82}" type="datetimeFigureOut">
              <a:rPr lang="en-US" smtClean="0"/>
              <a:pPr/>
              <a:t>10/20/2016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D03C1A-D886-4EC8-85DD-4A07AD8B1831}" type="slidenum">
              <a:rPr lang="en-US" smtClean="0"/>
              <a:pPr/>
              <a:t>‹#›</a:t>
            </a:fld>
            <a:endParaRPr lang="en-US"/>
          </a:p>
        </p:txBody>
      </p:sp>
    </p:spTree>
    <p:extLst>
      <p:ext uri="{BB962C8B-B14F-4D97-AF65-F5344CB8AC3E}">
        <p14:creationId xmlns:p14="http://schemas.microsoft.com/office/powerpoint/2010/main" val="72567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412C51-05F9-4138-9A0E-805C79E75901}"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412C51-05F9-4138-9A0E-805C79E75901}"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5416CA3-4B9C-48FF-8ABC-42DDB72ABD7C}" type="datetimeFigureOut">
              <a:rPr lang="en-US" smtClean="0"/>
              <a:pPr/>
              <a:t>10/20/2016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8D75461-A89E-497C-B1A5-E166D85CB70F}"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416CA3-4B9C-48FF-8ABC-42DDB72ABD7C}" type="datetimeFigureOut">
              <a:rPr lang="en-US" smtClean="0"/>
              <a:pPr/>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75461-A89E-497C-B1A5-E166D85CB70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8D75461-A89E-497C-B1A5-E166D85CB70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416CA3-4B9C-48FF-8ABC-42DDB72ABD7C}" type="datetimeFigureOut">
              <a:rPr lang="en-US" smtClean="0"/>
              <a:pPr/>
              <a:t>10/20/2016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5416CA3-4B9C-48FF-8ABC-42DDB72ABD7C}" type="datetimeFigureOut">
              <a:rPr lang="en-US" smtClean="0"/>
              <a:pPr/>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8D75461-A89E-497C-B1A5-E166D85CB70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5416CA3-4B9C-48FF-8ABC-42DDB72ABD7C}" type="datetimeFigureOut">
              <a:rPr lang="en-US" smtClean="0"/>
              <a:pPr/>
              <a:t>10/20/2016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8D75461-A89E-497C-B1A5-E166D85CB70F}"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5416CA3-4B9C-48FF-8ABC-42DDB72ABD7C}" type="datetimeFigureOut">
              <a:rPr lang="en-US" smtClean="0"/>
              <a:pPr/>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75461-A89E-497C-B1A5-E166D85CB70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5416CA3-4B9C-48FF-8ABC-42DDB72ABD7C}" type="datetimeFigureOut">
              <a:rPr lang="en-US" smtClean="0"/>
              <a:pPr/>
              <a:t>10/20/2016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8D75461-A89E-497C-B1A5-E166D85CB70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416CA3-4B9C-48FF-8ABC-42DDB72ABD7C}" type="datetimeFigureOut">
              <a:rPr lang="en-US" smtClean="0"/>
              <a:pPr/>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8D75461-A89E-497C-B1A5-E166D85CB7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5416CA3-4B9C-48FF-8ABC-42DDB72ABD7C}" type="datetimeFigureOut">
              <a:rPr lang="en-US" smtClean="0"/>
              <a:pPr/>
              <a:t>10/20/2016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8D75461-A89E-497C-B1A5-E166D85CB7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8D75461-A89E-497C-B1A5-E166D85CB70F}"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5416CA3-4B9C-48FF-8ABC-42DDB72ABD7C}" type="datetimeFigureOut">
              <a:rPr lang="en-US" smtClean="0"/>
              <a:pPr/>
              <a:t>10/20/2016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8D75461-A89E-497C-B1A5-E166D85CB70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5416CA3-4B9C-48FF-8ABC-42DDB72ABD7C}" type="datetimeFigureOut">
              <a:rPr lang="en-US" smtClean="0"/>
              <a:pPr/>
              <a:t>10/20/2016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5416CA3-4B9C-48FF-8ABC-42DDB72ABD7C}" type="datetimeFigureOut">
              <a:rPr lang="en-US" smtClean="0"/>
              <a:pPr/>
              <a:t>10/20/2016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8D75461-A89E-497C-B1A5-E166D85CB70F}"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jV1jmvMHsS0"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vtrack.us/congress/committee.xp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civics.org/games/lawcraf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youtube.com/watch?v=TsAa9VmwOaI"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57200"/>
            <a:ext cx="4267200" cy="4062651"/>
          </a:xfrm>
          <a:prstGeom prst="rect">
            <a:avLst/>
          </a:prstGeom>
          <a:solidFill>
            <a:schemeClr val="accent1"/>
          </a:solidFill>
          <a:effectLst>
            <a:innerShdw blurRad="63500" dist="50800" dir="8100000">
              <a:prstClr val="black">
                <a:alpha val="50000"/>
              </a:prstClr>
            </a:innerShdw>
          </a:effectLst>
          <a:scene3d>
            <a:camera prst="perspectiveRight"/>
            <a:lightRig rig="threePt" dir="t"/>
          </a:scene3d>
          <a:sp3d>
            <a:bevelT prst="angle"/>
          </a:sp3d>
        </p:spPr>
        <p:txBody>
          <a:bodyPr wrap="square" rtlCol="0">
            <a:spAutoFit/>
          </a:bodyPr>
          <a:lstStyle/>
          <a:p>
            <a:pPr lvl="0" algn="ctr"/>
            <a:r>
              <a:rPr lang="en-US" sz="4000" b="1" dirty="0" smtClean="0"/>
              <a:t>Lesson 21:</a:t>
            </a:r>
            <a:endParaRPr lang="en-US" sz="4000" dirty="0" smtClean="0"/>
          </a:p>
          <a:p>
            <a:pPr lvl="0" algn="ctr"/>
            <a:r>
              <a:rPr lang="en-US" sz="4000" i="1" dirty="0" smtClean="0"/>
              <a:t>What Is the Role of Congress in American Constitutional Democracy? </a:t>
            </a:r>
          </a:p>
          <a:p>
            <a:endParaRPr lang="en-US" dirty="0"/>
          </a:p>
        </p:txBody>
      </p:sp>
      <p:pic>
        <p:nvPicPr>
          <p:cNvPr id="4" name="Picture 3" descr="0809webwtphs_lsn21.jpg"/>
          <p:cNvPicPr>
            <a:picLocks noChangeAspect="1"/>
          </p:cNvPicPr>
          <p:nvPr/>
        </p:nvPicPr>
        <p:blipFill>
          <a:blip r:embed="rId2" cstate="print"/>
          <a:stretch>
            <a:fillRect/>
          </a:stretch>
        </p:blipFill>
        <p:spPr>
          <a:xfrm>
            <a:off x="4618451" y="228600"/>
            <a:ext cx="4258849" cy="609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Congress’s Constitutional Powers </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92500" lnSpcReduction="10000"/>
          </a:bodyPr>
          <a:lstStyle/>
          <a:p>
            <a:r>
              <a:rPr lang="en-US" dirty="0" smtClean="0"/>
              <a:t>Enumerate Powers</a:t>
            </a:r>
          </a:p>
          <a:p>
            <a:pPr lvl="1"/>
            <a:r>
              <a:rPr lang="en-US" dirty="0" smtClean="0"/>
              <a:t>Those powers listed in Constitution</a:t>
            </a:r>
          </a:p>
          <a:p>
            <a:pPr lvl="2"/>
            <a:r>
              <a:rPr lang="en-US" dirty="0" smtClean="0"/>
              <a:t>Ex) “Regulate Commerce”</a:t>
            </a:r>
          </a:p>
          <a:p>
            <a:pPr lvl="3"/>
            <a:r>
              <a:rPr lang="en-US" dirty="0" smtClean="0"/>
              <a:t>Congress now regulates manufacturing, </a:t>
            </a:r>
          </a:p>
          <a:p>
            <a:pPr lvl="3">
              <a:buNone/>
            </a:pPr>
            <a:r>
              <a:rPr lang="en-US" dirty="0" smtClean="0"/>
              <a:t>    child labor, wages…</a:t>
            </a:r>
          </a:p>
          <a:p>
            <a:r>
              <a:rPr lang="en-US" dirty="0" smtClean="0"/>
              <a:t>Implied Powers</a:t>
            </a:r>
          </a:p>
          <a:p>
            <a:pPr lvl="1"/>
            <a:r>
              <a:rPr lang="en-US" dirty="0" smtClean="0"/>
              <a:t>Some expressed powers imply additional powers</a:t>
            </a:r>
          </a:p>
          <a:p>
            <a:pPr lvl="2"/>
            <a:r>
              <a:rPr lang="en-US" dirty="0" smtClean="0"/>
              <a:t>Ex)  “Necessary and Proper” Clause</a:t>
            </a:r>
          </a:p>
          <a:p>
            <a:pPr lvl="3"/>
            <a:r>
              <a:rPr lang="en-US" dirty="0" smtClean="0"/>
              <a:t>Court Case: McCulloch v. Maryland (1819)</a:t>
            </a:r>
          </a:p>
          <a:p>
            <a:pPr lvl="4"/>
            <a:r>
              <a:rPr lang="en-US" dirty="0" smtClean="0"/>
              <a:t>Decision = N &amp; P clause  and power to coin &amp; borrow money  implied power to create a national bank. </a:t>
            </a:r>
          </a:p>
          <a:p>
            <a:pPr lvl="2"/>
            <a:r>
              <a:rPr lang="en-US" dirty="0" smtClean="0"/>
              <a:t>Congressional Oversight</a:t>
            </a:r>
          </a:p>
          <a:p>
            <a:pPr lvl="3"/>
            <a:r>
              <a:rPr lang="en-US" dirty="0" smtClean="0"/>
              <a:t>Implied power to create, and monitor, executive agencies designed to implement policy mandates.</a:t>
            </a:r>
          </a:p>
          <a:p>
            <a:pPr lvl="1"/>
            <a:endParaRPr lang="en-US" dirty="0"/>
          </a:p>
        </p:txBody>
      </p:sp>
      <p:pic>
        <p:nvPicPr>
          <p:cNvPr id="43010" name="Picture 2" descr="http://cflhomeless.files.wordpress.com/2009/03/minimum-wage1.jpg"/>
          <p:cNvPicPr>
            <a:picLocks noChangeAspect="1" noChangeArrowheads="1"/>
          </p:cNvPicPr>
          <p:nvPr/>
        </p:nvPicPr>
        <p:blipFill>
          <a:blip r:embed="rId2" cstate="print"/>
          <a:srcRect/>
          <a:stretch>
            <a:fillRect/>
          </a:stretch>
        </p:blipFill>
        <p:spPr bwMode="auto">
          <a:xfrm>
            <a:off x="6252633" y="1524001"/>
            <a:ext cx="25400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the People &amp; The States</a:t>
            </a:r>
            <a:endParaRPr lang="en-US" dirty="0"/>
          </a:p>
        </p:txBody>
      </p:sp>
      <p:sp>
        <p:nvSpPr>
          <p:cNvPr id="3" name="Content Placeholder 2"/>
          <p:cNvSpPr>
            <a:spLocks noGrp="1"/>
          </p:cNvSpPr>
          <p:nvPr>
            <p:ph sz="quarter" idx="1"/>
          </p:nvPr>
        </p:nvSpPr>
        <p:spPr/>
        <p:txBody>
          <a:bodyPr/>
          <a:lstStyle/>
          <a:p>
            <a:r>
              <a:rPr lang="en-US" dirty="0" smtClean="0"/>
              <a:t>No constitutional term limits</a:t>
            </a:r>
          </a:p>
          <a:p>
            <a:r>
              <a:rPr lang="en-US" dirty="0" smtClean="0"/>
              <a:t>Since 1842, all members of House elected from single-member districts</a:t>
            </a:r>
          </a:p>
          <a:p>
            <a:r>
              <a:rPr lang="en-US" dirty="0" smtClean="0"/>
              <a:t>Many states redistrict after each 10-yr. census</a:t>
            </a:r>
          </a:p>
          <a:p>
            <a:pPr lvl="1"/>
            <a:r>
              <a:rPr lang="en-US" dirty="0" smtClean="0"/>
              <a:t>Drawn by state legislatures or independent commissions</a:t>
            </a:r>
          </a:p>
          <a:p>
            <a:pPr lvl="1"/>
            <a:r>
              <a:rPr lang="en-US" dirty="0" smtClean="0"/>
              <a:t>Dissatisfied groups can challenge redistricting in court</a:t>
            </a:r>
          </a:p>
        </p:txBody>
      </p:sp>
      <p:pic>
        <p:nvPicPr>
          <p:cNvPr id="13314" name="Picture 2" descr="http://blackchristiannews.com/news/images/720px-us-census-2010logosvg.jpg"/>
          <p:cNvPicPr>
            <a:picLocks noChangeAspect="1" noChangeArrowheads="1"/>
          </p:cNvPicPr>
          <p:nvPr/>
        </p:nvPicPr>
        <p:blipFill>
          <a:blip r:embed="rId2" cstate="print"/>
          <a:srcRect/>
          <a:stretch>
            <a:fillRect/>
          </a:stretch>
        </p:blipFill>
        <p:spPr bwMode="auto">
          <a:xfrm>
            <a:off x="2438400" y="4495800"/>
            <a:ext cx="3124200" cy="170529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Controversy Over Districting</a:t>
            </a:r>
            <a:endParaRPr lang="en-US" dirty="0"/>
          </a:p>
        </p:txBody>
      </p:sp>
      <p:sp>
        <p:nvSpPr>
          <p:cNvPr id="3" name="Content Placeholder 2"/>
          <p:cNvSpPr>
            <a:spLocks noGrp="1"/>
          </p:cNvSpPr>
          <p:nvPr>
            <p:ph sz="quarter" idx="1"/>
          </p:nvPr>
        </p:nvSpPr>
        <p:spPr>
          <a:xfrm>
            <a:off x="301752" y="1527048"/>
            <a:ext cx="5489448" cy="4572000"/>
          </a:xfrm>
        </p:spPr>
        <p:txBody>
          <a:bodyPr/>
          <a:lstStyle/>
          <a:p>
            <a:r>
              <a:rPr lang="en-US" dirty="0" smtClean="0"/>
              <a:t>Court Case:  </a:t>
            </a:r>
            <a:r>
              <a:rPr lang="en-US" dirty="0" err="1" smtClean="0"/>
              <a:t>Wesberry</a:t>
            </a:r>
            <a:r>
              <a:rPr lang="en-US" dirty="0" smtClean="0"/>
              <a:t> v. Sanders (1964)</a:t>
            </a:r>
          </a:p>
          <a:p>
            <a:pPr lvl="1"/>
            <a:r>
              <a:rPr lang="en-US" dirty="0" smtClean="0"/>
              <a:t>Decision – adopted rule of “one person = one vote”</a:t>
            </a:r>
          </a:p>
          <a:p>
            <a:r>
              <a:rPr lang="en-US" dirty="0" smtClean="0"/>
              <a:t>New requirements have not ended debate over Gerrymandering</a:t>
            </a:r>
          </a:p>
          <a:p>
            <a:r>
              <a:rPr lang="en-US" dirty="0" smtClean="0"/>
              <a:t>Senate initially chosen by state legislatures, but 17</a:t>
            </a:r>
            <a:r>
              <a:rPr lang="en-US" baseline="30000" dirty="0" smtClean="0"/>
              <a:t>th</a:t>
            </a:r>
            <a:r>
              <a:rPr lang="en-US" dirty="0" smtClean="0"/>
              <a:t> Amendment creates direct elections</a:t>
            </a:r>
          </a:p>
        </p:txBody>
      </p:sp>
      <p:pic>
        <p:nvPicPr>
          <p:cNvPr id="12290" name="Picture 2" descr="http://www.prisonersofthecensus.org/images/gerrymander.jpg"/>
          <p:cNvPicPr>
            <a:picLocks noChangeAspect="1" noChangeArrowheads="1"/>
          </p:cNvPicPr>
          <p:nvPr/>
        </p:nvPicPr>
        <p:blipFill>
          <a:blip r:embed="rId2" cstate="print"/>
          <a:srcRect/>
          <a:stretch>
            <a:fillRect/>
          </a:stretch>
        </p:blipFill>
        <p:spPr bwMode="auto">
          <a:xfrm>
            <a:off x="5943600" y="2133600"/>
            <a:ext cx="2857500" cy="3238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Controversy Over Districting</a:t>
            </a:r>
            <a:endParaRPr lang="en-US" dirty="0"/>
          </a:p>
        </p:txBody>
      </p:sp>
      <p:sp>
        <p:nvSpPr>
          <p:cNvPr id="3" name="Content Placeholder 2"/>
          <p:cNvSpPr>
            <a:spLocks noGrp="1"/>
          </p:cNvSpPr>
          <p:nvPr>
            <p:ph sz="quarter" idx="1"/>
          </p:nvPr>
        </p:nvSpPr>
        <p:spPr/>
        <p:txBody>
          <a:bodyPr/>
          <a:lstStyle/>
          <a:p>
            <a:r>
              <a:rPr lang="en-US" dirty="0" smtClean="0"/>
              <a:t>1913 – Congress fixes size of House at 435</a:t>
            </a:r>
          </a:p>
          <a:p>
            <a:r>
              <a:rPr lang="en-US" dirty="0" smtClean="0"/>
              <a:t>By 2004, average House district population over 700,000</a:t>
            </a:r>
          </a:p>
          <a:p>
            <a:pPr lvl="1"/>
            <a:r>
              <a:rPr lang="en-US" dirty="0" smtClean="0"/>
              <a:t>Surpassed worldwide only by India</a:t>
            </a:r>
          </a:p>
          <a:p>
            <a:r>
              <a:rPr lang="en-US" dirty="0" smtClean="0"/>
              <a:t>District size creates challenges addressing needs and interests of such diverse constituencies</a:t>
            </a:r>
            <a:endParaRPr lang="en-US" dirty="0"/>
          </a:p>
        </p:txBody>
      </p:sp>
      <p:pic>
        <p:nvPicPr>
          <p:cNvPr id="11266" name="Picture 2" descr="http://static.mybanktracker.com/bank-news/wp-content/uploads/2009/12/housefloor1.jpg"/>
          <p:cNvPicPr>
            <a:picLocks noChangeAspect="1" noChangeArrowheads="1"/>
          </p:cNvPicPr>
          <p:nvPr/>
        </p:nvPicPr>
        <p:blipFill>
          <a:blip r:embed="rId2" cstate="print"/>
          <a:srcRect/>
          <a:stretch>
            <a:fillRect/>
          </a:stretch>
        </p:blipFill>
        <p:spPr bwMode="auto">
          <a:xfrm>
            <a:off x="2971800" y="4267200"/>
            <a:ext cx="3029275"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of Representation</a:t>
            </a:r>
            <a:endParaRPr lang="en-US" dirty="0"/>
          </a:p>
        </p:txBody>
      </p:sp>
      <p:sp>
        <p:nvSpPr>
          <p:cNvPr id="3" name="Content Placeholder 2"/>
          <p:cNvSpPr>
            <a:spLocks noGrp="1"/>
          </p:cNvSpPr>
          <p:nvPr>
            <p:ph sz="quarter" idx="1"/>
          </p:nvPr>
        </p:nvSpPr>
        <p:spPr/>
        <p:txBody>
          <a:bodyPr/>
          <a:lstStyle/>
          <a:p>
            <a:r>
              <a:rPr lang="en-US" dirty="0" smtClean="0"/>
              <a:t>Delegate Theory or Trustee Theory?</a:t>
            </a:r>
          </a:p>
          <a:p>
            <a:pPr lvl="1"/>
            <a:r>
              <a:rPr lang="en-US" dirty="0" smtClean="0"/>
              <a:t>Most representatives claim to practice both</a:t>
            </a:r>
          </a:p>
          <a:p>
            <a:r>
              <a:rPr lang="en-US" dirty="0" smtClean="0"/>
              <a:t>Our vast and diverse nation make it challenging to both represent constituents while also finding common ground with legislators from other regions.</a:t>
            </a:r>
            <a:endParaRPr lang="en-US" dirty="0"/>
          </a:p>
        </p:txBody>
      </p:sp>
      <p:pic>
        <p:nvPicPr>
          <p:cNvPr id="10242" name="Picture 2" descr="U.S. Sen. Arlen Specter (L) listens as an unidentified man shouts at him during a town hall meeting August 11, 2009 in Lebanon, Pennsylvania. Specter held the town hall meeting to speak about health care reform."/>
          <p:cNvPicPr>
            <a:picLocks noChangeAspect="1" noChangeArrowheads="1"/>
          </p:cNvPicPr>
          <p:nvPr/>
        </p:nvPicPr>
        <p:blipFill>
          <a:blip r:embed="rId2" cstate="print"/>
          <a:srcRect/>
          <a:stretch>
            <a:fillRect/>
          </a:stretch>
        </p:blipFill>
        <p:spPr bwMode="auto">
          <a:xfrm>
            <a:off x="2819400" y="3810000"/>
            <a:ext cx="3524250" cy="25452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6629400" y="5181600"/>
            <a:ext cx="2133600" cy="1200329"/>
          </a:xfrm>
          <a:prstGeom prst="rect">
            <a:avLst/>
          </a:prstGeom>
          <a:noFill/>
        </p:spPr>
        <p:txBody>
          <a:bodyPr wrap="square" rtlCol="0">
            <a:spAutoFit/>
          </a:bodyPr>
          <a:lstStyle/>
          <a:p>
            <a:endParaRPr lang="en-US" dirty="0" smtClean="0">
              <a:hlinkClick r:id="rId3"/>
            </a:endParaRPr>
          </a:p>
          <a:p>
            <a:r>
              <a:rPr lang="en-US" dirty="0" smtClean="0">
                <a:hlinkClick r:id="rId3"/>
              </a:rPr>
              <a:t>http://www.youtube.com/watch?v=jV1jmvMHsS0</a:t>
            </a:r>
            <a:endParaRPr lang="en-US" dirty="0"/>
          </a:p>
        </p:txBody>
      </p:sp>
      <p:sp>
        <p:nvSpPr>
          <p:cNvPr id="6" name="TextBox 5"/>
          <p:cNvSpPr txBox="1"/>
          <p:nvPr/>
        </p:nvSpPr>
        <p:spPr>
          <a:xfrm>
            <a:off x="6705600" y="4267200"/>
            <a:ext cx="2133600" cy="1200329"/>
          </a:xfrm>
          <a:prstGeom prst="rect">
            <a:avLst/>
          </a:prstGeom>
          <a:noFill/>
        </p:spPr>
        <p:txBody>
          <a:bodyPr wrap="square" rtlCol="0">
            <a:spAutoFit/>
          </a:bodyPr>
          <a:lstStyle/>
          <a:p>
            <a:r>
              <a:rPr lang="en-US" i="1" dirty="0" smtClean="0"/>
              <a:t>Congressman Specter dealing with “unhappy” constituent</a:t>
            </a:r>
            <a:endParaRPr lang="en-US"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Serving Constituents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Communications</a:t>
            </a:r>
          </a:p>
          <a:p>
            <a:pPr lvl="1"/>
            <a:r>
              <a:rPr lang="en-US" dirty="0" smtClean="0"/>
              <a:t>Media appearances, websites, </a:t>
            </a:r>
          </a:p>
          <a:p>
            <a:pPr lvl="1">
              <a:buNone/>
            </a:pPr>
            <a:r>
              <a:rPr lang="en-US" dirty="0" smtClean="0"/>
              <a:t>    town hall meetings…</a:t>
            </a:r>
          </a:p>
          <a:p>
            <a:r>
              <a:rPr lang="en-US" dirty="0" smtClean="0"/>
              <a:t>Case Work</a:t>
            </a:r>
          </a:p>
          <a:p>
            <a:pPr lvl="1"/>
            <a:r>
              <a:rPr lang="en-US" dirty="0" smtClean="0"/>
              <a:t>Staffers help constituents solve problems involving national government.  </a:t>
            </a:r>
          </a:p>
          <a:p>
            <a:pPr lvl="2"/>
            <a:r>
              <a:rPr lang="en-US" dirty="0" smtClean="0"/>
              <a:t>Ex) Dealing with agencies (IRS, Social Security), asking for favors (tours, meetings w/ legislators)</a:t>
            </a:r>
          </a:p>
          <a:p>
            <a:r>
              <a:rPr lang="en-US" dirty="0" smtClean="0"/>
              <a:t>Serving Constituents’ Interests and Concerns</a:t>
            </a:r>
          </a:p>
          <a:p>
            <a:pPr lvl="1"/>
            <a:r>
              <a:rPr lang="en-US" dirty="0" smtClean="0"/>
              <a:t>Introducing / sponsoring legislation that serves constituents interests. </a:t>
            </a:r>
          </a:p>
          <a:p>
            <a:pPr lvl="1"/>
            <a:r>
              <a:rPr lang="en-US" dirty="0" smtClean="0"/>
              <a:t>Working to have federal projects located in district (highways) </a:t>
            </a:r>
            <a:endParaRPr lang="en-US" dirty="0"/>
          </a:p>
        </p:txBody>
      </p:sp>
      <p:pic>
        <p:nvPicPr>
          <p:cNvPr id="9218" name="Picture 2" descr="http://ninthjustice.nationaljournal.com/Whitehouse_rally-thumb-550x323.jpg"/>
          <p:cNvPicPr>
            <a:picLocks noChangeAspect="1" noChangeArrowheads="1"/>
          </p:cNvPicPr>
          <p:nvPr/>
        </p:nvPicPr>
        <p:blipFill>
          <a:blip r:embed="rId2" cstate="print"/>
          <a:srcRect/>
          <a:stretch>
            <a:fillRect/>
          </a:stretch>
        </p:blipFill>
        <p:spPr bwMode="auto">
          <a:xfrm>
            <a:off x="5759646" y="1371600"/>
            <a:ext cx="2984303" cy="175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57200"/>
            <a:ext cx="4267200" cy="5293757"/>
          </a:xfrm>
          <a:prstGeom prst="rect">
            <a:avLst/>
          </a:prstGeom>
          <a:solidFill>
            <a:schemeClr val="accent1"/>
          </a:solidFill>
          <a:effectLst>
            <a:innerShdw blurRad="63500" dist="50800" dir="8100000">
              <a:prstClr val="black">
                <a:alpha val="50000"/>
              </a:prstClr>
            </a:innerShdw>
          </a:effectLst>
          <a:scene3d>
            <a:camera prst="perspectiveRight"/>
            <a:lightRig rig="threePt" dir="t"/>
          </a:scene3d>
          <a:sp3d>
            <a:bevelT prst="angle"/>
          </a:sp3d>
        </p:spPr>
        <p:txBody>
          <a:bodyPr wrap="square" rtlCol="0">
            <a:spAutoFit/>
          </a:bodyPr>
          <a:lstStyle/>
          <a:p>
            <a:pPr lvl="0" algn="ctr"/>
            <a:r>
              <a:rPr lang="en-US" sz="4000" b="1" dirty="0" smtClean="0"/>
              <a:t>Lesson 22:</a:t>
            </a:r>
            <a:endParaRPr lang="en-US" sz="4000" dirty="0" smtClean="0"/>
          </a:p>
          <a:p>
            <a:r>
              <a:rPr lang="en-US" sz="4000" i="1" dirty="0" smtClean="0"/>
              <a:t>How Does Congress Perform Its Functions in the American Constitutional System?</a:t>
            </a:r>
          </a:p>
          <a:p>
            <a:endParaRPr lang="en-US" dirty="0"/>
          </a:p>
        </p:txBody>
      </p:sp>
      <p:pic>
        <p:nvPicPr>
          <p:cNvPr id="4" name="Picture 3" descr="0809webwtphs_lsn22.jpg"/>
          <p:cNvPicPr>
            <a:picLocks noChangeAspect="1"/>
          </p:cNvPicPr>
          <p:nvPr/>
        </p:nvPicPr>
        <p:blipFill>
          <a:blip r:embed="rId2" cstate="print"/>
          <a:stretch>
            <a:fillRect/>
          </a:stretch>
        </p:blipFill>
        <p:spPr>
          <a:xfrm>
            <a:off x="4618451" y="228600"/>
            <a:ext cx="4258849" cy="609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Purpose</a:t>
            </a:r>
            <a:endParaRPr lang="en-US" sz="4000" dirty="0"/>
          </a:p>
        </p:txBody>
      </p:sp>
      <p:sp>
        <p:nvSpPr>
          <p:cNvPr id="2" name="Content Placeholder 1"/>
          <p:cNvSpPr>
            <a:spLocks noGrp="1"/>
          </p:cNvSpPr>
          <p:nvPr>
            <p:ph sz="quarter" idx="1"/>
          </p:nvPr>
        </p:nvSpPr>
        <p:spPr/>
        <p:txBody>
          <a:bodyPr>
            <a:normAutofit/>
          </a:bodyPr>
          <a:lstStyle/>
          <a:p>
            <a:r>
              <a:rPr lang="en-US" dirty="0" smtClean="0"/>
              <a:t>Congress is one of few national assemblies with the power to initiate legislation, not simply vote on executive’s proposals. </a:t>
            </a:r>
          </a:p>
          <a:p>
            <a:r>
              <a:rPr lang="en-US" dirty="0" smtClean="0"/>
              <a:t>Congress also conducts investigations that lead to important changes in policy and removal of officials. </a:t>
            </a:r>
          </a:p>
          <a:p>
            <a:r>
              <a:rPr lang="en-US" dirty="0" smtClean="0"/>
              <a:t>Despite its rules and leadership structures, the 535 member Congress faces challenges representing their growing and diverse constituencies.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1143000"/>
          </a:xfrm>
        </p:spPr>
        <p:txBody>
          <a:bodyPr>
            <a:normAutofit/>
          </a:bodyPr>
          <a:lstStyle/>
          <a:p>
            <a:r>
              <a:rPr lang="en-US" sz="4000" dirty="0" smtClean="0"/>
              <a:t>Objectives</a:t>
            </a:r>
            <a:endParaRPr lang="en-US" sz="4000" dirty="0"/>
          </a:p>
        </p:txBody>
      </p:sp>
      <p:sp>
        <p:nvSpPr>
          <p:cNvPr id="5" name="Content Placeholder 4"/>
          <p:cNvSpPr>
            <a:spLocks noGrp="1"/>
          </p:cNvSpPr>
          <p:nvPr>
            <p:ph sz="quarter" idx="1"/>
          </p:nvPr>
        </p:nvSpPr>
        <p:spPr>
          <a:xfrm>
            <a:off x="228600" y="1143000"/>
            <a:ext cx="8458200" cy="4864291"/>
          </a:xfrm>
        </p:spPr>
        <p:txBody>
          <a:bodyPr/>
          <a:lstStyle/>
          <a:p>
            <a:endParaRPr lang="en-US" i="1" dirty="0" smtClean="0"/>
          </a:p>
          <a:p>
            <a:endParaRPr lang="en-US" i="1" dirty="0"/>
          </a:p>
        </p:txBody>
      </p:sp>
      <p:sp>
        <p:nvSpPr>
          <p:cNvPr id="6" name="Content Placeholder 1"/>
          <p:cNvSpPr txBox="1">
            <a:spLocks/>
          </p:cNvSpPr>
          <p:nvPr/>
        </p:nvSpPr>
        <p:spPr>
          <a:xfrm>
            <a:off x="457200" y="1481328"/>
            <a:ext cx="8458200" cy="4919472"/>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i="1" dirty="0" smtClean="0"/>
              <a:t>Describe the role of rules, committees, and political parties in Congress.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1" u="none" strike="noStrike" kern="1200" cap="none" spc="0" normalizeH="0" noProof="0" dirty="0" smtClean="0">
                <a:ln>
                  <a:noFill/>
                </a:ln>
                <a:solidFill>
                  <a:schemeClr val="tx1"/>
                </a:solidFill>
                <a:effectLst/>
                <a:uLnTx/>
                <a:uFillTx/>
                <a:latin typeface="+mn-lt"/>
                <a:ea typeface="+mn-ea"/>
                <a:cs typeface="+mn-cs"/>
              </a:rPr>
              <a:t>Describe the lawmaking process.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i="1" dirty="0" smtClean="0"/>
              <a:t>Identify the primary sources members rely upon.</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i="1" dirty="0" smtClean="0"/>
              <a:t>Explain the importance of Congress’ power to investigate.</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i="1" dirty="0" smtClean="0"/>
              <a:t>Explain why compromise is required in the deliberative process.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i="1" dirty="0" smtClean="0"/>
              <a:t>Evaluate, take, and defend positions on how Congress functions and whether it should streamline its procedures.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lang="en-US" sz="2700" i="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229600" cy="1143000"/>
          </a:xfrm>
        </p:spPr>
        <p:txBody>
          <a:bodyPr>
            <a:normAutofit/>
          </a:bodyPr>
          <a:lstStyle/>
          <a:p>
            <a:r>
              <a:rPr lang="en-US" sz="4000" dirty="0" smtClean="0"/>
              <a:t>Terms to Know</a:t>
            </a:r>
            <a:endParaRPr lang="en-US" sz="4000" dirty="0"/>
          </a:p>
        </p:txBody>
      </p:sp>
      <p:sp>
        <p:nvSpPr>
          <p:cNvPr id="2" name="Content Placeholder 1"/>
          <p:cNvSpPr>
            <a:spLocks noGrp="1"/>
          </p:cNvSpPr>
          <p:nvPr>
            <p:ph sz="quarter" idx="1"/>
          </p:nvPr>
        </p:nvSpPr>
        <p:spPr>
          <a:xfrm>
            <a:off x="0" y="1447800"/>
            <a:ext cx="9144000" cy="4724400"/>
          </a:xfrm>
        </p:spPr>
        <p:txBody>
          <a:bodyPr>
            <a:normAutofit fontScale="62500" lnSpcReduction="20000"/>
          </a:bodyPr>
          <a:lstStyle/>
          <a:p>
            <a:pPr>
              <a:buNone/>
            </a:pPr>
            <a:r>
              <a:rPr lang="en-US" b="1" dirty="0" smtClean="0"/>
              <a:t>	bill</a:t>
            </a:r>
            <a:r>
              <a:rPr lang="en-US" dirty="0" smtClean="0"/>
              <a:t> </a:t>
            </a:r>
            <a:br>
              <a:rPr lang="en-US" dirty="0" smtClean="0"/>
            </a:br>
            <a:r>
              <a:rPr lang="en-US" dirty="0" smtClean="0"/>
              <a:t/>
            </a:r>
            <a:br>
              <a:rPr lang="en-US" dirty="0" smtClean="0"/>
            </a:br>
            <a:r>
              <a:rPr lang="en-US" dirty="0" smtClean="0"/>
              <a:t>A proposed law placed before a legislature for approval.     </a:t>
            </a:r>
            <a:br>
              <a:rPr lang="en-US" dirty="0" smtClean="0"/>
            </a:br>
            <a:r>
              <a:rPr lang="en-US" dirty="0" smtClean="0"/>
              <a:t/>
            </a:r>
            <a:br>
              <a:rPr lang="en-US" dirty="0" smtClean="0"/>
            </a:br>
            <a:r>
              <a:rPr lang="en-US" b="1" dirty="0" smtClean="0"/>
              <a:t>cloture</a:t>
            </a:r>
            <a:r>
              <a:rPr lang="en-US" dirty="0" smtClean="0"/>
              <a:t> </a:t>
            </a:r>
            <a:br>
              <a:rPr lang="en-US" dirty="0" smtClean="0"/>
            </a:br>
            <a:r>
              <a:rPr lang="en-US" dirty="0" smtClean="0"/>
              <a:t/>
            </a:r>
            <a:br>
              <a:rPr lang="en-US" dirty="0" smtClean="0"/>
            </a:br>
            <a:r>
              <a:rPr lang="en-US" dirty="0" smtClean="0"/>
              <a:t>A rule of the U.S. Senate stipulating that debate on a legislative proposal be cut off and the proposal voted upon by the full Senate if sixty members agree.   </a:t>
            </a:r>
            <a:br>
              <a:rPr lang="en-US" dirty="0" smtClean="0"/>
            </a:br>
            <a:r>
              <a:rPr lang="en-US" dirty="0" smtClean="0"/>
              <a:t/>
            </a:r>
            <a:br>
              <a:rPr lang="en-US" dirty="0" smtClean="0"/>
            </a:br>
            <a:r>
              <a:rPr lang="en-US" b="1" dirty="0" smtClean="0"/>
              <a:t>filibuster</a:t>
            </a:r>
            <a:r>
              <a:rPr lang="en-US" dirty="0" smtClean="0"/>
              <a:t> </a:t>
            </a:r>
            <a:br>
              <a:rPr lang="en-US" dirty="0" smtClean="0"/>
            </a:br>
            <a:r>
              <a:rPr lang="en-US" dirty="0" smtClean="0"/>
              <a:t/>
            </a:r>
            <a:br>
              <a:rPr lang="en-US" dirty="0" smtClean="0"/>
            </a:br>
            <a:r>
              <a:rPr lang="en-US" dirty="0" smtClean="0"/>
              <a:t>The practice of refusing to surrender the floor during a debate to prevent the Senate from voting on a proposal.  </a:t>
            </a:r>
            <a:br>
              <a:rPr lang="en-US" dirty="0" smtClean="0"/>
            </a:br>
            <a:r>
              <a:rPr lang="en-US" dirty="0" smtClean="0"/>
              <a:t/>
            </a:r>
            <a:br>
              <a:rPr lang="en-US" dirty="0" smtClean="0"/>
            </a:br>
            <a:r>
              <a:rPr lang="en-US" b="1" dirty="0" smtClean="0"/>
              <a:t>impeachment</a:t>
            </a:r>
            <a:r>
              <a:rPr lang="en-US" dirty="0" smtClean="0"/>
              <a:t> </a:t>
            </a:r>
            <a:br>
              <a:rPr lang="en-US" dirty="0" smtClean="0"/>
            </a:br>
            <a:r>
              <a:rPr lang="en-US" dirty="0" smtClean="0"/>
              <a:t/>
            </a:r>
            <a:br>
              <a:rPr lang="en-US" dirty="0" smtClean="0"/>
            </a:br>
            <a:r>
              <a:rPr lang="en-US" dirty="0" smtClean="0"/>
              <a:t>Charging a public official with a crime while in office and bringing him or her to trial. Convicted officials are removed from office.    </a:t>
            </a:r>
            <a:br>
              <a:rPr lang="en-US" dirty="0" smtClean="0"/>
            </a:br>
            <a:r>
              <a:rPr lang="en-US" dirty="0" smtClean="0"/>
              <a:t/>
            </a:r>
            <a:br>
              <a:rPr lang="en-US" dirty="0" smtClean="0"/>
            </a:br>
            <a:r>
              <a:rPr lang="en-US" b="1" dirty="0" smtClean="0"/>
              <a:t>lobbying</a:t>
            </a:r>
            <a:r>
              <a:rPr lang="en-US" dirty="0" smtClean="0"/>
              <a:t> </a:t>
            </a:r>
            <a:br>
              <a:rPr lang="en-US" dirty="0" smtClean="0"/>
            </a:br>
            <a:r>
              <a:rPr lang="en-US" dirty="0" smtClean="0"/>
              <a:t/>
            </a:r>
            <a:br>
              <a:rPr lang="en-US" dirty="0" smtClean="0"/>
            </a:br>
            <a:r>
              <a:rPr lang="en-US" dirty="0" smtClean="0"/>
              <a:t>The practice of attempting to affect legislation by influencing legislators.   </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smtClean="0"/>
              <a:t>Purpose</a:t>
            </a:r>
            <a:endParaRPr lang="en-US" sz="4000" dirty="0"/>
          </a:p>
        </p:txBody>
      </p:sp>
      <p:sp>
        <p:nvSpPr>
          <p:cNvPr id="2" name="Content Placeholder 1"/>
          <p:cNvSpPr>
            <a:spLocks noGrp="1"/>
          </p:cNvSpPr>
          <p:nvPr>
            <p:ph sz="quarter" idx="1"/>
          </p:nvPr>
        </p:nvSpPr>
        <p:spPr/>
        <p:txBody>
          <a:bodyPr/>
          <a:lstStyle/>
          <a:p>
            <a:r>
              <a:rPr lang="en-US" dirty="0" smtClean="0"/>
              <a:t>Congress is often called America’s first branch because of its lawmaking powers and control over the nation’s purse. </a:t>
            </a:r>
          </a:p>
          <a:p>
            <a:r>
              <a:rPr lang="en-US" dirty="0" smtClean="0"/>
              <a:t>Congress is also considered the “People’s Branch” since it is directly accountable to the electorate. </a:t>
            </a:r>
          </a:p>
          <a:p>
            <a:r>
              <a:rPr lang="en-US" dirty="0" smtClean="0"/>
              <a:t>This lesson examines Congress’s constitutional powers and how it represents both the people and the states.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229600" cy="1143000"/>
          </a:xfrm>
        </p:spPr>
        <p:txBody>
          <a:bodyPr>
            <a:normAutofit/>
          </a:bodyPr>
          <a:lstStyle/>
          <a:p>
            <a:r>
              <a:rPr lang="en-US" sz="4000" dirty="0" smtClean="0"/>
              <a:t>Terms to Know</a:t>
            </a:r>
            <a:endParaRPr lang="en-US" sz="4000" dirty="0"/>
          </a:p>
        </p:txBody>
      </p:sp>
      <p:sp>
        <p:nvSpPr>
          <p:cNvPr id="2" name="Content Placeholder 1"/>
          <p:cNvSpPr>
            <a:spLocks noGrp="1"/>
          </p:cNvSpPr>
          <p:nvPr>
            <p:ph sz="quarter" idx="1"/>
          </p:nvPr>
        </p:nvSpPr>
        <p:spPr>
          <a:xfrm>
            <a:off x="0" y="1447800"/>
            <a:ext cx="9144000" cy="4724400"/>
          </a:xfrm>
        </p:spPr>
        <p:txBody>
          <a:bodyPr>
            <a:normAutofit fontScale="62500" lnSpcReduction="20000"/>
          </a:bodyPr>
          <a:lstStyle/>
          <a:p>
            <a:pPr>
              <a:buNone/>
            </a:pPr>
            <a:r>
              <a:rPr lang="en-US" b="1" dirty="0" smtClean="0"/>
              <a:t>	pocket veto</a:t>
            </a:r>
            <a:r>
              <a:rPr lang="en-US" dirty="0" smtClean="0"/>
              <a:t> </a:t>
            </a:r>
            <a:br>
              <a:rPr lang="en-US" dirty="0" smtClean="0"/>
            </a:br>
            <a:r>
              <a:rPr lang="en-US" dirty="0" smtClean="0"/>
              <a:t/>
            </a:r>
            <a:br>
              <a:rPr lang="en-US" dirty="0" smtClean="0"/>
            </a:br>
            <a:r>
              <a:rPr lang="en-US" dirty="0" smtClean="0"/>
              <a:t>A presidential practice that allows a bill to die if not signed within ten days and Congress is adjourned. The president is conceived as keeping the bill in his pocket rather than taking it out and signing it.   </a:t>
            </a:r>
            <a:br>
              <a:rPr lang="en-US" dirty="0" smtClean="0"/>
            </a:br>
            <a:r>
              <a:rPr lang="en-US" dirty="0" smtClean="0"/>
              <a:t/>
            </a:r>
            <a:br>
              <a:rPr lang="en-US" dirty="0" smtClean="0"/>
            </a:br>
            <a:r>
              <a:rPr lang="en-US" b="1" dirty="0" smtClean="0"/>
              <a:t>power to investigate</a:t>
            </a:r>
            <a:r>
              <a:rPr lang="en-US" dirty="0" smtClean="0"/>
              <a:t> </a:t>
            </a:r>
            <a:br>
              <a:rPr lang="en-US" dirty="0" smtClean="0"/>
            </a:br>
            <a:r>
              <a:rPr lang="en-US" dirty="0" smtClean="0"/>
              <a:t/>
            </a:r>
            <a:br>
              <a:rPr lang="en-US" dirty="0" smtClean="0"/>
            </a:br>
            <a:r>
              <a:rPr lang="en-US" dirty="0" smtClean="0"/>
              <a:t>The power of Congress to undertake formal inquiries into matters of public business and public policy.    </a:t>
            </a:r>
            <a:br>
              <a:rPr lang="en-US" dirty="0" smtClean="0"/>
            </a:br>
            <a:r>
              <a:rPr lang="en-US" dirty="0" smtClean="0"/>
              <a:t/>
            </a:r>
            <a:br>
              <a:rPr lang="en-US" dirty="0" smtClean="0"/>
            </a:br>
            <a:r>
              <a:rPr lang="en-US" b="1" dirty="0" smtClean="0"/>
              <a:t>resolution</a:t>
            </a:r>
            <a:r>
              <a:rPr lang="en-US" dirty="0" smtClean="0"/>
              <a:t> </a:t>
            </a:r>
            <a:br>
              <a:rPr lang="en-US" dirty="0" smtClean="0"/>
            </a:br>
            <a:r>
              <a:rPr lang="en-US" dirty="0" smtClean="0"/>
              <a:t/>
            </a:r>
            <a:br>
              <a:rPr lang="en-US" dirty="0" smtClean="0"/>
            </a:br>
            <a:r>
              <a:rPr lang="en-US" dirty="0" smtClean="0"/>
              <a:t>A formal statement of a decision or expression of opinion put before or adopted by an assembly such as the U.S. Congress.   </a:t>
            </a:r>
            <a:br>
              <a:rPr lang="en-US" dirty="0" smtClean="0"/>
            </a:br>
            <a:r>
              <a:rPr lang="en-US" dirty="0" smtClean="0"/>
              <a:t/>
            </a:r>
            <a:br>
              <a:rPr lang="en-US" dirty="0" smtClean="0"/>
            </a:br>
            <a:r>
              <a:rPr lang="en-US" b="1" dirty="0" smtClean="0"/>
              <a:t>seniority</a:t>
            </a:r>
            <a:r>
              <a:rPr lang="en-US" dirty="0" smtClean="0"/>
              <a:t> </a:t>
            </a:r>
            <a:br>
              <a:rPr lang="en-US" dirty="0" smtClean="0"/>
            </a:br>
            <a:r>
              <a:rPr lang="en-US" dirty="0" smtClean="0"/>
              <a:t/>
            </a:r>
            <a:br>
              <a:rPr lang="en-US" dirty="0" smtClean="0"/>
            </a:br>
            <a:r>
              <a:rPr lang="en-US" dirty="0" smtClean="0"/>
              <a:t>Length of service. In the U.S. House of Representatives or the U.S. Senate, certain powers and responsibilities of congressional members, such as committee chairmanships, are granted on the basis of their time in office.    </a:t>
            </a:r>
            <a:br>
              <a:rPr lang="en-US" dirty="0" smtClean="0"/>
            </a:b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Rules &amp; Committees</a:t>
            </a:r>
            <a:endParaRPr lang="en-US" dirty="0"/>
          </a:p>
        </p:txBody>
      </p:sp>
      <p:sp>
        <p:nvSpPr>
          <p:cNvPr id="3" name="Content Placeholder 2"/>
          <p:cNvSpPr>
            <a:spLocks noGrp="1"/>
          </p:cNvSpPr>
          <p:nvPr>
            <p:ph sz="quarter" idx="1"/>
          </p:nvPr>
        </p:nvSpPr>
        <p:spPr/>
        <p:txBody>
          <a:bodyPr/>
          <a:lstStyle/>
          <a:p>
            <a:r>
              <a:rPr lang="en-US" dirty="0" smtClean="0"/>
              <a:t>Rules and Committees not specified in Constitution, but instead created by each chamber (Art. 1 Sec. 5)</a:t>
            </a:r>
          </a:p>
          <a:p>
            <a:r>
              <a:rPr lang="en-US" dirty="0" smtClean="0"/>
              <a:t>Committees </a:t>
            </a:r>
          </a:p>
          <a:p>
            <a:pPr lvl="1"/>
            <a:r>
              <a:rPr lang="en-US" dirty="0" smtClean="0"/>
              <a:t>Standing (permanent) Committees have jurisdiction over particular subjects, appoint more specific subcommittees</a:t>
            </a:r>
          </a:p>
          <a:p>
            <a:pPr lvl="2"/>
            <a:r>
              <a:rPr lang="en-US" dirty="0" smtClean="0"/>
              <a:t>Ex) </a:t>
            </a:r>
            <a:r>
              <a:rPr lang="en-US" dirty="0" smtClean="0">
                <a:solidFill>
                  <a:schemeClr val="tx2"/>
                </a:solidFill>
                <a:hlinkClick r:id="rId2"/>
              </a:rPr>
              <a:t>http://www.govtrack.us/congress/committee.xpd</a:t>
            </a:r>
            <a:endParaRPr lang="en-US" dirty="0" smtClean="0">
              <a:solidFill>
                <a:schemeClr val="tx2"/>
              </a:solidFill>
            </a:endParaRPr>
          </a:p>
          <a:p>
            <a:pPr lvl="2"/>
            <a:r>
              <a:rPr lang="en-US" dirty="0" smtClean="0"/>
              <a:t>Hold hearings to hear public </a:t>
            </a:r>
          </a:p>
          <a:p>
            <a:pPr lvl="2">
              <a:buNone/>
            </a:pPr>
            <a:r>
              <a:rPr lang="en-US" dirty="0" smtClean="0"/>
              <a:t>    testimony or conduct </a:t>
            </a:r>
            <a:r>
              <a:rPr lang="en-US" dirty="0" err="1" smtClean="0"/>
              <a:t>gov’t</a:t>
            </a:r>
            <a:r>
              <a:rPr lang="en-US" dirty="0" smtClean="0"/>
              <a:t> oversight</a:t>
            </a:r>
          </a:p>
          <a:p>
            <a:pPr lvl="1"/>
            <a:r>
              <a:rPr lang="en-US" dirty="0" smtClean="0"/>
              <a:t>Select Committees (task forces)</a:t>
            </a:r>
          </a:p>
          <a:p>
            <a:pPr lvl="1">
              <a:buNone/>
            </a:pPr>
            <a:r>
              <a:rPr lang="en-US" dirty="0" smtClean="0"/>
              <a:t>    exist for limit time for specific</a:t>
            </a:r>
          </a:p>
          <a:p>
            <a:pPr lvl="1">
              <a:buNone/>
            </a:pPr>
            <a:r>
              <a:rPr lang="en-US" dirty="0" smtClean="0"/>
              <a:t>    purpose</a:t>
            </a:r>
            <a:endParaRPr lang="en-US" dirty="0"/>
          </a:p>
        </p:txBody>
      </p:sp>
      <p:pic>
        <p:nvPicPr>
          <p:cNvPr id="8194" name="Picture 2" descr="http://a.espncdn.com/photo/2009/0123/mlb_g_mcgwire_congress_600.jpg"/>
          <p:cNvPicPr>
            <a:picLocks noChangeAspect="1" noChangeArrowheads="1"/>
          </p:cNvPicPr>
          <p:nvPr/>
        </p:nvPicPr>
        <p:blipFill>
          <a:blip r:embed="rId3" cstate="print"/>
          <a:srcRect/>
          <a:stretch>
            <a:fillRect/>
          </a:stretch>
        </p:blipFill>
        <p:spPr bwMode="auto">
          <a:xfrm>
            <a:off x="5638800" y="4114800"/>
            <a:ext cx="3314700"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Rules &amp; Committees</a:t>
            </a:r>
            <a:endParaRPr lang="en-US" dirty="0"/>
          </a:p>
        </p:txBody>
      </p:sp>
      <p:sp>
        <p:nvSpPr>
          <p:cNvPr id="3" name="Content Placeholder 2"/>
          <p:cNvSpPr>
            <a:spLocks noGrp="1"/>
          </p:cNvSpPr>
          <p:nvPr>
            <p:ph sz="quarter" idx="1"/>
          </p:nvPr>
        </p:nvSpPr>
        <p:spPr>
          <a:xfrm>
            <a:off x="301752" y="1527048"/>
            <a:ext cx="5946648" cy="4797552"/>
          </a:xfrm>
        </p:spPr>
        <p:txBody>
          <a:bodyPr>
            <a:normAutofit lnSpcReduction="10000"/>
          </a:bodyPr>
          <a:lstStyle/>
          <a:p>
            <a:r>
              <a:rPr lang="en-US" dirty="0" smtClean="0"/>
              <a:t>Rules</a:t>
            </a:r>
          </a:p>
          <a:p>
            <a:pPr lvl="1"/>
            <a:r>
              <a:rPr lang="en-US" dirty="0" smtClean="0"/>
              <a:t>Examples</a:t>
            </a:r>
          </a:p>
          <a:p>
            <a:pPr lvl="2"/>
            <a:r>
              <a:rPr lang="en-US" dirty="0" smtClean="0"/>
              <a:t>House rules specify size and jurisdiction of committees /  govern form and structure of debate </a:t>
            </a:r>
          </a:p>
          <a:p>
            <a:pPr lvl="2"/>
            <a:r>
              <a:rPr lang="en-US" dirty="0" smtClean="0"/>
              <a:t>Senate more informal, </a:t>
            </a:r>
            <a:r>
              <a:rPr lang="en-US" b="1" dirty="0" smtClean="0"/>
              <a:t>filibuster</a:t>
            </a:r>
            <a:r>
              <a:rPr lang="en-US" dirty="0" smtClean="0"/>
              <a:t> option remains open at all times. </a:t>
            </a:r>
          </a:p>
          <a:p>
            <a:pPr lvl="3"/>
            <a:r>
              <a:rPr lang="en-US" dirty="0" smtClean="0"/>
              <a:t>However, 60 votes (cloture) brings proposal to a vote</a:t>
            </a:r>
          </a:p>
          <a:p>
            <a:r>
              <a:rPr lang="en-US" dirty="0" smtClean="0"/>
              <a:t>Party Organization</a:t>
            </a:r>
          </a:p>
          <a:p>
            <a:pPr lvl="1"/>
            <a:r>
              <a:rPr lang="en-US" dirty="0" smtClean="0"/>
              <a:t>Leaders encourage members to adhere to party platform</a:t>
            </a:r>
          </a:p>
          <a:p>
            <a:pPr lvl="1"/>
            <a:r>
              <a:rPr lang="en-US" dirty="0" smtClean="0"/>
              <a:t>Committee chairs appointed by seniority and party loyalty</a:t>
            </a:r>
          </a:p>
          <a:p>
            <a:pPr lvl="2"/>
            <a:endParaRPr lang="en-US" dirty="0" smtClean="0"/>
          </a:p>
          <a:p>
            <a:pPr lvl="1"/>
            <a:endParaRPr lang="en-US" dirty="0"/>
          </a:p>
        </p:txBody>
      </p:sp>
      <p:pic>
        <p:nvPicPr>
          <p:cNvPr id="7170" name="Picture 2" descr="http://www.motherjones.com/files/images/Blog_Thurmond_Filibuster.jpg"/>
          <p:cNvPicPr>
            <a:picLocks noChangeAspect="1" noChangeArrowheads="1"/>
          </p:cNvPicPr>
          <p:nvPr/>
        </p:nvPicPr>
        <p:blipFill>
          <a:blip r:embed="rId2" cstate="print"/>
          <a:srcRect/>
          <a:stretch>
            <a:fillRect/>
          </a:stretch>
        </p:blipFill>
        <p:spPr bwMode="auto">
          <a:xfrm>
            <a:off x="6400800" y="2057400"/>
            <a:ext cx="2533650" cy="3171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Congressional Leadership</a:t>
            </a:r>
            <a:endParaRPr lang="en-US" dirty="0"/>
          </a:p>
        </p:txBody>
      </p:sp>
      <p:sp>
        <p:nvSpPr>
          <p:cNvPr id="3" name="Content Placeholder 2"/>
          <p:cNvSpPr>
            <a:spLocks noGrp="1"/>
          </p:cNvSpPr>
          <p:nvPr>
            <p:ph sz="quarter" idx="1"/>
          </p:nvPr>
        </p:nvSpPr>
        <p:spPr>
          <a:xfrm>
            <a:off x="0" y="1371600"/>
            <a:ext cx="8842248" cy="4797552"/>
          </a:xfrm>
        </p:spPr>
        <p:txBody>
          <a:bodyPr>
            <a:normAutofit lnSpcReduction="10000"/>
          </a:bodyPr>
          <a:lstStyle/>
          <a:p>
            <a:r>
              <a:rPr lang="en-US" dirty="0" smtClean="0"/>
              <a:t>House Leadership (3 models)</a:t>
            </a:r>
          </a:p>
          <a:p>
            <a:pPr lvl="1"/>
            <a:r>
              <a:rPr lang="en-US" dirty="0" smtClean="0"/>
              <a:t>Strong Institutional Speaker</a:t>
            </a:r>
          </a:p>
          <a:p>
            <a:pPr lvl="2"/>
            <a:r>
              <a:rPr lang="en-US" dirty="0" smtClean="0"/>
              <a:t>Speakers wield considerable power over organization and legislative agenda</a:t>
            </a:r>
          </a:p>
          <a:p>
            <a:pPr lvl="2"/>
            <a:r>
              <a:rPr lang="en-US" dirty="0" smtClean="0"/>
              <a:t>Powers: controls committee appointments,  chairs Rules Committee, “traffic cop” deciding which bills come to the floor and rules of debate.</a:t>
            </a:r>
          </a:p>
          <a:p>
            <a:pPr lvl="1"/>
            <a:r>
              <a:rPr lang="en-US" dirty="0" smtClean="0"/>
              <a:t>Decentralized Committee Leadership</a:t>
            </a:r>
          </a:p>
          <a:p>
            <a:pPr lvl="2"/>
            <a:r>
              <a:rPr lang="en-US" dirty="0" smtClean="0"/>
              <a:t>Some historical periods witnessed committee chairs rebelling against speaker</a:t>
            </a:r>
          </a:p>
          <a:p>
            <a:pPr lvl="1"/>
            <a:r>
              <a:rPr lang="en-US" dirty="0" smtClean="0"/>
              <a:t>Party Control</a:t>
            </a:r>
          </a:p>
          <a:p>
            <a:pPr lvl="2"/>
            <a:r>
              <a:rPr lang="en-US" dirty="0" smtClean="0"/>
              <a:t>Strong speaker who represents majority party</a:t>
            </a:r>
          </a:p>
          <a:p>
            <a:pPr lvl="2"/>
            <a:r>
              <a:rPr lang="en-US" dirty="0" smtClean="0"/>
              <a:t>Committee chairs appointed based upon</a:t>
            </a:r>
          </a:p>
          <a:p>
            <a:pPr lvl="2">
              <a:buNone/>
            </a:pPr>
            <a:r>
              <a:rPr lang="en-US" dirty="0" smtClean="0"/>
              <a:t>   party loyalty</a:t>
            </a:r>
          </a:p>
          <a:p>
            <a:pPr lvl="2"/>
            <a:endParaRPr lang="en-US" dirty="0"/>
          </a:p>
        </p:txBody>
      </p:sp>
      <p:pic>
        <p:nvPicPr>
          <p:cNvPr id="6146" name="Picture 2" descr="http://www.frugal-cafe.com/public_html/frugal-blog/frugal-cafe-blogzone/wp-content/uploads/2009/03/nancy-pelosi-gavel.jpg"/>
          <p:cNvPicPr>
            <a:picLocks noChangeAspect="1" noChangeArrowheads="1"/>
          </p:cNvPicPr>
          <p:nvPr/>
        </p:nvPicPr>
        <p:blipFill>
          <a:blip r:embed="rId2" cstate="print"/>
          <a:srcRect/>
          <a:stretch>
            <a:fillRect/>
          </a:stretch>
        </p:blipFill>
        <p:spPr bwMode="auto">
          <a:xfrm>
            <a:off x="6096000" y="4419600"/>
            <a:ext cx="2819400" cy="197740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Congressional Leadership</a:t>
            </a:r>
            <a:endParaRPr lang="en-US" dirty="0"/>
          </a:p>
        </p:txBody>
      </p:sp>
      <p:sp>
        <p:nvSpPr>
          <p:cNvPr id="3" name="Content Placeholder 2"/>
          <p:cNvSpPr>
            <a:spLocks noGrp="1"/>
          </p:cNvSpPr>
          <p:nvPr>
            <p:ph sz="quarter" idx="1"/>
          </p:nvPr>
        </p:nvSpPr>
        <p:spPr/>
        <p:txBody>
          <a:bodyPr/>
          <a:lstStyle/>
          <a:p>
            <a:r>
              <a:rPr lang="en-US" dirty="0" smtClean="0"/>
              <a:t>Senate Leadership</a:t>
            </a:r>
          </a:p>
          <a:p>
            <a:pPr lvl="1"/>
            <a:r>
              <a:rPr lang="en-US" dirty="0" smtClean="0"/>
              <a:t>VP is president of Senate, but only power is to cast tie-breaking vote. </a:t>
            </a:r>
          </a:p>
          <a:p>
            <a:pPr lvl="1"/>
            <a:r>
              <a:rPr lang="en-US" dirty="0" smtClean="0"/>
              <a:t>Majority and Minority Leaders chosen by each party to guide operations. </a:t>
            </a:r>
          </a:p>
          <a:p>
            <a:pPr lvl="1"/>
            <a:endParaRPr lang="en-US" dirty="0"/>
          </a:p>
        </p:txBody>
      </p:sp>
      <p:pic>
        <p:nvPicPr>
          <p:cNvPr id="5122" name="Picture 2" descr="U.S. House Minority Leader Rep. John Boehner (R-OH) speaks a news conference March 19, 2010 on Capitol Hill in Washington, DC. Boehner said he will try his best to stop the Health Care Reform legislation."/>
          <p:cNvPicPr>
            <a:picLocks noChangeAspect="1" noChangeArrowheads="1"/>
          </p:cNvPicPr>
          <p:nvPr/>
        </p:nvPicPr>
        <p:blipFill>
          <a:blip r:embed="rId2" cstate="print"/>
          <a:srcRect/>
          <a:stretch>
            <a:fillRect/>
          </a:stretch>
        </p:blipFill>
        <p:spPr bwMode="auto">
          <a:xfrm>
            <a:off x="2819400" y="3352800"/>
            <a:ext cx="3769963" cy="2995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682752"/>
          </a:xfrm>
        </p:spPr>
        <p:txBody>
          <a:bodyPr>
            <a:normAutofit fontScale="90000"/>
          </a:bodyPr>
          <a:lstStyle/>
          <a:p>
            <a:r>
              <a:rPr lang="en-US" dirty="0" smtClean="0"/>
              <a:t>Majority Rule and Compromise in </a:t>
            </a:r>
            <a:br>
              <a:rPr lang="en-US" dirty="0" smtClean="0"/>
            </a:br>
            <a:r>
              <a:rPr lang="en-US" dirty="0" smtClean="0"/>
              <a:t>Congressional Deliberation</a:t>
            </a:r>
            <a:endParaRPr lang="en-US" dirty="0"/>
          </a:p>
        </p:txBody>
      </p:sp>
      <p:sp>
        <p:nvSpPr>
          <p:cNvPr id="3" name="Content Placeholder 2"/>
          <p:cNvSpPr>
            <a:spLocks noGrp="1"/>
          </p:cNvSpPr>
          <p:nvPr>
            <p:ph sz="quarter" idx="1"/>
          </p:nvPr>
        </p:nvSpPr>
        <p:spPr/>
        <p:txBody>
          <a:bodyPr/>
          <a:lstStyle/>
          <a:p>
            <a:r>
              <a:rPr lang="en-US" dirty="0" smtClean="0"/>
              <a:t>Bill vs. Resolution</a:t>
            </a:r>
          </a:p>
          <a:p>
            <a:pPr lvl="1"/>
            <a:r>
              <a:rPr lang="en-US" dirty="0" smtClean="0"/>
              <a:t>Simple resolutions address rules or express sentiments of Congress</a:t>
            </a:r>
          </a:p>
          <a:p>
            <a:pPr lvl="1"/>
            <a:r>
              <a:rPr lang="en-US" dirty="0" smtClean="0"/>
              <a:t>Joint Resolutions device for proposing Amendments or other matters.  If signed (or over-ride), has force of law</a:t>
            </a:r>
          </a:p>
          <a:p>
            <a:pPr lvl="1"/>
            <a:r>
              <a:rPr lang="en-US" dirty="0" smtClean="0"/>
              <a:t>Most proposals take form of a bill</a:t>
            </a:r>
          </a:p>
          <a:p>
            <a:pPr lvl="1"/>
            <a:r>
              <a:rPr lang="en-US" dirty="0" smtClean="0"/>
              <a:t>Bills introduced in either House (except revenue bills= H)  </a:t>
            </a:r>
          </a:p>
          <a:p>
            <a:pPr lvl="1"/>
            <a:r>
              <a:rPr lang="en-US" dirty="0" smtClean="0"/>
              <a:t>Numbers with prefix S or H</a:t>
            </a:r>
          </a:p>
          <a:p>
            <a:pPr lvl="1"/>
            <a:r>
              <a:rPr lang="en-US" dirty="0" smtClean="0"/>
              <a:t>The process is as follows…</a:t>
            </a:r>
          </a:p>
          <a:p>
            <a:pPr lvl="1"/>
            <a:endParaRPr lang="en-US" dirty="0" smtClean="0"/>
          </a:p>
        </p:txBody>
      </p:sp>
      <p:pic>
        <p:nvPicPr>
          <p:cNvPr id="4098" name="Picture 2" descr="http://www.unbossed.com/media/1/20051127-schoolhouse.jpg"/>
          <p:cNvPicPr>
            <a:picLocks noChangeAspect="1" noChangeArrowheads="1"/>
          </p:cNvPicPr>
          <p:nvPr/>
        </p:nvPicPr>
        <p:blipFill>
          <a:blip r:embed="rId2" cstate="print"/>
          <a:srcRect/>
          <a:stretch>
            <a:fillRect/>
          </a:stretch>
        </p:blipFill>
        <p:spPr bwMode="auto">
          <a:xfrm>
            <a:off x="6019800" y="4343400"/>
            <a:ext cx="1428750" cy="1952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smtClean="0"/>
              <a:t>Majority Rule and Compromise in </a:t>
            </a:r>
            <a:br>
              <a:rPr lang="en-US" dirty="0" smtClean="0"/>
            </a:br>
            <a:r>
              <a:rPr lang="en-US" dirty="0" smtClean="0"/>
              <a:t>Congressional Deliberation</a:t>
            </a:r>
            <a:endParaRPr lang="en-US" dirty="0"/>
          </a:p>
        </p:txBody>
      </p:sp>
      <p:sp>
        <p:nvSpPr>
          <p:cNvPr id="3" name="Content Placeholder 2"/>
          <p:cNvSpPr>
            <a:spLocks noGrp="1"/>
          </p:cNvSpPr>
          <p:nvPr>
            <p:ph sz="quarter" idx="1"/>
          </p:nvPr>
        </p:nvSpPr>
        <p:spPr>
          <a:xfrm>
            <a:off x="301752" y="1527048"/>
            <a:ext cx="8842248" cy="4949952"/>
          </a:xfrm>
        </p:spPr>
        <p:txBody>
          <a:bodyPr>
            <a:normAutofit lnSpcReduction="10000"/>
          </a:bodyPr>
          <a:lstStyle/>
          <a:p>
            <a:r>
              <a:rPr lang="en-US" dirty="0" smtClean="0"/>
              <a:t>Committee Assignments</a:t>
            </a:r>
          </a:p>
          <a:p>
            <a:pPr lvl="1"/>
            <a:r>
              <a:rPr lang="en-US" dirty="0" smtClean="0"/>
              <a:t>Bills assigned to at least 1 committee  / usually referred to subcommittees for rigorous scrutiny and amendments</a:t>
            </a:r>
          </a:p>
          <a:p>
            <a:r>
              <a:rPr lang="en-US" dirty="0" smtClean="0"/>
              <a:t>Hearings</a:t>
            </a:r>
          </a:p>
          <a:p>
            <a:pPr lvl="1"/>
            <a:r>
              <a:rPr lang="en-US" dirty="0" smtClean="0"/>
              <a:t>Representatives of government agencies, interest groups or outside experts present testimony</a:t>
            </a:r>
          </a:p>
          <a:p>
            <a:r>
              <a:rPr lang="en-US" dirty="0" smtClean="0"/>
              <a:t>Deliberations</a:t>
            </a:r>
          </a:p>
          <a:p>
            <a:pPr lvl="1"/>
            <a:r>
              <a:rPr lang="en-US" dirty="0" smtClean="0"/>
              <a:t>At “Mark Up” sessions, members can review, modify, approve final version, and recommend to full House or Senate</a:t>
            </a:r>
          </a:p>
          <a:p>
            <a:r>
              <a:rPr lang="en-US" dirty="0" smtClean="0"/>
              <a:t>Report</a:t>
            </a:r>
          </a:p>
          <a:p>
            <a:pPr lvl="1"/>
            <a:r>
              <a:rPr lang="en-US" dirty="0" smtClean="0"/>
              <a:t> If bill wins favorable committee vote, reported to full chamber</a:t>
            </a:r>
          </a:p>
          <a:p>
            <a:pPr lvl="1"/>
            <a:r>
              <a:rPr lang="en-US" dirty="0" smtClean="0"/>
              <a:t>Committee report justifies its actions</a:t>
            </a:r>
          </a:p>
          <a:p>
            <a:pPr lvl="1"/>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smtClean="0"/>
              <a:t>Majority Rule and Compromise in </a:t>
            </a:r>
            <a:br>
              <a:rPr lang="en-US" dirty="0" smtClean="0"/>
            </a:br>
            <a:r>
              <a:rPr lang="en-US" dirty="0" smtClean="0"/>
              <a:t>Congressional Deliberation</a:t>
            </a:r>
            <a:endParaRPr lang="en-US" dirty="0"/>
          </a:p>
        </p:txBody>
      </p:sp>
      <p:sp>
        <p:nvSpPr>
          <p:cNvPr id="3" name="Content Placeholder 2"/>
          <p:cNvSpPr>
            <a:spLocks noGrp="1"/>
          </p:cNvSpPr>
          <p:nvPr>
            <p:ph sz="quarter" idx="1"/>
          </p:nvPr>
        </p:nvSpPr>
        <p:spPr>
          <a:xfrm>
            <a:off x="301752" y="1527048"/>
            <a:ext cx="8842248" cy="4949952"/>
          </a:xfrm>
        </p:spPr>
        <p:txBody>
          <a:bodyPr>
            <a:normAutofit fontScale="92500" lnSpcReduction="10000"/>
          </a:bodyPr>
          <a:lstStyle/>
          <a:p>
            <a:r>
              <a:rPr lang="en-US" dirty="0" smtClean="0"/>
              <a:t>Floor Vote</a:t>
            </a:r>
          </a:p>
          <a:p>
            <a:pPr lvl="1"/>
            <a:r>
              <a:rPr lang="en-US" dirty="0" smtClean="0"/>
              <a:t>Places on calendar for consideration and a vote</a:t>
            </a:r>
          </a:p>
          <a:p>
            <a:r>
              <a:rPr lang="en-US" dirty="0" smtClean="0"/>
              <a:t>Referral to the Other Chamber</a:t>
            </a:r>
          </a:p>
          <a:p>
            <a:pPr lvl="1"/>
            <a:r>
              <a:rPr lang="en-US" dirty="0" smtClean="0"/>
              <a:t>If passed, sent to other chamber where process begins again</a:t>
            </a:r>
          </a:p>
          <a:p>
            <a:r>
              <a:rPr lang="en-US" dirty="0" smtClean="0"/>
              <a:t>Conference Committee</a:t>
            </a:r>
          </a:p>
          <a:p>
            <a:pPr lvl="1"/>
            <a:r>
              <a:rPr lang="en-US" dirty="0" smtClean="0"/>
              <a:t>When versions of bill differ (most do), conference committee (members of both house) try to reach compromise.</a:t>
            </a:r>
          </a:p>
          <a:p>
            <a:pPr lvl="1"/>
            <a:r>
              <a:rPr lang="en-US" dirty="0" smtClean="0"/>
              <a:t>If agreement reached, conference report submitted for vote (cannot be amended, can be filibustered)</a:t>
            </a:r>
          </a:p>
          <a:p>
            <a:r>
              <a:rPr lang="en-US" dirty="0" smtClean="0"/>
              <a:t>Referral to President</a:t>
            </a:r>
          </a:p>
          <a:p>
            <a:pPr lvl="1"/>
            <a:r>
              <a:rPr lang="en-US" dirty="0" smtClean="0"/>
              <a:t>If president signs, becomes law</a:t>
            </a:r>
          </a:p>
          <a:p>
            <a:pPr lvl="1"/>
            <a:r>
              <a:rPr lang="en-US" dirty="0" smtClean="0"/>
              <a:t>If vetoed, 2/3 vote needed in each chamber to over-ride</a:t>
            </a:r>
          </a:p>
          <a:p>
            <a:pPr lvl="1"/>
            <a:r>
              <a:rPr lang="en-US" dirty="0" smtClean="0"/>
              <a:t>If not signed, but Congress adjourns within 10 days,  bill is dead </a:t>
            </a:r>
          </a:p>
          <a:p>
            <a:pPr lvl="1">
              <a:buNone/>
            </a:pPr>
            <a:r>
              <a:rPr lang="en-US" dirty="0" smtClean="0"/>
              <a:t>     (pocket veto)</a:t>
            </a:r>
          </a:p>
          <a:p>
            <a:pPr lvl="1"/>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smtClean="0"/>
              <a:t>Majority Rule and Compromise in </a:t>
            </a:r>
            <a:br>
              <a:rPr lang="en-US" dirty="0" smtClean="0"/>
            </a:br>
            <a:r>
              <a:rPr lang="en-US" dirty="0" smtClean="0"/>
              <a:t>Congressional Deliberation</a:t>
            </a:r>
            <a:endParaRPr lang="en-US" dirty="0"/>
          </a:p>
        </p:txBody>
      </p:sp>
      <p:sp>
        <p:nvSpPr>
          <p:cNvPr id="3" name="Content Placeholder 2"/>
          <p:cNvSpPr>
            <a:spLocks noGrp="1"/>
          </p:cNvSpPr>
          <p:nvPr>
            <p:ph sz="quarter" idx="1"/>
          </p:nvPr>
        </p:nvSpPr>
        <p:spPr/>
        <p:txBody>
          <a:bodyPr/>
          <a:lstStyle/>
          <a:p>
            <a:r>
              <a:rPr lang="en-US" dirty="0" smtClean="0"/>
              <a:t>Bill must win majority support at each phase</a:t>
            </a:r>
          </a:p>
          <a:p>
            <a:r>
              <a:rPr lang="en-US" dirty="0" smtClean="0"/>
              <a:t>Sponsors of bill must be persistent and willing to compromise</a:t>
            </a:r>
          </a:p>
          <a:p>
            <a:r>
              <a:rPr lang="en-US" dirty="0" smtClean="0"/>
              <a:t>Lawmaking process demonstrates American system of representative </a:t>
            </a:r>
            <a:r>
              <a:rPr lang="en-US" dirty="0" err="1" smtClean="0"/>
              <a:t>gov’t</a:t>
            </a:r>
            <a:r>
              <a:rPr lang="en-US" dirty="0" smtClean="0"/>
              <a:t>, limited </a:t>
            </a:r>
            <a:r>
              <a:rPr lang="en-US" dirty="0" err="1" smtClean="0"/>
              <a:t>gov’t</a:t>
            </a:r>
            <a:r>
              <a:rPr lang="en-US" dirty="0" smtClean="0"/>
              <a:t> and checks and balances at work.</a:t>
            </a:r>
          </a:p>
          <a:p>
            <a:endParaRPr lang="en-US" dirty="0" smtClean="0"/>
          </a:p>
          <a:p>
            <a:r>
              <a:rPr lang="en-US" dirty="0" err="1" smtClean="0"/>
              <a:t>LawCraft</a:t>
            </a:r>
            <a:endParaRPr lang="en-US" dirty="0" smtClean="0"/>
          </a:p>
          <a:p>
            <a:pPr>
              <a:buNone/>
            </a:pPr>
            <a:r>
              <a:rPr lang="en-US" dirty="0" smtClean="0">
                <a:hlinkClick r:id="rId2"/>
              </a:rPr>
              <a:t>http://icivics.org/games/lawcraft</a:t>
            </a:r>
            <a:endParaRPr lang="en-US" dirty="0" smtClean="0"/>
          </a:p>
        </p:txBody>
      </p:sp>
      <p:pic>
        <p:nvPicPr>
          <p:cNvPr id="4" name="Picture 3" descr="LawCraft.jpg"/>
          <p:cNvPicPr>
            <a:picLocks noChangeAspect="1"/>
          </p:cNvPicPr>
          <p:nvPr/>
        </p:nvPicPr>
        <p:blipFill>
          <a:blip r:embed="rId3" cstate="print"/>
          <a:stretch>
            <a:fillRect/>
          </a:stretch>
        </p:blipFill>
        <p:spPr>
          <a:xfrm>
            <a:off x="5562600" y="4114800"/>
            <a:ext cx="3363207" cy="22098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smtClean="0"/>
              <a:t>Ideas for Legislation &amp; </a:t>
            </a:r>
            <a:br>
              <a:rPr lang="en-US" dirty="0" smtClean="0"/>
            </a:br>
            <a:r>
              <a:rPr lang="en-US" dirty="0" smtClean="0"/>
              <a:t>Deciding Which Bills to Support</a:t>
            </a:r>
            <a:endParaRPr lang="en-US" dirty="0"/>
          </a:p>
        </p:txBody>
      </p:sp>
      <p:sp>
        <p:nvSpPr>
          <p:cNvPr id="3" name="Content Placeholder 2"/>
          <p:cNvSpPr>
            <a:spLocks noGrp="1"/>
          </p:cNvSpPr>
          <p:nvPr>
            <p:ph sz="quarter" idx="1"/>
          </p:nvPr>
        </p:nvSpPr>
        <p:spPr>
          <a:xfrm>
            <a:off x="301752" y="1527048"/>
            <a:ext cx="8842248" cy="4572000"/>
          </a:xfrm>
        </p:spPr>
        <p:txBody>
          <a:bodyPr/>
          <a:lstStyle/>
          <a:p>
            <a:r>
              <a:rPr lang="en-US" dirty="0" smtClean="0"/>
              <a:t>Campaign Promises</a:t>
            </a:r>
          </a:p>
          <a:p>
            <a:r>
              <a:rPr lang="en-US" dirty="0" smtClean="0"/>
              <a:t>Responses to Crisis</a:t>
            </a:r>
          </a:p>
          <a:p>
            <a:r>
              <a:rPr lang="en-US" dirty="0" smtClean="0"/>
              <a:t>Legislation Introduced by Others</a:t>
            </a:r>
          </a:p>
          <a:p>
            <a:r>
              <a:rPr lang="en-US" dirty="0" smtClean="0"/>
              <a:t>Library of Congress and Congressional Budget Office provide research, analysis, and projected costs.</a:t>
            </a:r>
          </a:p>
          <a:p>
            <a:r>
              <a:rPr lang="en-US" dirty="0" smtClean="0"/>
              <a:t>Executive Branch</a:t>
            </a:r>
          </a:p>
          <a:p>
            <a:pPr lvl="1"/>
            <a:r>
              <a:rPr lang="en-US" dirty="0" smtClean="0"/>
              <a:t>President outlines legislative agenda at State of the Union</a:t>
            </a:r>
          </a:p>
          <a:p>
            <a:pPr lvl="2"/>
            <a:r>
              <a:rPr lang="en-US" dirty="0" smtClean="0"/>
              <a:t>Party members sponsor president’s legislation</a:t>
            </a:r>
          </a:p>
          <a:p>
            <a:pPr lvl="1"/>
            <a:r>
              <a:rPr lang="en-US" dirty="0" smtClean="0"/>
              <a:t>Legislation also introduces by Executive departments / agencies</a:t>
            </a:r>
          </a:p>
          <a:p>
            <a:pPr lvl="1"/>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1143000"/>
          </a:xfrm>
        </p:spPr>
        <p:txBody>
          <a:bodyPr>
            <a:normAutofit/>
          </a:bodyPr>
          <a:lstStyle/>
          <a:p>
            <a:r>
              <a:rPr lang="en-US" sz="4000" dirty="0" smtClean="0"/>
              <a:t>Objectives</a:t>
            </a:r>
            <a:endParaRPr lang="en-US" sz="4000" dirty="0"/>
          </a:p>
        </p:txBody>
      </p:sp>
      <p:sp>
        <p:nvSpPr>
          <p:cNvPr id="5" name="Content Placeholder 4"/>
          <p:cNvSpPr>
            <a:spLocks noGrp="1"/>
          </p:cNvSpPr>
          <p:nvPr>
            <p:ph sz="quarter" idx="1"/>
          </p:nvPr>
        </p:nvSpPr>
        <p:spPr>
          <a:xfrm>
            <a:off x="228600" y="1143000"/>
            <a:ext cx="8458200" cy="4864291"/>
          </a:xfrm>
        </p:spPr>
        <p:txBody>
          <a:bodyPr/>
          <a:lstStyle/>
          <a:p>
            <a:endParaRPr lang="en-US" i="1" dirty="0" smtClean="0"/>
          </a:p>
          <a:p>
            <a:endParaRPr lang="en-US" i="1" dirty="0"/>
          </a:p>
        </p:txBody>
      </p:sp>
      <p:sp>
        <p:nvSpPr>
          <p:cNvPr id="6" name="Content Placeholder 1"/>
          <p:cNvSpPr txBox="1">
            <a:spLocks/>
          </p:cNvSpPr>
          <p:nvPr/>
        </p:nvSpPr>
        <p:spPr>
          <a:xfrm>
            <a:off x="457200" y="1481328"/>
            <a:ext cx="8229600" cy="4525963"/>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i="1" noProof="0" dirty="0" smtClean="0"/>
              <a:t>Explain basic differences between Congress and the British Parliament and how Congress reflects America’s commitment to representative government and federalism.</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1" u="none" strike="noStrike" kern="1200" cap="none" spc="0" normalizeH="0" dirty="0" smtClean="0">
                <a:ln>
                  <a:noFill/>
                </a:ln>
                <a:solidFill>
                  <a:schemeClr val="tx1"/>
                </a:solidFill>
                <a:effectLst/>
                <a:uLnTx/>
                <a:uFillTx/>
                <a:latin typeface="+mn-lt"/>
                <a:ea typeface="+mn-ea"/>
                <a:cs typeface="+mn-cs"/>
              </a:rPr>
              <a:t>Identify several constitutional sources of  power</a:t>
            </a:r>
            <a:r>
              <a:rPr lang="en-US" sz="2700" i="1" dirty="0" smtClean="0"/>
              <a:t> and some of the challenges members face in representing and serving constituents.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i="1" dirty="0" smtClean="0"/>
              <a:t>Evaluate, take and defend positions on contemporary issues about congressional representation and organization. </a:t>
            </a:r>
            <a:endParaRPr kumimoji="0" lang="en-US" sz="2700" b="0" i="1" u="none" strike="noStrike" kern="1200" cap="none" spc="0" normalizeH="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534400" cy="758952"/>
          </a:xfrm>
        </p:spPr>
        <p:txBody>
          <a:bodyPr>
            <a:normAutofit fontScale="90000"/>
          </a:bodyPr>
          <a:lstStyle/>
          <a:p>
            <a:r>
              <a:rPr lang="en-US" dirty="0" smtClean="0"/>
              <a:t>Ideas for Legislation &amp; </a:t>
            </a:r>
            <a:br>
              <a:rPr lang="en-US" dirty="0" smtClean="0"/>
            </a:br>
            <a:r>
              <a:rPr lang="en-US" dirty="0" smtClean="0"/>
              <a:t>Deciding Which Bills to Support</a:t>
            </a:r>
            <a:endParaRPr lang="en-US" dirty="0"/>
          </a:p>
        </p:txBody>
      </p:sp>
      <p:sp>
        <p:nvSpPr>
          <p:cNvPr id="3" name="Content Placeholder 2"/>
          <p:cNvSpPr>
            <a:spLocks noGrp="1"/>
          </p:cNvSpPr>
          <p:nvPr>
            <p:ph sz="quarter" idx="1"/>
          </p:nvPr>
        </p:nvSpPr>
        <p:spPr>
          <a:xfrm>
            <a:off x="301752" y="1527048"/>
            <a:ext cx="5870448" cy="4572000"/>
          </a:xfrm>
        </p:spPr>
        <p:txBody>
          <a:bodyPr>
            <a:normAutofit fontScale="92500"/>
          </a:bodyPr>
          <a:lstStyle/>
          <a:p>
            <a:r>
              <a:rPr lang="en-US" dirty="0" smtClean="0"/>
              <a:t>Constituents</a:t>
            </a:r>
          </a:p>
          <a:p>
            <a:pPr lvl="1"/>
            <a:r>
              <a:rPr lang="en-US" dirty="0" smtClean="0"/>
              <a:t>Constituents recommend enactment or repeal of laws through various forms of communication (letters, opinion polls, blogs)</a:t>
            </a:r>
          </a:p>
          <a:p>
            <a:r>
              <a:rPr lang="en-US" dirty="0" smtClean="0"/>
              <a:t>Interest Groups</a:t>
            </a:r>
          </a:p>
          <a:p>
            <a:pPr lvl="1"/>
            <a:r>
              <a:rPr lang="en-US" dirty="0" smtClean="0"/>
              <a:t>Organizations, industries, and interest groups employ lobbyists to help influence legislation</a:t>
            </a:r>
          </a:p>
          <a:p>
            <a:pPr lvl="1"/>
            <a:r>
              <a:rPr lang="en-US" dirty="0" smtClean="0"/>
              <a:t>Reflects right to free speech, assembly, and petition</a:t>
            </a:r>
          </a:p>
          <a:p>
            <a:pPr lvl="1"/>
            <a:r>
              <a:rPr lang="en-US" dirty="0" smtClean="0"/>
              <a:t>Effective Lobbyists are well-informed on issue, knowledgeable of process, well-organized, and cooperative.</a:t>
            </a:r>
          </a:p>
          <a:p>
            <a:pPr lvl="1"/>
            <a:endParaRPr lang="en-US" dirty="0"/>
          </a:p>
        </p:txBody>
      </p:sp>
      <p:pic>
        <p:nvPicPr>
          <p:cNvPr id="2050" name="Picture 2" descr="http://tj.journalism.utexas.edu/spring2009/Lobbyist/images/lobbying_process.jpg"/>
          <p:cNvPicPr>
            <a:picLocks noChangeAspect="1" noChangeArrowheads="1"/>
          </p:cNvPicPr>
          <p:nvPr/>
        </p:nvPicPr>
        <p:blipFill>
          <a:blip r:embed="rId2" cstate="print"/>
          <a:srcRect/>
          <a:stretch>
            <a:fillRect/>
          </a:stretch>
        </p:blipFill>
        <p:spPr bwMode="auto">
          <a:xfrm>
            <a:off x="6248400" y="3276600"/>
            <a:ext cx="2724150" cy="3048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Power to Investigate</a:t>
            </a:r>
            <a:endParaRPr lang="en-US" dirty="0"/>
          </a:p>
        </p:txBody>
      </p:sp>
      <p:sp>
        <p:nvSpPr>
          <p:cNvPr id="3" name="Content Placeholder 2"/>
          <p:cNvSpPr>
            <a:spLocks noGrp="1"/>
          </p:cNvSpPr>
          <p:nvPr>
            <p:ph sz="quarter" idx="1"/>
          </p:nvPr>
        </p:nvSpPr>
        <p:spPr/>
        <p:txBody>
          <a:bodyPr/>
          <a:lstStyle/>
          <a:p>
            <a:r>
              <a:rPr lang="en-US" dirty="0" smtClean="0"/>
              <a:t>Purpose</a:t>
            </a:r>
          </a:p>
          <a:p>
            <a:pPr lvl="1"/>
            <a:r>
              <a:rPr lang="en-US" dirty="0" smtClean="0"/>
              <a:t>Finding facts on which to base legislation</a:t>
            </a:r>
          </a:p>
          <a:p>
            <a:pPr lvl="1"/>
            <a:r>
              <a:rPr lang="en-US" dirty="0" smtClean="0"/>
              <a:t>Discover or influence public opinion</a:t>
            </a:r>
          </a:p>
          <a:p>
            <a:pPr lvl="1"/>
            <a:r>
              <a:rPr lang="en-US" dirty="0" smtClean="0"/>
              <a:t>Oversee administrative agencies</a:t>
            </a:r>
          </a:p>
          <a:p>
            <a:pPr lvl="1"/>
            <a:r>
              <a:rPr lang="en-US" dirty="0" smtClean="0"/>
              <a:t>Probe activities of public officials</a:t>
            </a:r>
          </a:p>
          <a:p>
            <a:pPr lvl="1"/>
            <a:r>
              <a:rPr lang="en-US" dirty="0" smtClean="0"/>
              <a:t>Secure partisan political gain</a:t>
            </a:r>
          </a:p>
          <a:p>
            <a:r>
              <a:rPr lang="en-US" dirty="0" smtClean="0"/>
              <a:t>Power to investigate also used to impeach federal officials</a:t>
            </a:r>
          </a:p>
          <a:p>
            <a:pPr lvl="1"/>
            <a:r>
              <a:rPr lang="en-US" dirty="0" smtClean="0"/>
              <a:t>Initiated in House.  If vote on impeachement, sent to Senate</a:t>
            </a:r>
          </a:p>
          <a:p>
            <a:pPr lvl="1"/>
            <a:r>
              <a:rPr lang="en-US" dirty="0" smtClean="0"/>
              <a:t>Conviction in Senate requires 2/3 majority</a:t>
            </a:r>
            <a:endParaRPr lang="en-US" dirty="0"/>
          </a:p>
        </p:txBody>
      </p:sp>
      <p:pic>
        <p:nvPicPr>
          <p:cNvPr id="1026" name="Picture 2" descr="http://www.americanheritage.com/assets/images/articles/web/20060107-clinton.jpg"/>
          <p:cNvPicPr>
            <a:picLocks noChangeAspect="1" noChangeArrowheads="1"/>
          </p:cNvPicPr>
          <p:nvPr/>
        </p:nvPicPr>
        <p:blipFill>
          <a:blip r:embed="rId2" cstate="print"/>
          <a:srcRect/>
          <a:stretch>
            <a:fillRect/>
          </a:stretch>
        </p:blipFill>
        <p:spPr bwMode="auto">
          <a:xfrm>
            <a:off x="6934200" y="1371600"/>
            <a:ext cx="2057400" cy="2571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Terms to Know</a:t>
            </a:r>
            <a:endParaRPr lang="en-US" sz="4000" dirty="0"/>
          </a:p>
        </p:txBody>
      </p:sp>
      <p:sp>
        <p:nvSpPr>
          <p:cNvPr id="2" name="Content Placeholder 1"/>
          <p:cNvSpPr>
            <a:spLocks noGrp="1"/>
          </p:cNvSpPr>
          <p:nvPr>
            <p:ph sz="quarter" idx="1"/>
          </p:nvPr>
        </p:nvSpPr>
        <p:spPr>
          <a:xfrm>
            <a:off x="457200" y="1481328"/>
            <a:ext cx="8686800" cy="4919472"/>
          </a:xfrm>
        </p:spPr>
        <p:txBody>
          <a:bodyPr>
            <a:normAutofit fontScale="77500" lnSpcReduction="20000"/>
          </a:bodyPr>
          <a:lstStyle/>
          <a:p>
            <a:pPr>
              <a:buNone/>
            </a:pPr>
            <a:r>
              <a:rPr lang="en-US" b="1" dirty="0" smtClean="0"/>
              <a:t>	delegate theory</a:t>
            </a:r>
            <a:r>
              <a:rPr lang="en-US" dirty="0" smtClean="0"/>
              <a:t> </a:t>
            </a:r>
            <a:br>
              <a:rPr lang="en-US" dirty="0" smtClean="0"/>
            </a:br>
            <a:r>
              <a:rPr lang="en-US" dirty="0" smtClean="0"/>
              <a:t/>
            </a:r>
            <a:br>
              <a:rPr lang="en-US" dirty="0" smtClean="0"/>
            </a:br>
            <a:r>
              <a:rPr lang="en-US" dirty="0" smtClean="0"/>
              <a:t>The idea that a legislative representative should exactly mirror his or her constituents' views in deciding on public policy. </a:t>
            </a:r>
            <a:br>
              <a:rPr lang="en-US" dirty="0" smtClean="0"/>
            </a:br>
            <a:r>
              <a:rPr lang="en-US" dirty="0" smtClean="0"/>
              <a:t/>
            </a:r>
            <a:br>
              <a:rPr lang="en-US" dirty="0" smtClean="0"/>
            </a:br>
            <a:r>
              <a:rPr lang="en-US" b="1" dirty="0" smtClean="0"/>
              <a:t>enforcement powers</a:t>
            </a:r>
            <a:r>
              <a:rPr lang="en-US" dirty="0" smtClean="0"/>
              <a:t> </a:t>
            </a:r>
            <a:br>
              <a:rPr lang="en-US" dirty="0" smtClean="0"/>
            </a:br>
            <a:r>
              <a:rPr lang="en-US" dirty="0" smtClean="0"/>
              <a:t/>
            </a:r>
            <a:br>
              <a:rPr lang="en-US" dirty="0" smtClean="0"/>
            </a:br>
            <a:r>
              <a:rPr lang="en-US" dirty="0" smtClean="0"/>
              <a:t>The power of Congress to enforce laws.    </a:t>
            </a:r>
            <a:br>
              <a:rPr lang="en-US" dirty="0" smtClean="0"/>
            </a:br>
            <a:r>
              <a:rPr lang="en-US" dirty="0" smtClean="0"/>
              <a:t/>
            </a:r>
            <a:br>
              <a:rPr lang="en-US" dirty="0" smtClean="0"/>
            </a:br>
            <a:r>
              <a:rPr lang="en-US" b="1" dirty="0" smtClean="0"/>
              <a:t>enumerated powers</a:t>
            </a:r>
            <a:r>
              <a:rPr lang="en-US" dirty="0" smtClean="0"/>
              <a:t> </a:t>
            </a:r>
            <a:br>
              <a:rPr lang="en-US" dirty="0" smtClean="0"/>
            </a:br>
            <a:r>
              <a:rPr lang="en-US" dirty="0" smtClean="0"/>
              <a:t/>
            </a:r>
            <a:br>
              <a:rPr lang="en-US" dirty="0" smtClean="0"/>
            </a:br>
            <a:r>
              <a:rPr lang="en-US" dirty="0" smtClean="0"/>
              <a:t>Those rights and responsibilities of the U.S. government specifically provided for and listed in the Constitution.   </a:t>
            </a:r>
            <a:br>
              <a:rPr lang="en-US" dirty="0" smtClean="0"/>
            </a:br>
            <a:r>
              <a:rPr lang="en-US" dirty="0" smtClean="0"/>
              <a:t/>
            </a:r>
            <a:br>
              <a:rPr lang="en-US" dirty="0" smtClean="0"/>
            </a:br>
            <a:r>
              <a:rPr lang="en-US" b="1" dirty="0" smtClean="0"/>
              <a:t>federalism</a:t>
            </a:r>
            <a:r>
              <a:rPr lang="en-US" dirty="0" smtClean="0"/>
              <a:t> </a:t>
            </a:r>
            <a:br>
              <a:rPr lang="en-US" dirty="0" smtClean="0"/>
            </a:br>
            <a:r>
              <a:rPr lang="en-US" dirty="0" smtClean="0"/>
              <a:t/>
            </a:r>
            <a:br>
              <a:rPr lang="en-US" dirty="0" smtClean="0"/>
            </a:br>
            <a:r>
              <a:rPr lang="en-US" dirty="0" smtClean="0"/>
              <a:t>A form of government in which power is divided and shared between a central government and state and local governments.     </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Terms to Know</a:t>
            </a:r>
            <a:endParaRPr lang="en-US" sz="4000" dirty="0"/>
          </a:p>
        </p:txBody>
      </p:sp>
      <p:sp>
        <p:nvSpPr>
          <p:cNvPr id="2" name="Content Placeholder 1"/>
          <p:cNvSpPr>
            <a:spLocks noGrp="1"/>
          </p:cNvSpPr>
          <p:nvPr>
            <p:ph sz="quarter" idx="1"/>
          </p:nvPr>
        </p:nvSpPr>
        <p:spPr>
          <a:xfrm>
            <a:off x="0" y="1295400"/>
            <a:ext cx="9144000" cy="5376672"/>
          </a:xfrm>
        </p:spPr>
        <p:txBody>
          <a:bodyPr>
            <a:normAutofit fontScale="62500" lnSpcReduction="20000"/>
          </a:bodyPr>
          <a:lstStyle/>
          <a:p>
            <a:pPr>
              <a:buNone/>
            </a:pPr>
            <a:r>
              <a:rPr lang="en-US" b="1" dirty="0" smtClean="0"/>
              <a:t>	gerrymandering</a:t>
            </a:r>
            <a:r>
              <a:rPr lang="en-US" dirty="0" smtClean="0"/>
              <a:t> </a:t>
            </a:r>
            <a:br>
              <a:rPr lang="en-US" dirty="0" smtClean="0"/>
            </a:br>
            <a:r>
              <a:rPr lang="en-US" dirty="0" smtClean="0"/>
              <a:t/>
            </a:r>
            <a:br>
              <a:rPr lang="en-US" dirty="0" smtClean="0"/>
            </a:br>
            <a:r>
              <a:rPr lang="en-US" dirty="0" smtClean="0"/>
              <a:t>Drawing the boundaries of an electoral district to favor a political party.     </a:t>
            </a:r>
            <a:br>
              <a:rPr lang="en-US" dirty="0" smtClean="0"/>
            </a:br>
            <a:r>
              <a:rPr lang="en-US" dirty="0" smtClean="0"/>
              <a:t/>
            </a:r>
            <a:br>
              <a:rPr lang="en-US" dirty="0" smtClean="0"/>
            </a:br>
            <a:r>
              <a:rPr lang="en-US" b="1" dirty="0" smtClean="0"/>
              <a:t>implied powers</a:t>
            </a:r>
            <a:r>
              <a:rPr lang="en-US" dirty="0" smtClean="0"/>
              <a:t> </a:t>
            </a:r>
            <a:br>
              <a:rPr lang="en-US" dirty="0" smtClean="0"/>
            </a:br>
            <a:r>
              <a:rPr lang="en-US" dirty="0" smtClean="0"/>
              <a:t/>
            </a:r>
            <a:br>
              <a:rPr lang="en-US" dirty="0" smtClean="0"/>
            </a:br>
            <a:r>
              <a:rPr lang="en-US" dirty="0" smtClean="0"/>
              <a:t>Those powers authorized by a legal document that are not expressly stated but can be inferred from expressly stated powers. The power of Congress to do all things "necessary and proper" to carry out the powers delegated to it by Article I, Section 8, Clause 18 of the U.S. Constitution. The "necessary and proper" clause is also known as the "elastic clause," because it greatly expands the Constitution's enumeration of the powers of Congress. Implied powers can be distinguished from "inherent powers," those that are expressly provided for in the Constitution.    </a:t>
            </a:r>
            <a:br>
              <a:rPr lang="en-US" dirty="0" smtClean="0"/>
            </a:br>
            <a:r>
              <a:rPr lang="en-US" dirty="0" smtClean="0"/>
              <a:t/>
            </a:r>
            <a:br>
              <a:rPr lang="en-US" dirty="0" smtClean="0"/>
            </a:br>
            <a:r>
              <a:rPr lang="en-US" b="1" dirty="0" smtClean="0"/>
              <a:t>inherent powers</a:t>
            </a:r>
            <a:r>
              <a:rPr lang="en-US" dirty="0" smtClean="0"/>
              <a:t> </a:t>
            </a:r>
            <a:br>
              <a:rPr lang="en-US" dirty="0" smtClean="0"/>
            </a:br>
            <a:r>
              <a:rPr lang="en-US" dirty="0" smtClean="0"/>
              <a:t/>
            </a:r>
            <a:br>
              <a:rPr lang="en-US" dirty="0" smtClean="0"/>
            </a:br>
            <a:r>
              <a:rPr lang="en-US" dirty="0" smtClean="0"/>
              <a:t>Those powers ingrained so deeply in an institution that they need not be stated. For example, what the "inherent powers of the presidency" might be is a hotly contested subject in American national politics.   </a:t>
            </a:r>
            <a:br>
              <a:rPr lang="en-US" dirty="0" smtClean="0"/>
            </a:br>
            <a:r>
              <a:rPr lang="en-US" dirty="0" smtClean="0"/>
              <a:t/>
            </a:r>
            <a:br>
              <a:rPr lang="en-US" dirty="0" smtClean="0"/>
            </a:br>
            <a:r>
              <a:rPr lang="en-US" b="1" dirty="0" smtClean="0"/>
              <a:t>trustee theory of representation</a:t>
            </a:r>
            <a:r>
              <a:rPr lang="en-US" dirty="0" smtClean="0"/>
              <a:t> </a:t>
            </a:r>
            <a:br>
              <a:rPr lang="en-US" dirty="0" smtClean="0"/>
            </a:br>
            <a:r>
              <a:rPr lang="en-US" dirty="0" smtClean="0"/>
              <a:t/>
            </a:r>
            <a:br>
              <a:rPr lang="en-US" dirty="0" smtClean="0"/>
            </a:br>
            <a:r>
              <a:rPr lang="en-US" dirty="0" smtClean="0"/>
              <a:t>The idea that a legislative representative should use his or her best judgment in making decisions on public policy, regardless of constituent opinion.</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smtClean="0"/>
              <a:t>Differences Between Congress </a:t>
            </a:r>
            <a:br>
              <a:rPr lang="en-US" dirty="0" smtClean="0"/>
            </a:br>
            <a:r>
              <a:rPr lang="en-US" dirty="0" smtClean="0"/>
              <a:t>and the British Parliament</a:t>
            </a:r>
            <a:endParaRPr lang="en-US" dirty="0"/>
          </a:p>
        </p:txBody>
      </p:sp>
      <p:sp>
        <p:nvSpPr>
          <p:cNvPr id="3" name="Content Placeholder 2"/>
          <p:cNvSpPr>
            <a:spLocks noGrp="1"/>
          </p:cNvSpPr>
          <p:nvPr>
            <p:ph sz="quarter" idx="1"/>
          </p:nvPr>
        </p:nvSpPr>
        <p:spPr>
          <a:xfrm>
            <a:off x="301752" y="1527048"/>
            <a:ext cx="8613648" cy="4797552"/>
          </a:xfrm>
        </p:spPr>
        <p:txBody>
          <a:bodyPr>
            <a:normAutofit/>
          </a:bodyPr>
          <a:lstStyle/>
          <a:p>
            <a:r>
              <a:rPr lang="en-US" dirty="0" smtClean="0"/>
              <a:t>Although British Parliament served as a model for our 2-house legislature, there are 4 major differences.</a:t>
            </a:r>
          </a:p>
          <a:p>
            <a:r>
              <a:rPr lang="en-US" dirty="0" smtClean="0"/>
              <a:t>1) Representation</a:t>
            </a:r>
          </a:p>
          <a:p>
            <a:pPr lvl="1"/>
            <a:r>
              <a:rPr lang="en-US" i="1" dirty="0" smtClean="0"/>
              <a:t>British Parliament</a:t>
            </a:r>
          </a:p>
          <a:p>
            <a:pPr lvl="2"/>
            <a:r>
              <a:rPr lang="en-US" dirty="0" smtClean="0"/>
              <a:t>Designed to represent specific order in society.</a:t>
            </a:r>
          </a:p>
          <a:p>
            <a:pPr lvl="2"/>
            <a:r>
              <a:rPr lang="en-US" dirty="0" smtClean="0"/>
              <a:t>House of Lords -  traditionally an inherited seat.  Today hold honorary lifetime appointments. (1200 members)</a:t>
            </a:r>
          </a:p>
          <a:p>
            <a:pPr lvl="2"/>
            <a:r>
              <a:rPr lang="en-US" dirty="0" smtClean="0"/>
              <a:t>House of Commons – elected, represent geographic regions</a:t>
            </a:r>
          </a:p>
          <a:p>
            <a:pPr lvl="1"/>
            <a:r>
              <a:rPr lang="en-US" i="1" dirty="0" smtClean="0"/>
              <a:t>Congress </a:t>
            </a:r>
          </a:p>
          <a:p>
            <a:pPr lvl="2"/>
            <a:r>
              <a:rPr lang="en-US" dirty="0" smtClean="0"/>
              <a:t>House of Reps – represent viewpoints of district / frequent turnover (2 yr. terms)</a:t>
            </a:r>
          </a:p>
          <a:p>
            <a:pPr lvl="2"/>
            <a:r>
              <a:rPr lang="en-US" dirty="0" smtClean="0"/>
              <a:t>Senate – represent whole state / longer terms ( 6 yrs.)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758952"/>
          </a:xfrm>
        </p:spPr>
        <p:txBody>
          <a:bodyPr>
            <a:normAutofit fontScale="90000"/>
          </a:bodyPr>
          <a:lstStyle/>
          <a:p>
            <a:r>
              <a:rPr lang="en-US" dirty="0" smtClean="0"/>
              <a:t>Differences Between Congress </a:t>
            </a:r>
            <a:br>
              <a:rPr lang="en-US" dirty="0" smtClean="0"/>
            </a:br>
            <a:r>
              <a:rPr lang="en-US" dirty="0" smtClean="0"/>
              <a:t>and the British Parliament</a:t>
            </a:r>
            <a:endParaRPr lang="en-US" dirty="0"/>
          </a:p>
        </p:txBody>
      </p:sp>
      <p:sp>
        <p:nvSpPr>
          <p:cNvPr id="3" name="Content Placeholder 2"/>
          <p:cNvSpPr>
            <a:spLocks noGrp="1"/>
          </p:cNvSpPr>
          <p:nvPr>
            <p:ph sz="quarter" idx="1"/>
          </p:nvPr>
        </p:nvSpPr>
        <p:spPr>
          <a:xfrm>
            <a:off x="228600" y="1371600"/>
            <a:ext cx="4953000" cy="5105400"/>
          </a:xfrm>
        </p:spPr>
        <p:txBody>
          <a:bodyPr>
            <a:normAutofit fontScale="92500" lnSpcReduction="10000"/>
          </a:bodyPr>
          <a:lstStyle/>
          <a:p>
            <a:r>
              <a:rPr lang="en-US" dirty="0" smtClean="0"/>
              <a:t>2) Separation of Powers</a:t>
            </a:r>
          </a:p>
          <a:p>
            <a:pPr lvl="1"/>
            <a:r>
              <a:rPr lang="en-US" dirty="0" smtClean="0"/>
              <a:t>British Parliament </a:t>
            </a:r>
          </a:p>
          <a:p>
            <a:pPr lvl="2"/>
            <a:r>
              <a:rPr lang="en-US" dirty="0" smtClean="0"/>
              <a:t>Leader of majority party appoints prime minister (chief executive and chief legislator)</a:t>
            </a:r>
          </a:p>
          <a:p>
            <a:pPr lvl="2"/>
            <a:r>
              <a:rPr lang="en-US" dirty="0" smtClean="0"/>
              <a:t>Members of Parliament hold Cabinet positions as well</a:t>
            </a:r>
          </a:p>
          <a:p>
            <a:pPr lvl="2"/>
            <a:r>
              <a:rPr lang="en-US" dirty="0" smtClean="0"/>
              <a:t>House of Commons is much more powerful house</a:t>
            </a:r>
          </a:p>
          <a:p>
            <a:pPr lvl="2"/>
            <a:r>
              <a:rPr lang="en-US" dirty="0" smtClean="0">
                <a:hlinkClick r:id="rId2"/>
              </a:rPr>
              <a:t>http://www.youtube.com/watch?v=TsAa9VmwOaI</a:t>
            </a:r>
            <a:endParaRPr lang="en-US" dirty="0" smtClean="0"/>
          </a:p>
          <a:p>
            <a:pPr lvl="1"/>
            <a:r>
              <a:rPr lang="en-US" dirty="0" smtClean="0"/>
              <a:t>Congress</a:t>
            </a:r>
          </a:p>
          <a:p>
            <a:pPr lvl="2"/>
            <a:r>
              <a:rPr lang="en-US" dirty="0" smtClean="0"/>
              <a:t>Article 1 Sec 6 prohibits mingling of executive and legislative powers</a:t>
            </a:r>
          </a:p>
          <a:p>
            <a:pPr lvl="2"/>
            <a:r>
              <a:rPr lang="en-US" dirty="0" smtClean="0"/>
              <a:t>House &amp; Senate both powerful, frequently limit each others’ power</a:t>
            </a:r>
          </a:p>
        </p:txBody>
      </p:sp>
      <p:pic>
        <p:nvPicPr>
          <p:cNvPr id="46082" name="Picture 2" descr="http://rickywood.files.wordpress.com/2009/04/barack_obama_addresses_joint_session_of_congress_2-24-09.jpg"/>
          <p:cNvPicPr>
            <a:picLocks noChangeAspect="1" noChangeArrowheads="1"/>
          </p:cNvPicPr>
          <p:nvPr/>
        </p:nvPicPr>
        <p:blipFill>
          <a:blip r:embed="rId3" cstate="print"/>
          <a:srcRect/>
          <a:stretch>
            <a:fillRect/>
          </a:stretch>
        </p:blipFill>
        <p:spPr bwMode="auto">
          <a:xfrm>
            <a:off x="5638800" y="4165600"/>
            <a:ext cx="3295650" cy="2197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6084" name="Picture 4" descr="http://www.editorsweblog.org/parliament_000.jpg"/>
          <p:cNvPicPr>
            <a:picLocks noChangeAspect="1" noChangeArrowheads="1"/>
          </p:cNvPicPr>
          <p:nvPr/>
        </p:nvPicPr>
        <p:blipFill>
          <a:blip r:embed="rId4" cstate="print"/>
          <a:srcRect/>
          <a:stretch>
            <a:fillRect/>
          </a:stretch>
        </p:blipFill>
        <p:spPr bwMode="auto">
          <a:xfrm>
            <a:off x="5562600" y="1676400"/>
            <a:ext cx="3343883" cy="209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smtClean="0"/>
              <a:t>Differences Between Congress </a:t>
            </a:r>
            <a:br>
              <a:rPr lang="en-US" dirty="0" smtClean="0"/>
            </a:br>
            <a:r>
              <a:rPr lang="en-US" dirty="0" smtClean="0"/>
              <a:t>and the British Parliament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3) Term Lengths</a:t>
            </a:r>
          </a:p>
          <a:p>
            <a:pPr lvl="1"/>
            <a:r>
              <a:rPr lang="en-US" dirty="0" smtClean="0"/>
              <a:t>British Parliament</a:t>
            </a:r>
          </a:p>
          <a:p>
            <a:pPr lvl="2"/>
            <a:r>
              <a:rPr lang="en-US" dirty="0" smtClean="0"/>
              <a:t>No fixed election schedule, but at least every 5 yrs. depending on “confidence” in prime minister and party in power </a:t>
            </a:r>
          </a:p>
          <a:p>
            <a:pPr lvl="1"/>
            <a:r>
              <a:rPr lang="en-US" dirty="0" smtClean="0"/>
              <a:t>Congress</a:t>
            </a:r>
          </a:p>
          <a:p>
            <a:pPr lvl="3"/>
            <a:r>
              <a:rPr lang="en-US" dirty="0" smtClean="0"/>
              <a:t>Reps (2 yr terms)  /  Senate (6 yrs., staggered)</a:t>
            </a:r>
          </a:p>
          <a:p>
            <a:r>
              <a:rPr lang="en-US" dirty="0" smtClean="0"/>
              <a:t>4) Federalism  </a:t>
            </a:r>
          </a:p>
          <a:p>
            <a:pPr lvl="1"/>
            <a:r>
              <a:rPr lang="en-US" dirty="0" smtClean="0"/>
              <a:t>British Parliament</a:t>
            </a:r>
          </a:p>
          <a:p>
            <a:pPr lvl="2"/>
            <a:r>
              <a:rPr lang="en-US" dirty="0" smtClean="0"/>
              <a:t>Local governments are primarily administrative units of central government. Most powers simply delegated from national level. </a:t>
            </a:r>
          </a:p>
          <a:p>
            <a:pPr lvl="1"/>
            <a:r>
              <a:rPr lang="en-US" dirty="0" smtClean="0"/>
              <a:t>Congress</a:t>
            </a:r>
          </a:p>
          <a:p>
            <a:pPr lvl="2"/>
            <a:r>
              <a:rPr lang="en-US" dirty="0" smtClean="0"/>
              <a:t>State legislatures wield considerable power, leading to dynamic system of federalism.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smtClean="0"/>
              <a:t>Congress’s Constitutional Powers </a:t>
            </a:r>
            <a:endParaRPr lang="en-US" sz="4000" dirty="0"/>
          </a:p>
        </p:txBody>
      </p:sp>
      <p:sp>
        <p:nvSpPr>
          <p:cNvPr id="7" name="Content Placeholder 6"/>
          <p:cNvSpPr>
            <a:spLocks noGrp="1"/>
          </p:cNvSpPr>
          <p:nvPr>
            <p:ph sz="quarter" idx="1"/>
          </p:nvPr>
        </p:nvSpPr>
        <p:spPr>
          <a:xfrm>
            <a:off x="304800" y="1371600"/>
            <a:ext cx="8503920" cy="4572000"/>
          </a:xfrm>
        </p:spPr>
        <p:txBody>
          <a:bodyPr/>
          <a:lstStyle/>
          <a:p>
            <a:r>
              <a:rPr lang="en-US" dirty="0" smtClean="0"/>
              <a:t>Limitations</a:t>
            </a:r>
          </a:p>
          <a:p>
            <a:pPr lvl="1"/>
            <a:r>
              <a:rPr lang="en-US" dirty="0" smtClean="0"/>
              <a:t>Art. 1 Sec. 8 -  limits powers to those “herein granted” / </a:t>
            </a:r>
          </a:p>
          <a:p>
            <a:pPr lvl="2"/>
            <a:r>
              <a:rPr lang="en-US" dirty="0" smtClean="0"/>
              <a:t>18</a:t>
            </a:r>
            <a:r>
              <a:rPr lang="en-US" baseline="30000" dirty="0" smtClean="0"/>
              <a:t>th</a:t>
            </a:r>
            <a:r>
              <a:rPr lang="en-US" dirty="0" smtClean="0"/>
              <a:t> power = “all laws… necessary and proper for carrying into execution the foregoing powers”</a:t>
            </a:r>
          </a:p>
          <a:p>
            <a:pPr lvl="1"/>
            <a:r>
              <a:rPr lang="en-US" dirty="0" smtClean="0"/>
              <a:t>Art. 1 Sec. 9 – lists matters congress “shall not” legislate</a:t>
            </a:r>
          </a:p>
          <a:p>
            <a:pPr lvl="2"/>
            <a:r>
              <a:rPr lang="en-US" dirty="0" smtClean="0"/>
              <a:t>Tax state exports, grant titles of nobility…</a:t>
            </a:r>
          </a:p>
          <a:p>
            <a:pPr lvl="1"/>
            <a:r>
              <a:rPr lang="en-US" dirty="0" smtClean="0"/>
              <a:t>Bill of Rights – list of rights Congress “shall not” infringe</a:t>
            </a:r>
          </a:p>
          <a:p>
            <a:pPr lvl="2"/>
            <a:r>
              <a:rPr lang="en-US" dirty="0" smtClean="0"/>
              <a:t>First – “Congress shall make no law” abridging free press</a:t>
            </a:r>
          </a:p>
          <a:p>
            <a:endParaRPr lang="en-US" dirty="0"/>
          </a:p>
        </p:txBody>
      </p:sp>
      <p:pic>
        <p:nvPicPr>
          <p:cNvPr id="44034" name="Picture 2" descr="http://www.treehugger.com/article-1-us-constitution-photo.jpg"/>
          <p:cNvPicPr>
            <a:picLocks noChangeAspect="1" noChangeArrowheads="1"/>
          </p:cNvPicPr>
          <p:nvPr/>
        </p:nvPicPr>
        <p:blipFill>
          <a:blip r:embed="rId2" cstate="print"/>
          <a:srcRect/>
          <a:stretch>
            <a:fillRect/>
          </a:stretch>
        </p:blipFill>
        <p:spPr bwMode="auto">
          <a:xfrm>
            <a:off x="2819400" y="4572000"/>
            <a:ext cx="3810000" cy="17081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926</TotalTime>
  <Words>1676</Words>
  <Application>Microsoft Office PowerPoint</Application>
  <PresentationFormat>On-screen Show (4:3)</PresentationFormat>
  <Paragraphs>216</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Civic</vt:lpstr>
      <vt:lpstr>PowerPoint Presentation</vt:lpstr>
      <vt:lpstr>Purpose</vt:lpstr>
      <vt:lpstr>Objectives</vt:lpstr>
      <vt:lpstr>Terms to Know</vt:lpstr>
      <vt:lpstr>Terms to Know</vt:lpstr>
      <vt:lpstr>Differences Between Congress  and the British Parliament</vt:lpstr>
      <vt:lpstr>Differences Between Congress  and the British Parliament</vt:lpstr>
      <vt:lpstr>Differences Between Congress  and the British Parliament</vt:lpstr>
      <vt:lpstr>Congress’s Constitutional Powers </vt:lpstr>
      <vt:lpstr>Congress’s Constitutional Powers </vt:lpstr>
      <vt:lpstr>Representing the People &amp; The States</vt:lpstr>
      <vt:lpstr>Controversy Over Districting</vt:lpstr>
      <vt:lpstr>Controversy Over Districting</vt:lpstr>
      <vt:lpstr>Theories of Representation</vt:lpstr>
      <vt:lpstr>Serving Constituents</vt:lpstr>
      <vt:lpstr>PowerPoint Presentation</vt:lpstr>
      <vt:lpstr>Purpose</vt:lpstr>
      <vt:lpstr>Objectives</vt:lpstr>
      <vt:lpstr>Terms to Know</vt:lpstr>
      <vt:lpstr>Terms to Know</vt:lpstr>
      <vt:lpstr>The Role of Rules &amp; Committees</vt:lpstr>
      <vt:lpstr>The Role of Rules &amp; Committees</vt:lpstr>
      <vt:lpstr>Congressional Leadership</vt:lpstr>
      <vt:lpstr>Congressional Leadership</vt:lpstr>
      <vt:lpstr>Majority Rule and Compromise in  Congressional Deliberation</vt:lpstr>
      <vt:lpstr>Majority Rule and Compromise in  Congressional Deliberation</vt:lpstr>
      <vt:lpstr>Majority Rule and Compromise in  Congressional Deliberation</vt:lpstr>
      <vt:lpstr>Majority Rule and Compromise in  Congressional Deliberation</vt:lpstr>
      <vt:lpstr>Ideas for Legislation &amp;  Deciding Which Bills to Support</vt:lpstr>
      <vt:lpstr>Ideas for Legislation &amp;  Deciding Which Bills to Support</vt:lpstr>
      <vt:lpstr>The Power to Investigate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tdriscoll</dc:creator>
  <cp:lastModifiedBy>LocalAdmin</cp:lastModifiedBy>
  <cp:revision>23</cp:revision>
  <dcterms:created xsi:type="dcterms:W3CDTF">2010-06-21T12:11:26Z</dcterms:created>
  <dcterms:modified xsi:type="dcterms:W3CDTF">2016-10-20T21:06:50Z</dcterms:modified>
</cp:coreProperties>
</file>