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82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Crash Course 5:30-7:25 https://www.youtube.com/watch?v=ZBw35Ze3bg8&amp;list=PLBDA2E52FB1EF80C9&amp;index=31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7:58-9:14 Crash Course https://www.youtube.com/watch?v=ZBw35Ze3bg8&amp;list=PLBDA2E52FB1EF80C9&amp;index=31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3:45-5:29 Crash Course https://www.youtube.com/watch?v=ZBw35Ze3bg8&amp;list=PLBDA2E52FB1EF80C9&amp;index=31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9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51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82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94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77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0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3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3" name="Google Shape;23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7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7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lamo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lczS20OdQNGo1tUhYpTKDzUMBEj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1drv.ms/v/s!AlczS20OdQNGo1qkU44ZukgHcMvK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lczS20OdQNGri-LilYpQ_fyQsmP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-US" sz="72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REVOLUTIONS</a:t>
            </a:r>
            <a:endParaRPr sz="72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Font typeface="Arial"/>
              <a:buNone/>
            </a:pPr>
            <a:endParaRPr sz="1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Why later than North America?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1066800" y="1817369"/>
            <a:ext cx="5233988" cy="434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Spanish colonies governed in more authoritarian fashion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More sharply divided by class (see picture to right)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Whites vastly outnumbered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Creoles offended/insulted by Spanish monarch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Enlightenment inspires Creoles and when Napoleon invades Spain, sparks Latin Am. Revs</a:t>
            </a:r>
            <a:endParaRPr/>
          </a:p>
          <a:p>
            <a:pPr marL="182880" marR="0" lvl="0" indent="-304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2626" y="2457450"/>
            <a:ext cx="5093097" cy="382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CREOLE REVOLUTIONS IN LATIN AMERICA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627571" y="2261322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en-US" sz="2400" b="0" i="0" u="none" strike="noStrike" cap="none" dirty="0">
                <a:solidFill>
                  <a:schemeClr val="bg1"/>
                </a:solidFill>
                <a:sym typeface="Questrial"/>
              </a:rPr>
              <a:t>Creole Revolutions in Latin America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Creoles wanted independence from Spain in order to trade </a:t>
            </a:r>
            <a:b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with European countries besides Spain</a:t>
            </a:r>
            <a:endParaRPr sz="18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4132942" y="1492551"/>
            <a:ext cx="7565572" cy="4922763"/>
            <a:chOff x="0" y="0"/>
            <a:chExt cx="8128000" cy="5418666"/>
          </a:xfrm>
        </p:grpSpPr>
        <p:sp>
          <p:nvSpPr>
            <p:cNvPr id="238" name="Google Shape;238;p32"/>
            <p:cNvSpPr/>
            <p:nvPr/>
          </p:nvSpPr>
          <p:spPr>
            <a:xfrm>
              <a:off x="2709333" y="0"/>
              <a:ext cx="2709333" cy="1806222"/>
            </a:xfrm>
            <a:prstGeom prst="trapezoid">
              <a:avLst>
                <a:gd name="adj" fmla="val 75000"/>
              </a:avLst>
            </a:prstGeom>
            <a:gradFill>
              <a:gsLst>
                <a:gs pos="0">
                  <a:srgbClr val="1E79B7"/>
                </a:gs>
                <a:gs pos="100000">
                  <a:srgbClr val="4294E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709333" y="0"/>
              <a:ext cx="2709333" cy="1806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Peninsulares</a:t>
              </a:r>
              <a:endParaRPr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(Spain and Portugal born) </a:t>
              </a: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354666" y="1806222"/>
              <a:ext cx="5418666" cy="1806222"/>
            </a:xfrm>
            <a:prstGeom prst="trapezoid">
              <a:avLst>
                <a:gd name="adj" fmla="val 75000"/>
              </a:avLst>
            </a:prstGeom>
            <a:gradFill>
              <a:gsLst>
                <a:gs pos="0">
                  <a:srgbClr val="209ABE"/>
                </a:gs>
                <a:gs pos="100000">
                  <a:srgbClr val="41BD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 txBox="1"/>
            <p:nvPr/>
          </p:nvSpPr>
          <p:spPr>
            <a:xfrm>
              <a:off x="2302933" y="1806222"/>
              <a:ext cx="3522133" cy="1806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Creoles</a:t>
              </a:r>
              <a:endPara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(born of European parents in the Americas) </a:t>
              </a:r>
              <a:endPara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0" y="3612444"/>
              <a:ext cx="8128000" cy="1806222"/>
            </a:xfrm>
            <a:prstGeom prst="trapezoid">
              <a:avLst>
                <a:gd name="adj" fmla="val 75000"/>
              </a:avLst>
            </a:prstGeom>
            <a:gradFill>
              <a:gsLst>
                <a:gs pos="0">
                  <a:srgbClr val="20BDC6"/>
                </a:gs>
                <a:gs pos="100000">
                  <a:srgbClr val="3EECF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 txBox="1"/>
            <p:nvPr/>
          </p:nvSpPr>
          <p:spPr>
            <a:xfrm>
              <a:off x="1422399" y="3612444"/>
              <a:ext cx="5283200" cy="1806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Mestizos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(born of European and Indian parents)</a:t>
              </a:r>
              <a:endParaRPr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16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Creoles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42938" y="1817370"/>
            <a:ext cx="3314760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Want independence from colonial powers</a:t>
            </a:r>
            <a:endParaRPr/>
          </a:p>
          <a:p>
            <a:pPr marL="457200" marR="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Didn’t like mercantilist policies (only trade w/ mother country)</a:t>
            </a:r>
            <a:endParaRPr/>
          </a:p>
          <a:p>
            <a:pPr marL="457200" marR="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Colonial powers gave jobs to Peninsulares – Creoles want more political power</a:t>
            </a: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7698" y="905484"/>
            <a:ext cx="7809957" cy="484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Mexico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642937" y="1817370"/>
            <a:ext cx="10029825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Mexican village priest, Father </a:t>
            </a:r>
            <a:r>
              <a:rPr lang="en-US" sz="2400" b="1" i="0" u="sng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Miguel Hidalgo</a:t>
            </a: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called Mexicans to fight for independence - 1810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Army of poor Mestizos and Native Americans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Wanted to end slavery and reforms to improve conditions for Native Americans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Hidalgo captured by Spanish gov’t and executed, army scatters - 1811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Father Jose Morelos continued the fight but was also captured and executed - 1815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33387" y="311772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Mexico continued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300038" y="1371600"/>
            <a:ext cx="6100762" cy="507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Mexico independent in 1821, Republic in 1824 w/ constitution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Didn’t address unequal land distribution, poverty, status of Mexican Indians, unequal education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Liberals vs. conservatives - unstable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Separate republics of Guatemala, Nicaragua, Honduras, El Salvador, Costa Rica form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Side note: Remember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the Alamo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1836 battle between US and Mexico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 Sam Houston then defeats Mexican Santa Anna’s forces and Mexico grants Texas independence and it applies for statehood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1846-1868 Mexican-American War: Mexico loses and gives territories from Texas to Cali to US for $15 million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1" name="Google Shape;141;p17" descr="Screen Shot 2015-02-09 at 7.12.34 PM.png"/>
          <p:cNvPicPr preferRelativeResize="0"/>
          <p:nvPr/>
        </p:nvPicPr>
        <p:blipFill rotWithShape="1">
          <a:blip r:embed="rId4">
            <a:alphaModFix/>
          </a:blip>
          <a:srcRect r="37229"/>
          <a:stretch/>
        </p:blipFill>
        <p:spPr>
          <a:xfrm>
            <a:off x="6234113" y="0"/>
            <a:ext cx="5524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8349" y="4557712"/>
            <a:ext cx="2489352" cy="230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4113" y="4790212"/>
            <a:ext cx="3311374" cy="19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933449" y="35463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South America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528637" y="1385887"/>
            <a:ext cx="8315325" cy="507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Creoles discontent refuse support of mestizos, etc. and want independence from Spain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1" i="0" u="sng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Simon Bolivar, </a:t>
            </a: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“The Liberator”, took advantage of Napoleon’s occupation of Spain and wins independence for Venezuela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Believed in free market and abolition of slavery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Forms large area called Gran Colombia (see map right)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Goals/concerns outlined in “The Jamaica Letter”</a:t>
            </a:r>
            <a:endParaRPr/>
          </a:p>
          <a:p>
            <a:pPr marL="731520" marR="0" lvl="2" indent="-1854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Creoles no political or religious positions, trade restrictions (mercantilism), no factories (economic hindrance)</a:t>
            </a:r>
            <a:endParaRPr/>
          </a:p>
          <a:p>
            <a:pPr marL="731520" marR="0" lvl="2" indent="-1854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Largely leaves out lower classes</a:t>
            </a: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Joined forces with </a:t>
            </a:r>
            <a:r>
              <a:rPr lang="en-US" sz="2000" b="1" i="0" u="sng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Jose de San Martin </a:t>
            </a: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(liberator of Argentina and Chile) and gains independence for Ecuador, Peru and Bolivia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New nations of Latin America suffers from long wars of independence – unrest in many areas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0334" y="0"/>
            <a:ext cx="3751666" cy="324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2543" y="3817315"/>
            <a:ext cx="3439457" cy="2292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933449" y="35463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C2E8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rgbClr val="76C2E8"/>
                </a:solidFill>
                <a:latin typeface="Questrial"/>
                <a:ea typeface="Questrial"/>
                <a:cs typeface="Questrial"/>
                <a:sym typeface="Questrial"/>
              </a:rPr>
              <a:t>Brazil</a:t>
            </a:r>
            <a:endParaRPr sz="4800" b="0" i="0" u="none" strike="noStrike" cap="none">
              <a:solidFill>
                <a:srgbClr val="76C2E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528637" y="1385887"/>
            <a:ext cx="8315325" cy="507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 of most nonviolent battles for independence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Napoleon conquers Portugal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Portuguese royals flee to Brazil in 1807 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1821 King has to go back to Portugal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Leaves son, Prince Dom Pedro, becomes emperor of Brazil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Dom Pedro sides with Brazilians, declares independence for Brazil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Forms constitutional monarchy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Brazil becomes republic 1889</a:t>
            </a:r>
            <a:endParaRPr/>
          </a:p>
          <a:p>
            <a:pPr marL="182880" marR="0" lvl="0" indent="-304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608" y="3965749"/>
            <a:ext cx="4280100" cy="27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Questrial"/>
              <a:buNone/>
            </a:pPr>
            <a:r>
              <a:rPr lang="en-US" sz="480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Result of Creole Revolutions</a:t>
            </a:r>
            <a:endParaRPr sz="4800" b="0" i="0" u="none" strike="noStrike" cap="none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While people of color were promised freedom, end of legal restrictions, and social advancement (ideas of the Enlightenment), few promises kept once rid of Spanish rule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Creoles continued to form powerful and conservative upper class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Women gained little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Unable to vote, enter contracts, little education, submissive to men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Exception – Manuela Saenz, lover of Simon Bolivar – rose to rank of colonel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Questrial"/>
              <a:buNone/>
            </a:pPr>
            <a:r>
              <a:rPr lang="en-US" sz="432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Differences in Latin America and North America</a:t>
            </a:r>
            <a:endParaRPr sz="4320" b="0" i="0" u="none" strike="noStrike" cap="none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 you know about difference in these two areas today?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 grows increasingly wealthy, industrialized, democratic, internationally influential, and generally stable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Latin America becomes relatively underdeveloped, impoverished, undemocratic, politically unstable and dependent on foreign technology and investment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Both areas of revolutions began in similar circumstances, but resulted in much different societies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Questrial"/>
              <a:buNone/>
            </a:pPr>
            <a:r>
              <a:rPr lang="en-US" sz="4320" b="0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Differences in American Revolutions vs European Revolutions</a:t>
            </a:r>
            <a:endParaRPr sz="4320" b="0" i="0" u="none" strike="noStrike" cap="none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5FB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How are these revolutions in the Americas different from those in Europe at this time?</a:t>
            </a:r>
            <a:endParaRPr/>
          </a:p>
          <a:p>
            <a:pPr marL="457200" marR="0" lvl="1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F5FB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European revs trying to gain freedoms from OWN governments, while American revs trying to gain freedoms from FOREIGN governments</a:t>
            </a: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723682" y="543415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REVOLUTIONS AND REACTIONS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880437" y="2586446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Char char=" 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Questrial"/>
              </a:rPr>
              <a:t>Revolutions and Reactions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Urbanization due to Industrialization and the new middle class led to move for individual and natural rights</a:t>
            </a:r>
            <a:endParaRPr sz="24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sym typeface="Questrial"/>
              </a:rPr>
              <a:t>Revolutions – English, American, French, Russian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Citizens dissatisfied with government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Moderate gain more power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Radicals take over in a “terror phase” (except American)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Process ends in period of calm and acceptance also known as “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Thermidorean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Reaction”</a:t>
            </a:r>
            <a:endParaRPr sz="18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86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None/>
            </a:pPr>
            <a:endParaRPr sz="28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314" y="543414"/>
            <a:ext cx="5268686" cy="2043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4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684493" y="54602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THE AMERICAN REVOLUTION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48056" marR="0" lvl="2" indent="-1432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sym typeface="Questrial"/>
              </a:rPr>
              <a:t>Brought about by Enlightenment ideas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sym typeface="Questrial"/>
              </a:rPr>
              <a:t>No taxation without representation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sym typeface="Questrial"/>
              </a:rPr>
              <a:t>Colonies already making own decisions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sym typeface="Questrial"/>
              </a:rPr>
              <a:t>Distance lessened king’s power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sym typeface="Questrial"/>
              </a:rPr>
              <a:t>Declaration of Independence, July 4, 1776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Treaty of Paris, 1783 US free from Great Britain </a:t>
            </a:r>
            <a:endParaRPr sz="2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Weak Articles of Confederation replaced by US Constitution in 1788</a:t>
            </a:r>
            <a:endParaRPr sz="2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2" indent="-16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0896" marR="0" lvl="2" indent="-609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** Main difference for America is they were already pretty autocratic.  Other revolutions were under direct rule.</a:t>
            </a:r>
            <a:endParaRPr sz="2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914" y="1509485"/>
            <a:ext cx="3367314" cy="292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3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1009614" y="16996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THE FRENCH REVOLUTION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403642" y="1205120"/>
            <a:ext cx="9720073" cy="478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65176" marR="0" lvl="1" indent="-138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sym typeface="Questrial"/>
              </a:rPr>
              <a:t>Revolutionary ideas –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sym typeface="Questrial"/>
              </a:rPr>
              <a:t>liberte</a:t>
            </a:r>
            <a:r>
              <a:rPr lang="en-US" sz="2800" b="0" i="0" u="none" strike="noStrike" cap="none" dirty="0">
                <a:solidFill>
                  <a:schemeClr val="bg1"/>
                </a:solidFill>
                <a:sym typeface="Questrial"/>
              </a:rPr>
              <a:t>’,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sym typeface="Questrial"/>
              </a:rPr>
              <a:t>egalite</a:t>
            </a:r>
            <a:r>
              <a:rPr lang="en-US" sz="2800" b="0" i="0" u="none" strike="noStrike" cap="none" dirty="0">
                <a:solidFill>
                  <a:schemeClr val="bg1"/>
                </a:solidFill>
                <a:sym typeface="Questrial"/>
              </a:rPr>
              <a:t>’,                                           et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sym typeface="Questrial"/>
              </a:rPr>
              <a:t>fraternite</a:t>
            </a:r>
            <a:r>
              <a:rPr lang="en-US" sz="2800" b="0" i="0" u="none" strike="noStrike" cap="none" dirty="0">
                <a:solidFill>
                  <a:schemeClr val="bg1"/>
                </a:solidFill>
                <a:sym typeface="Questrial"/>
              </a:rPr>
              <a:t>’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sym typeface="Questrial"/>
              </a:rPr>
              <a:t>ECONOMIC</a:t>
            </a:r>
            <a:endParaRPr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The estates were unfairly taxed (see diagram)</a:t>
            </a:r>
            <a:endParaRPr sz="1800"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Spent too much money on wars. (Helped American Revolution)</a:t>
            </a:r>
            <a:endParaRPr sz="1800" dirty="0">
              <a:solidFill>
                <a:schemeClr val="bg1"/>
              </a:solidFill>
            </a:endParaRPr>
          </a:p>
          <a:p>
            <a:pPr marL="448056" marR="0" lvl="2" indent="-14325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Louis XVI spending spree</a:t>
            </a:r>
            <a:endParaRPr sz="1800" b="0" i="0" u="none" strike="noStrike" cap="none" dirty="0">
              <a:solidFill>
                <a:schemeClr val="bg1"/>
              </a:solidFill>
              <a:sym typeface="Quest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1600" b="0" i="0" u="none" strike="noStrike" cap="none" dirty="0">
                <a:solidFill>
                  <a:schemeClr val="bg1"/>
                </a:solidFill>
                <a:sym typeface="Questrial"/>
              </a:rPr>
              <a:t>When the Estates General met to discuss increased taxes – 3</a:t>
            </a:r>
            <a:r>
              <a:rPr lang="en-US" sz="1600" b="0" i="0" u="none" strike="noStrike" cap="none" baseline="30000" dirty="0">
                <a:solidFill>
                  <a:schemeClr val="bg1"/>
                </a:solidFill>
                <a:sym typeface="Questrial"/>
              </a:rPr>
              <a:t>rd</a:t>
            </a:r>
            <a:r>
              <a:rPr lang="en-US" sz="1600" b="0" i="0" u="none" strike="noStrike" cap="none" dirty="0">
                <a:solidFill>
                  <a:schemeClr val="bg1"/>
                </a:solidFill>
                <a:sym typeface="Questrial"/>
              </a:rPr>
              <a:t> Estate was locked out</a:t>
            </a:r>
            <a:endParaRPr sz="1600" dirty="0">
              <a:solidFill>
                <a:schemeClr val="bg1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1600" b="0" i="0" u="none" strike="noStrike" cap="none" dirty="0">
                <a:solidFill>
                  <a:schemeClr val="bg1"/>
                </a:solidFill>
                <a:sym typeface="Questrial"/>
              </a:rPr>
              <a:t>Met for the Tennis Court Oath – Called for a limit to the King’s power</a:t>
            </a:r>
            <a:endParaRPr sz="1600" b="0" i="0" u="none" strike="noStrike" cap="none" dirty="0">
              <a:solidFill>
                <a:schemeClr val="bg1"/>
              </a:solidFill>
              <a:sym typeface="Quest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1600" b="0" i="0" u="none" strike="noStrike" cap="none" dirty="0">
                <a:solidFill>
                  <a:schemeClr val="bg1"/>
                </a:solidFill>
                <a:sym typeface="Questrial"/>
              </a:rPr>
              <a:t>Storming of Bastille July 14</a:t>
            </a:r>
            <a:r>
              <a:rPr lang="en-US" sz="1600" b="0" i="0" u="none" strike="noStrike" cap="none" baseline="30000" dirty="0">
                <a:solidFill>
                  <a:schemeClr val="bg1"/>
                </a:solidFill>
                <a:sym typeface="Questrial"/>
              </a:rPr>
              <a:t>th</a:t>
            </a:r>
            <a:r>
              <a:rPr lang="en-US" sz="1600" b="0" i="0" u="none" strike="noStrike" cap="none" dirty="0">
                <a:solidFill>
                  <a:schemeClr val="bg1"/>
                </a:solidFill>
                <a:sym typeface="Questrial"/>
              </a:rPr>
              <a:t>, 1789</a:t>
            </a:r>
            <a:endParaRPr sz="1600" b="0" i="0" u="none" strike="noStrike" cap="none" dirty="0">
              <a:solidFill>
                <a:schemeClr val="bg1"/>
              </a:solidFill>
              <a:sym typeface="Quest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2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573" y="1171734"/>
            <a:ext cx="3180806" cy="1770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5"/>
          <p:cNvGraphicFramePr/>
          <p:nvPr>
            <p:extLst>
              <p:ext uri="{D42A27DB-BD31-4B8C-83A1-F6EECF244321}">
                <p14:modId xmlns:p14="http://schemas.microsoft.com/office/powerpoint/2010/main" val="456719288"/>
              </p:ext>
            </p:extLst>
          </p:nvPr>
        </p:nvGraphicFramePr>
        <p:xfrm>
          <a:off x="4726579" y="4267161"/>
          <a:ext cx="6908800" cy="23005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27189"/>
                <a:gridCol w="1570245"/>
                <a:gridCol w="2137342"/>
                <a:gridCol w="1474024"/>
              </a:tblGrid>
              <a:tr h="6441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ESTATE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POPULATION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LAND OWNERSHIP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TAXATION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680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First: Clergy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&lt; 1%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@ 10%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&lt;1%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6441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Second: Nobility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&lt; 2%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@ 25%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&lt;1%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6441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Third: Commoners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&gt; 97%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@ 65%</a:t>
                      </a: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&gt;98%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60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FRENCH REVOLUTION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0" name="Google Shape;190;p26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23937" y="2178642"/>
            <a:ext cx="5202243" cy="390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>
            <a:hlinkClick r:id="rId5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674916" y="2178641"/>
            <a:ext cx="4707318" cy="380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6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FRENCH REVOLUTION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533589" y="1915887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2200" b="0" i="0" u="none" strike="noStrike" cap="none" dirty="0">
                <a:solidFill>
                  <a:schemeClr val="bg1"/>
                </a:solidFill>
                <a:sym typeface="Questrial"/>
              </a:rPr>
              <a:t>The King agreed to the new government only to later oppose </a:t>
            </a:r>
            <a:br>
              <a:rPr lang="en-US" sz="2200" b="0" i="0" u="none" strike="noStrike" cap="none" dirty="0">
                <a:solidFill>
                  <a:schemeClr val="bg1"/>
                </a:solidFill>
                <a:sym typeface="Questrial"/>
              </a:rPr>
            </a:br>
            <a:r>
              <a:rPr lang="en-US" sz="2200" b="0" i="0" u="none" strike="noStrike" cap="none" dirty="0">
                <a:solidFill>
                  <a:schemeClr val="bg1"/>
                </a:solidFill>
                <a:sym typeface="Questrial"/>
              </a:rPr>
              <a:t>a limited monarchy.  </a:t>
            </a:r>
            <a:endParaRPr dirty="0">
              <a:solidFill>
                <a:schemeClr val="bg1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This led to the uprising of the Jacobins – </a:t>
            </a:r>
            <a:r>
              <a:rPr lang="en-US" sz="2200" b="0" i="0" u="none" strike="noStrike" cap="none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Maxmilien</a:t>
            </a:r>
            <a:r>
              <a:rPr lang="en-US" sz="2200" b="0" i="0" u="none" strike="noStrike" cap="none" dirty="0">
                <a:solidFill>
                  <a:schemeClr val="bg1"/>
                </a:solidFill>
                <a:sym typeface="Questrial"/>
              </a:rPr>
              <a:t> Robespierre</a:t>
            </a:r>
            <a:endParaRPr dirty="0">
              <a:solidFill>
                <a:schemeClr val="bg1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First </a:t>
            </a:r>
            <a:r>
              <a:rPr lang="en-US" sz="2200" b="0" i="0" u="none" strike="noStrike" cap="none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behedaing</a:t>
            </a:r>
            <a:r>
              <a:rPr lang="en-US" sz="2200" b="0" i="0" u="none" strike="noStrike" cap="none" dirty="0">
                <a:solidFill>
                  <a:schemeClr val="bg1"/>
                </a:solidFill>
                <a:sym typeface="Questrial"/>
              </a:rPr>
              <a:t> by guillotine -  Louis XVI and his wife.</a:t>
            </a:r>
            <a:endParaRPr dirty="0">
              <a:solidFill>
                <a:schemeClr val="bg1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Committee of Public Safety –</a:t>
            </a:r>
            <a:endParaRPr sz="22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3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Return to moderates, Robespierre executed, Directory established, which abolished slavery, reformed education, ended right of primogeniture (all land left the eldest male heir.</a:t>
            </a:r>
            <a:endParaRPr sz="24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457" y="878114"/>
            <a:ext cx="2848429" cy="282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08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NAPOLEON BONAPARTE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3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en-US" sz="2400" b="0" i="0" u="none" strike="noStrike" cap="none" dirty="0">
                <a:solidFill>
                  <a:schemeClr val="bg1"/>
                </a:solidFill>
                <a:sym typeface="Questrial"/>
              </a:rPr>
              <a:t>1804, one man coup, Napoleon Bonaparte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Spread burden of taxation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Napoleonic Code, all citizens equal, trial by jury, freedom of religion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Public school system</a:t>
            </a:r>
            <a:endParaRPr sz="18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Supported archeological digs in Egypt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French Legion of Honor for successful soldiers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made up with the Pope</a:t>
            </a:r>
            <a:endParaRPr dirty="0">
              <a:solidFill>
                <a:schemeClr val="bg1"/>
              </a:solidFill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Expansionism – gained territory and helped end Austro-Hungarian empire. </a:t>
            </a:r>
            <a:endParaRPr sz="18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65176" marR="0" lvl="1" indent="-138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Questrial"/>
              </a:rPr>
              <a:t>Failed to conquer Russia, Spain, Portugal, England</a:t>
            </a:r>
            <a:endParaRPr dirty="0">
              <a:solidFill>
                <a:schemeClr val="bg1"/>
              </a:solidFill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Congress of Vienna, Napoleon ousted</a:t>
            </a:r>
            <a:endParaRPr sz="22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9342" y="1578429"/>
            <a:ext cx="3349171" cy="332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8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THE HAITIAN REVOLUTION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8" name="Google Shape;218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3438" y="1049673"/>
            <a:ext cx="7081449" cy="536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2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024129" y="45458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COMPARING THE HAITIAN AND FRENCH REVOLUTIONS</a:t>
            </a:r>
            <a:endParaRPr sz="5000" b="0" i="0" u="none" strike="noStrike" cap="none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24" name="Google Shape;224;p31"/>
          <p:cNvGrpSpPr/>
          <p:nvPr/>
        </p:nvGrpSpPr>
        <p:grpSpPr>
          <a:xfrm>
            <a:off x="2032000" y="1954190"/>
            <a:ext cx="8078137" cy="3445621"/>
            <a:chOff x="0" y="1234524"/>
            <a:chExt cx="8078137" cy="3445621"/>
          </a:xfrm>
        </p:grpSpPr>
        <p:sp>
          <p:nvSpPr>
            <p:cNvPr id="225" name="Google Shape;225;p31"/>
            <p:cNvSpPr/>
            <p:nvPr/>
          </p:nvSpPr>
          <p:spPr>
            <a:xfrm>
              <a:off x="0" y="1428945"/>
              <a:ext cx="3251200" cy="3251200"/>
            </a:xfrm>
            <a:prstGeom prst="ellipse">
              <a:avLst/>
            </a:prstGeom>
            <a:gradFill>
              <a:gsLst>
                <a:gs pos="0">
                  <a:srgbClr val="159FD3">
                    <a:alpha val="49803"/>
                  </a:srgbClr>
                </a:gs>
                <a:gs pos="100000">
                  <a:srgbClr val="39C0F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 txBox="1"/>
            <p:nvPr/>
          </p:nvSpPr>
          <p:spPr>
            <a:xfrm>
              <a:off x="433493" y="1997905"/>
              <a:ext cx="2384213" cy="1463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Haitian –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Abolished slavery   Never economically successful</a:t>
              </a:r>
              <a:endPara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4826937" y="1234524"/>
              <a:ext cx="3251200" cy="3251200"/>
            </a:xfrm>
            <a:prstGeom prst="ellipse">
              <a:avLst/>
            </a:prstGeom>
            <a:gradFill>
              <a:gsLst>
                <a:gs pos="0">
                  <a:srgbClr val="159FD3">
                    <a:alpha val="49803"/>
                  </a:srgbClr>
                </a:gs>
                <a:gs pos="100000">
                  <a:srgbClr val="39C0F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 txBox="1"/>
            <p:nvPr/>
          </p:nvSpPr>
          <p:spPr>
            <a:xfrm>
              <a:off x="5821262" y="2074417"/>
              <a:ext cx="1950720" cy="178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French –</a:t>
              </a:r>
              <a:endPara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Abolished feudalism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Recovered financially</a:t>
              </a:r>
              <a:endPara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2754048" y="1234524"/>
              <a:ext cx="3251200" cy="3251200"/>
            </a:xfrm>
            <a:prstGeom prst="ellipse">
              <a:avLst/>
            </a:prstGeom>
            <a:gradFill>
              <a:gsLst>
                <a:gs pos="0">
                  <a:srgbClr val="159FD3">
                    <a:alpha val="49803"/>
                  </a:srgbClr>
                </a:gs>
                <a:gs pos="100000">
                  <a:srgbClr val="39C0F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 txBox="1"/>
            <p:nvPr/>
          </p:nvSpPr>
          <p:spPr>
            <a:xfrm>
              <a:off x="3060202" y="2074417"/>
              <a:ext cx="1950720" cy="178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Both were based on Enlightenment ideas </a:t>
              </a:r>
              <a:endPara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623102"/>
      </p:ext>
    </p:extLst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1037</Words>
  <Application>Microsoft Macintosh PowerPoint</Application>
  <PresentationFormat>Widescreen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Noto Sans Symbols</vt:lpstr>
      <vt:lpstr>Arial</vt:lpstr>
      <vt:lpstr>Questrial</vt:lpstr>
      <vt:lpstr>Savon</vt:lpstr>
      <vt:lpstr>REVOLUTIONS</vt:lpstr>
      <vt:lpstr>REVOLUTIONS AND REACTIONS</vt:lpstr>
      <vt:lpstr>THE AMERICAN REVOLUTION</vt:lpstr>
      <vt:lpstr>THE FRENCH REVOLUTION</vt:lpstr>
      <vt:lpstr>FRENCH REVOLUTION</vt:lpstr>
      <vt:lpstr>FRENCH REVOLUTION</vt:lpstr>
      <vt:lpstr>NAPOLEON BONAPARTE</vt:lpstr>
      <vt:lpstr>THE HAITIAN REVOLUTION</vt:lpstr>
      <vt:lpstr>COMPARING THE HAITIAN AND FRENCH REVOLUTIONS</vt:lpstr>
      <vt:lpstr>Why later than North America?</vt:lpstr>
      <vt:lpstr>CREOLE REVOLUTIONS IN LATIN AMERICA</vt:lpstr>
      <vt:lpstr>Creoles</vt:lpstr>
      <vt:lpstr>Mexico</vt:lpstr>
      <vt:lpstr>Mexico continued</vt:lpstr>
      <vt:lpstr>South America</vt:lpstr>
      <vt:lpstr>Brazil</vt:lpstr>
      <vt:lpstr>Result of Creole Revolutions</vt:lpstr>
      <vt:lpstr>Differences in Latin America and North America</vt:lpstr>
      <vt:lpstr>Differences in American Revolutions vs European Revolutions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REVOLUTIONS</dc:title>
  <cp:lastModifiedBy>Microsoft Office User</cp:lastModifiedBy>
  <cp:revision>3</cp:revision>
  <dcterms:modified xsi:type="dcterms:W3CDTF">2019-02-08T20:57:53Z</dcterms:modified>
</cp:coreProperties>
</file>