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92"/>
  </p:normalViewPr>
  <p:slideViewPr>
    <p:cSldViewPr snapToGrid="0" snapToObjects="1">
      <p:cViewPr varScale="1">
        <p:scale>
          <a:sx n="87" d="100"/>
          <a:sy n="87" d="100"/>
        </p:scale>
        <p:origin x="20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3: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f678a6678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g5f678a6678_0_2: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5: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f648ae1df_0_8: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f648ae1d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f648ae1df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f648ae1d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0: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2:notes"/>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1597819"/>
            <a:ext cx="7772400" cy="11025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Google Shape;13;p2"/>
          <p:cNvSpPr txBox="1">
            <a:spLocks noGrp="1"/>
          </p:cNvSpPr>
          <p:nvPr>
            <p:ph type="subTitle" idx="1"/>
          </p:nvPr>
        </p:nvSpPr>
        <p:spPr>
          <a:xfrm>
            <a:off x="1371600" y="2914650"/>
            <a:ext cx="6400800" cy="1314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463750" y="1371628"/>
            <a:ext cx="4388700" cy="20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1272750" y="-609572"/>
            <a:ext cx="4388700" cy="6019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3305175"/>
            <a:ext cx="7772400" cy="10215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722313" y="2180035"/>
            <a:ext cx="7772400" cy="1125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457200" y="1200150"/>
            <a:ext cx="4038600" cy="33945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4648200" y="1200150"/>
            <a:ext cx="4038600" cy="33945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457200" y="1151335"/>
            <a:ext cx="4040100" cy="4797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457200" y="1631156"/>
            <a:ext cx="4040100" cy="2963400"/>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45025" y="1151335"/>
            <a:ext cx="4041900" cy="4797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45025" y="1631156"/>
            <a:ext cx="4041900" cy="2963400"/>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04788"/>
            <a:ext cx="3008400" cy="8715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3575050" y="204788"/>
            <a:ext cx="5111700" cy="4389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57200" y="1076325"/>
            <a:ext cx="3008400" cy="3518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4025503"/>
            <a:ext cx="5486400" cy="6036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QCORvIYKMMQ" TargetMode="External"/><Relationship Id="rId4" Type="http://schemas.openxmlformats.org/officeDocument/2006/relationships/image" Target="../media/image2.jpg"/><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189Miz-C6sU" TargetMode="External"/><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a:blip r:embed="rId3">
            <a:alphaModFix/>
          </a:blip>
          <a:stretch>
            <a:fillRect/>
          </a:stretch>
        </p:blipFill>
        <p:spPr>
          <a:xfrm>
            <a:off x="3358074" y="512019"/>
            <a:ext cx="2427863" cy="2427881"/>
          </a:xfrm>
          <a:prstGeom prst="rect">
            <a:avLst/>
          </a:prstGeom>
          <a:noFill/>
          <a:ln>
            <a:noFill/>
          </a:ln>
        </p:spPr>
      </p:pic>
      <p:sp>
        <p:nvSpPr>
          <p:cNvPr id="85" name="Google Shape;85;p13"/>
          <p:cNvSpPr txBox="1">
            <a:spLocks noGrp="1"/>
          </p:cNvSpPr>
          <p:nvPr>
            <p:ph type="ctrTitle"/>
          </p:nvPr>
        </p:nvSpPr>
        <p:spPr>
          <a:xfrm>
            <a:off x="0" y="2756425"/>
            <a:ext cx="9144000" cy="1225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sz="4800" b="1" i="0" u="none" strike="noStrike" cap="none">
                <a:solidFill>
                  <a:srgbClr val="674EA7"/>
                </a:solidFill>
                <a:latin typeface="Bookman Old Style"/>
                <a:ea typeface="Bookman Old Style"/>
                <a:cs typeface="Bookman Old Style"/>
                <a:sym typeface="Bookman Old Style"/>
              </a:rPr>
              <a:t>HARKNESS DISCUSSION</a:t>
            </a:r>
            <a:endParaRPr sz="4800" b="1" i="0" u="none" strike="noStrike" cap="none">
              <a:solidFill>
                <a:srgbClr val="674EA7"/>
              </a:solidFill>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381000" y="1714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sz="3959" b="1" i="0" u="none" strike="noStrike" cap="none">
                <a:solidFill>
                  <a:srgbClr val="674EA7"/>
                </a:solidFill>
                <a:latin typeface="Bookman Old Style"/>
                <a:ea typeface="Bookman Old Style"/>
                <a:cs typeface="Bookman Old Style"/>
                <a:sym typeface="Bookman Old Style"/>
              </a:rPr>
              <a:t>Harkness Discussion</a:t>
            </a:r>
            <a:br>
              <a:rPr lang="en-US" sz="3959" b="1" i="0" u="none" strike="noStrike" cap="none">
                <a:solidFill>
                  <a:srgbClr val="674EA7"/>
                </a:solidFill>
                <a:latin typeface="Bookman Old Style"/>
                <a:ea typeface="Bookman Old Style"/>
                <a:cs typeface="Bookman Old Style"/>
                <a:sym typeface="Bookman Old Style"/>
              </a:rPr>
            </a:br>
            <a:r>
              <a:rPr lang="en-US" sz="3959" b="1" i="0" u="none" strike="noStrike" cap="none">
                <a:solidFill>
                  <a:srgbClr val="674EA7"/>
                </a:solidFill>
                <a:latin typeface="Bookman Old Style"/>
                <a:ea typeface="Bookman Old Style"/>
                <a:cs typeface="Bookman Old Style"/>
                <a:sym typeface="Bookman Old Style"/>
              </a:rPr>
              <a:t>Self-check:</a:t>
            </a:r>
            <a:endParaRPr sz="3959" b="1" i="0" u="none" strike="noStrike" cap="none">
              <a:solidFill>
                <a:srgbClr val="674EA7"/>
              </a:solidFill>
              <a:latin typeface="Bookman Old Style"/>
              <a:ea typeface="Bookman Old Style"/>
              <a:cs typeface="Bookman Old Style"/>
              <a:sym typeface="Bookman Old Style"/>
            </a:endParaRPr>
          </a:p>
        </p:txBody>
      </p:sp>
      <p:sp>
        <p:nvSpPr>
          <p:cNvPr id="145" name="Google Shape;145;p22"/>
          <p:cNvSpPr txBox="1"/>
          <p:nvPr/>
        </p:nvSpPr>
        <p:spPr>
          <a:xfrm>
            <a:off x="228600" y="1037349"/>
            <a:ext cx="8763000" cy="4131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00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+Are you prepared?</a:t>
            </a:r>
            <a:endParaRPr sz="2400">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+Did your comments/ questions help build the conversation?</a:t>
            </a:r>
            <a:endParaRPr sz="2400">
              <a:solidFill>
                <a:schemeClr val="dk1"/>
              </a:solidFill>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+Did you help facilitate?</a:t>
            </a:r>
            <a:endParaRPr sz="2400">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+Were you affirming?</a:t>
            </a:r>
            <a:endParaRPr sz="2400">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-Were you rude?</a:t>
            </a:r>
            <a:endParaRPr sz="2400">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-Were you distracted?</a:t>
            </a:r>
            <a:endParaRPr sz="2400">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-Did you dominate?</a:t>
            </a:r>
            <a:endParaRPr sz="2400">
              <a:latin typeface="Century Gothic"/>
              <a:ea typeface="Century Gothic"/>
              <a:cs typeface="Century Gothic"/>
              <a:sym typeface="Century Gothic"/>
            </a:endParaRPr>
          </a:p>
          <a:p>
            <a:pPr marL="0" marR="0" lvl="0" indent="0" algn="ctr" rtl="0">
              <a:spcBef>
                <a:spcPts val="0"/>
              </a:spcBef>
              <a:spcAft>
                <a:spcPts val="0"/>
              </a:spcAft>
              <a:buNone/>
            </a:pPr>
            <a:r>
              <a:rPr lang="en-US" sz="2400">
                <a:solidFill>
                  <a:schemeClr val="dk1"/>
                </a:solidFill>
                <a:latin typeface="Century Gothic"/>
                <a:ea typeface="Century Gothic"/>
                <a:cs typeface="Century Gothic"/>
                <a:sym typeface="Century Gothic"/>
              </a:rPr>
              <a:t>-Did you speak at all?</a:t>
            </a:r>
            <a:endParaRPr sz="2400">
              <a:latin typeface="Century Gothic"/>
              <a:ea typeface="Century Gothic"/>
              <a:cs typeface="Century Gothic"/>
              <a:sym typeface="Century Gothic"/>
            </a:endParaRPr>
          </a:p>
          <a:p>
            <a:pPr marL="0" marR="0" lvl="0" indent="0" algn="ctr" rtl="0">
              <a:spcBef>
                <a:spcPts val="0"/>
              </a:spcBef>
              <a:spcAft>
                <a:spcPts val="0"/>
              </a:spcAft>
              <a:buNone/>
            </a:pPr>
            <a:endParaRPr sz="2400">
              <a:solidFill>
                <a:schemeClr val="dk1"/>
              </a:solidFill>
              <a:latin typeface="Century Gothic"/>
              <a:ea typeface="Century Gothic"/>
              <a:cs typeface="Century Gothic"/>
              <a:sym typeface="Century Gothic"/>
            </a:endParaRPr>
          </a:p>
        </p:txBody>
      </p:sp>
      <p:pic>
        <p:nvPicPr>
          <p:cNvPr id="146" name="Google Shape;146;p22"/>
          <p:cNvPicPr preferRelativeResize="0"/>
          <p:nvPr/>
        </p:nvPicPr>
        <p:blipFill>
          <a:blip r:embed="rId3">
            <a:alphaModFix/>
          </a:blip>
          <a:stretch>
            <a:fillRect/>
          </a:stretch>
        </p:blipFill>
        <p:spPr>
          <a:xfrm>
            <a:off x="6644450" y="2178525"/>
            <a:ext cx="2347150" cy="234720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title"/>
          </p:nvPr>
        </p:nvSpPr>
        <p:spPr>
          <a:xfrm>
            <a:off x="609600" y="2114550"/>
            <a:ext cx="8229600" cy="857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sz="6600" b="1" i="0" u="none" strike="noStrike" cap="none">
                <a:solidFill>
                  <a:srgbClr val="674EA7"/>
                </a:solidFill>
                <a:latin typeface="Bookman Old Style"/>
                <a:ea typeface="Bookman Old Style"/>
                <a:cs typeface="Bookman Old Style"/>
                <a:sym typeface="Bookman Old Style"/>
              </a:rPr>
              <a:t>DEBRIEF</a:t>
            </a:r>
            <a:endParaRPr sz="6600" b="1" i="0" u="none" strike="noStrike" cap="none">
              <a:solidFill>
                <a:srgbClr val="674EA7"/>
              </a:solidFill>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p:nvPr/>
        </p:nvSpPr>
        <p:spPr>
          <a:xfrm>
            <a:off x="542675" y="0"/>
            <a:ext cx="8053500" cy="5147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Calibri"/>
                <a:ea typeface="Calibri"/>
                <a:cs typeface="Calibri"/>
                <a:sym typeface="Calibri"/>
              </a:rPr>
              <a:t>A discussion for which everyone would receive an “A” would look like this:</a:t>
            </a:r>
            <a:endParaRPr/>
          </a:p>
          <a:p>
            <a:pPr marL="1023937" marR="0" lvl="0" indent="-134937" algn="l" rtl="0">
              <a:spcBef>
                <a:spcPts val="0"/>
              </a:spcBef>
              <a:spcAft>
                <a:spcPts val="0"/>
              </a:spcAft>
              <a:buClr>
                <a:srgbClr val="0000FF"/>
              </a:buClr>
              <a:buSzPts val="1400"/>
              <a:buFont typeface="Century Gothic"/>
              <a:buChar char="▪"/>
            </a:pPr>
            <a:r>
              <a:rPr lang="en-US" u="sng">
                <a:solidFill>
                  <a:srgbClr val="0000FF"/>
                </a:solidFill>
                <a:latin typeface="Century Gothic"/>
                <a:ea typeface="Century Gothic"/>
                <a:cs typeface="Century Gothic"/>
                <a:sym typeface="Century Gothic"/>
              </a:rPr>
              <a:t>Everyone</a:t>
            </a:r>
            <a:r>
              <a:rPr lang="en-US">
                <a:solidFill>
                  <a:schemeClr val="dk1"/>
                </a:solidFill>
                <a:latin typeface="Century Gothic"/>
                <a:ea typeface="Century Gothic"/>
                <a:cs typeface="Century Gothic"/>
                <a:sym typeface="Century Gothic"/>
              </a:rPr>
              <a:t> participates, and </a:t>
            </a:r>
            <a:r>
              <a:rPr lang="en-US">
                <a:solidFill>
                  <a:srgbClr val="0000FF"/>
                </a:solidFill>
                <a:latin typeface="Century Gothic"/>
                <a:ea typeface="Century Gothic"/>
                <a:cs typeface="Century Gothic"/>
                <a:sym typeface="Century Gothic"/>
              </a:rPr>
              <a:t>more or less equally</a:t>
            </a:r>
            <a:r>
              <a:rPr lang="en-US">
                <a:solidFill>
                  <a:schemeClr val="dk1"/>
                </a:solidFill>
                <a:latin typeface="Century Gothic"/>
                <a:ea typeface="Century Gothic"/>
                <a:cs typeface="Century Gothic"/>
                <a:sym typeface="Century Gothic"/>
              </a:rPr>
              <a:t>.</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pace allows for clarity and thoughtfulness, but it’s not boring.</a:t>
            </a:r>
            <a:endParaRPr>
              <a:solidFill>
                <a:schemeClr val="dk1"/>
              </a:solidFill>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There is a sense of balance and order: </a:t>
            </a:r>
            <a:r>
              <a:rPr lang="en-US">
                <a:solidFill>
                  <a:srgbClr val="0000FF"/>
                </a:solidFill>
                <a:latin typeface="Century Gothic"/>
                <a:ea typeface="Century Gothic"/>
                <a:cs typeface="Century Gothic"/>
                <a:sym typeface="Century Gothic"/>
              </a:rPr>
              <a:t>focus in on one speaker and one idea at a time</a:t>
            </a:r>
            <a:r>
              <a:rPr lang="en-US">
                <a:solidFill>
                  <a:schemeClr val="dk1"/>
                </a:solidFill>
                <a:latin typeface="Century Gothic"/>
                <a:ea typeface="Century Gothic"/>
                <a:cs typeface="Century Gothic"/>
                <a:sym typeface="Century Gothic"/>
              </a:rPr>
              <a:t>.</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There is an attempt to resolve questions and issues before moving on to new ones.</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There is a clear sense of what the group has covered and how.</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a:t>
            </a:r>
            <a:r>
              <a:rPr lang="en-US">
                <a:solidFill>
                  <a:srgbClr val="0000FF"/>
                </a:solidFill>
                <a:latin typeface="Century Gothic"/>
                <a:ea typeface="Century Gothic"/>
                <a:cs typeface="Century Gothic"/>
                <a:sym typeface="Century Gothic"/>
              </a:rPr>
              <a:t>loud do not dominate; the shy are encouraged</a:t>
            </a:r>
            <a:r>
              <a:rPr lang="en-US">
                <a:solidFill>
                  <a:schemeClr val="dk1"/>
                </a:solidFill>
                <a:latin typeface="Century Gothic"/>
                <a:ea typeface="Century Gothic"/>
                <a:cs typeface="Century Gothic"/>
                <a:sym typeface="Century Gothic"/>
              </a:rPr>
              <a:t>. Everyone is clearly understood.</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Students are animated, sincere, helpful.</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conversation is lively.</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When the process is not working, the group adjusts. Those unhappy with the process say so.</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Students take risks and dig for new meanings.</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Students </a:t>
            </a:r>
            <a:r>
              <a:rPr lang="en-US">
                <a:solidFill>
                  <a:srgbClr val="0000FF"/>
                </a:solidFill>
                <a:latin typeface="Century Gothic"/>
                <a:ea typeface="Century Gothic"/>
                <a:cs typeface="Century Gothic"/>
                <a:sym typeface="Century Gothic"/>
              </a:rPr>
              <a:t>back up what they say with examples, quotations</a:t>
            </a:r>
            <a:r>
              <a:rPr lang="en-US">
                <a:solidFill>
                  <a:schemeClr val="dk1"/>
                </a:solidFill>
                <a:latin typeface="Century Gothic"/>
                <a:ea typeface="Century Gothic"/>
                <a:cs typeface="Century Gothic"/>
                <a:sym typeface="Century Gothic"/>
              </a:rPr>
              <a:t>, etc.</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All students come well-prepared.</a:t>
            </a:r>
            <a:endParaRPr>
              <a:latin typeface="Century Gothic"/>
              <a:ea typeface="Century Gothic"/>
              <a:cs typeface="Century Gothic"/>
              <a:sym typeface="Century Gothic"/>
            </a:endParaRPr>
          </a:p>
          <a:p>
            <a:pPr marL="1023937"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text, if there is one, is referred to often.</a:t>
            </a:r>
            <a:endParaRPr>
              <a:latin typeface="Century Gothic"/>
              <a:ea typeface="Century Gothic"/>
              <a:cs typeface="Century Gothic"/>
              <a:sym typeface="Century Gothic"/>
            </a:endParaRPr>
          </a:p>
          <a:p>
            <a:pPr marL="0" marR="0" lvl="0" indent="0" algn="l" rtl="0">
              <a:spcBef>
                <a:spcPts val="0"/>
              </a:spcBef>
              <a:spcAft>
                <a:spcPts val="0"/>
              </a:spcAft>
              <a:buNone/>
            </a:pPr>
            <a:endParaRPr>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b="1">
                <a:solidFill>
                  <a:schemeClr val="dk1"/>
                </a:solidFill>
                <a:latin typeface="Century Gothic"/>
                <a:ea typeface="Century Gothic"/>
                <a:cs typeface="Century Gothic"/>
                <a:sym typeface="Century Gothic"/>
              </a:rPr>
              <a:t>The class will earn a “B” by doing most of the things on this list, a “C” by doing only half of what’s on the list (half the class is cruising), and a “D” by doing less than half (Everyone is cruising.)</a:t>
            </a:r>
            <a:endParaRPr b="1">
              <a:solidFill>
                <a:schemeClr val="dk1"/>
              </a:solidFill>
              <a:latin typeface="Century Gothic"/>
              <a:ea typeface="Century Gothic"/>
              <a:cs typeface="Century Gothic"/>
              <a:sym typeface="Century Gothic"/>
            </a:endParaRPr>
          </a:p>
        </p:txBody>
      </p:sp>
      <p:sp>
        <p:nvSpPr>
          <p:cNvPr id="157" name="Google Shape;157;p24"/>
          <p:cNvSpPr txBox="1">
            <a:spLocks noGrp="1"/>
          </p:cNvSpPr>
          <p:nvPr>
            <p:ph type="title"/>
          </p:nvPr>
        </p:nvSpPr>
        <p:spPr>
          <a:xfrm rot="-5400000">
            <a:off x="-902050" y="1764150"/>
            <a:ext cx="3488100" cy="857400"/>
          </a:xfrm>
          <a:prstGeom prst="rect">
            <a:avLst/>
          </a:prstGeom>
          <a:noFill/>
          <a:ln w="285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b="1">
                <a:solidFill>
                  <a:srgbClr val="674EA7"/>
                </a:solidFill>
                <a:latin typeface="Bookman Old Style"/>
                <a:ea typeface="Bookman Old Style"/>
                <a:cs typeface="Bookman Old Style"/>
                <a:sym typeface="Bookman Old Style"/>
              </a:rPr>
              <a:t>RUBRIC</a:t>
            </a:r>
            <a:endParaRPr sz="4400" b="1" i="0" u="none" strike="noStrike" cap="none">
              <a:solidFill>
                <a:srgbClr val="674EA7"/>
              </a:solidFill>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sz="4400" b="1" i="0" u="none" strike="noStrike" cap="none">
                <a:solidFill>
                  <a:srgbClr val="674EA7"/>
                </a:solidFill>
                <a:latin typeface="Bookman Old Style"/>
                <a:ea typeface="Bookman Old Style"/>
                <a:cs typeface="Bookman Old Style"/>
                <a:sym typeface="Bookman Old Style"/>
              </a:rPr>
              <a:t>Discussion Debrief</a:t>
            </a:r>
            <a:endParaRPr sz="4400" b="1" i="0" u="none" strike="noStrike" cap="none">
              <a:solidFill>
                <a:srgbClr val="674EA7"/>
              </a:solidFill>
              <a:latin typeface="Bookman Old Style"/>
              <a:ea typeface="Bookman Old Style"/>
              <a:cs typeface="Bookman Old Style"/>
              <a:sym typeface="Bookman Old Style"/>
            </a:endParaRPr>
          </a:p>
        </p:txBody>
      </p:sp>
      <p:sp>
        <p:nvSpPr>
          <p:cNvPr id="163" name="Google Shape;163;p25"/>
          <p:cNvSpPr txBox="1">
            <a:spLocks noGrp="1"/>
          </p:cNvSpPr>
          <p:nvPr>
            <p:ph type="body" idx="1"/>
          </p:nvPr>
        </p:nvSpPr>
        <p:spPr>
          <a:xfrm>
            <a:off x="755000" y="1200150"/>
            <a:ext cx="7931700" cy="3394500"/>
          </a:xfrm>
          <a:prstGeom prst="rect">
            <a:avLst/>
          </a:prstGeom>
          <a:noFill/>
          <a:ln>
            <a:noFill/>
          </a:ln>
        </p:spPr>
        <p:txBody>
          <a:bodyPr spcFirstLastPara="1" wrap="square" lIns="91425" tIns="45700" rIns="91425" bIns="45700" anchor="t" anchorCtr="0">
            <a:noAutofit/>
          </a:bodyPr>
          <a:lstStyle/>
          <a:p>
            <a:pPr marL="514350" marR="0" lvl="0" indent="-501650" algn="l" rtl="0">
              <a:spcBef>
                <a:spcPts val="0"/>
              </a:spcBef>
              <a:spcAft>
                <a:spcPts val="0"/>
              </a:spcAft>
              <a:buClr>
                <a:schemeClr val="dk1"/>
              </a:buClr>
              <a:buSzPts val="3000"/>
              <a:buFont typeface="Century Gothic"/>
              <a:buAutoNum type="arabicParenR"/>
            </a:pPr>
            <a:r>
              <a:rPr lang="en-US" sz="3000" i="0" u="none" strike="noStrike" cap="none">
                <a:solidFill>
                  <a:schemeClr val="dk1"/>
                </a:solidFill>
                <a:latin typeface="Century Gothic"/>
                <a:ea typeface="Century Gothic"/>
                <a:cs typeface="Century Gothic"/>
                <a:sym typeface="Century Gothic"/>
              </a:rPr>
              <a:t>Based on the rubric, how do you think the class performed on our first discussion? Justify.</a:t>
            </a:r>
            <a:endParaRPr sz="3000">
              <a:latin typeface="Century Gothic"/>
              <a:ea typeface="Century Gothic"/>
              <a:cs typeface="Century Gothic"/>
              <a:sym typeface="Century Gothic"/>
            </a:endParaRPr>
          </a:p>
          <a:p>
            <a:pPr marL="514350" marR="0" lvl="0" indent="-501650" algn="l" rtl="0">
              <a:spcBef>
                <a:spcPts val="640"/>
              </a:spcBef>
              <a:spcAft>
                <a:spcPts val="0"/>
              </a:spcAft>
              <a:buClr>
                <a:schemeClr val="dk1"/>
              </a:buClr>
              <a:buSzPts val="3000"/>
              <a:buFont typeface="Century Gothic"/>
              <a:buAutoNum type="arabicParenR"/>
            </a:pPr>
            <a:r>
              <a:rPr lang="en-US" sz="3000" i="0" u="none" strike="noStrike" cap="none">
                <a:solidFill>
                  <a:schemeClr val="dk1"/>
                </a:solidFill>
                <a:latin typeface="Century Gothic"/>
                <a:ea typeface="Century Gothic"/>
                <a:cs typeface="Century Gothic"/>
                <a:sym typeface="Century Gothic"/>
              </a:rPr>
              <a:t>What were some positives?</a:t>
            </a:r>
            <a:endParaRPr sz="3000">
              <a:latin typeface="Century Gothic"/>
              <a:ea typeface="Century Gothic"/>
              <a:cs typeface="Century Gothic"/>
              <a:sym typeface="Century Gothic"/>
            </a:endParaRPr>
          </a:p>
          <a:p>
            <a:pPr marL="514350" marR="0" lvl="0" indent="-501650" algn="l" rtl="0">
              <a:spcBef>
                <a:spcPts val="640"/>
              </a:spcBef>
              <a:spcAft>
                <a:spcPts val="0"/>
              </a:spcAft>
              <a:buClr>
                <a:schemeClr val="dk1"/>
              </a:buClr>
              <a:buSzPts val="3000"/>
              <a:buFont typeface="Century Gothic"/>
              <a:buAutoNum type="arabicParenR"/>
            </a:pPr>
            <a:r>
              <a:rPr lang="en-US" sz="3000" i="0" u="none" strike="noStrike" cap="none">
                <a:solidFill>
                  <a:schemeClr val="dk1"/>
                </a:solidFill>
                <a:latin typeface="Century Gothic"/>
                <a:ea typeface="Century Gothic"/>
                <a:cs typeface="Century Gothic"/>
                <a:sym typeface="Century Gothic"/>
              </a:rPr>
              <a:t>What were some challenges?</a:t>
            </a:r>
            <a:endParaRPr sz="3000">
              <a:latin typeface="Century Gothic"/>
              <a:ea typeface="Century Gothic"/>
              <a:cs typeface="Century Gothic"/>
              <a:sym typeface="Century Gothic"/>
            </a:endParaRPr>
          </a:p>
          <a:p>
            <a:pPr marL="514350" marR="0" lvl="0" indent="-501650" algn="l" rtl="0">
              <a:spcBef>
                <a:spcPts val="640"/>
              </a:spcBef>
              <a:spcAft>
                <a:spcPts val="0"/>
              </a:spcAft>
              <a:buClr>
                <a:schemeClr val="dk1"/>
              </a:buClr>
              <a:buSzPts val="3000"/>
              <a:buFont typeface="Century Gothic"/>
              <a:buAutoNum type="arabicParenR"/>
            </a:pPr>
            <a:r>
              <a:rPr lang="en-US" sz="3000" i="0" u="none" strike="noStrike" cap="none">
                <a:solidFill>
                  <a:schemeClr val="dk1"/>
                </a:solidFill>
                <a:latin typeface="Century Gothic"/>
                <a:ea typeface="Century Gothic"/>
                <a:cs typeface="Century Gothic"/>
                <a:sym typeface="Century Gothic"/>
              </a:rPr>
              <a:t>What do you think might improve the process for next time?</a:t>
            </a:r>
            <a:endParaRPr sz="3000" i="0" u="none" strike="noStrike" cap="none">
              <a:solidFill>
                <a:schemeClr val="dk1"/>
              </a:solidFill>
              <a:latin typeface="Century Gothic"/>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4" descr="People often ask, &quot;What exactly is Harkness Learning?&quot; Well, if a picture is worth a thousand words, then a few minutes of &quot;moving picture&quot; might let you take a quick leap in understanding Lawrenceville's educational culture. Here's what our students said when we asked them to explain what &quot;Harkness Learning&quot; means to them. Unscripted, by the way, based purely on their own experience and on-the-spot reflections." title="What is Harkness Learning?">
            <a:hlinkClick r:id="rId3"/>
          </p:cNvPr>
          <p:cNvPicPr preferRelativeResize="0"/>
          <p:nvPr/>
        </p:nvPicPr>
        <p:blipFill>
          <a:blip r:embed="rId4">
            <a:alphaModFix/>
          </a:blip>
          <a:stretch>
            <a:fillRect/>
          </a:stretch>
        </p:blipFill>
        <p:spPr>
          <a:xfrm>
            <a:off x="1740675" y="783575"/>
            <a:ext cx="5212050" cy="3909025"/>
          </a:xfrm>
          <a:prstGeom prst="rect">
            <a:avLst/>
          </a:prstGeom>
          <a:noFill/>
          <a:ln>
            <a:noFill/>
          </a:ln>
        </p:spPr>
      </p:pic>
      <p:pic>
        <p:nvPicPr>
          <p:cNvPr id="91" name="Google Shape;91;p14"/>
          <p:cNvPicPr preferRelativeResize="0"/>
          <p:nvPr/>
        </p:nvPicPr>
        <p:blipFill>
          <a:blip r:embed="rId5">
            <a:alphaModFix/>
          </a:blip>
          <a:stretch>
            <a:fillRect/>
          </a:stretch>
        </p:blipFill>
        <p:spPr>
          <a:xfrm>
            <a:off x="7179500" y="2823650"/>
            <a:ext cx="1902650" cy="1902675"/>
          </a:xfrm>
          <a:prstGeom prst="rect">
            <a:avLst/>
          </a:prstGeom>
          <a:noFill/>
          <a:ln>
            <a:noFill/>
          </a:ln>
        </p:spPr>
      </p:pic>
      <p:sp>
        <p:nvSpPr>
          <p:cNvPr id="92" name="Google Shape;92;p14"/>
          <p:cNvSpPr txBox="1"/>
          <p:nvPr/>
        </p:nvSpPr>
        <p:spPr>
          <a:xfrm>
            <a:off x="494725" y="0"/>
            <a:ext cx="6627600" cy="86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400" b="1">
                <a:solidFill>
                  <a:srgbClr val="674EA7"/>
                </a:solidFill>
                <a:latin typeface="Bookman Old Style"/>
                <a:ea typeface="Bookman Old Style"/>
                <a:cs typeface="Bookman Old Style"/>
                <a:sym typeface="Bookman Old Style"/>
              </a:rPr>
              <a:t>What is Harkness?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1597819"/>
            <a:ext cx="7772400" cy="110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8" name="Google Shape;98;p15"/>
          <p:cNvSpPr txBox="1">
            <a:spLocks noGrp="1"/>
          </p:cNvSpPr>
          <p:nvPr>
            <p:ph type="subTitle" idx="1"/>
          </p:nvPr>
        </p:nvSpPr>
        <p:spPr>
          <a:xfrm>
            <a:off x="1371600" y="2914650"/>
            <a:ext cx="6400800" cy="1314600"/>
          </a:xfrm>
          <a:prstGeom prst="rect">
            <a:avLst/>
          </a:prstGeom>
        </p:spPr>
        <p:txBody>
          <a:bodyPr spcFirstLastPara="1" wrap="square" lIns="91425" tIns="91425" rIns="91425" bIns="91425" anchor="t" anchorCtr="0">
            <a:noAutofit/>
          </a:bodyPr>
          <a:lstStyle/>
          <a:p>
            <a:pPr marL="0" lvl="0" indent="0" algn="ctr" rtl="0">
              <a:spcBef>
                <a:spcPts val="640"/>
              </a:spcBef>
              <a:spcAft>
                <a:spcPts val="0"/>
              </a:spcAft>
              <a:buNone/>
            </a:pPr>
            <a:endParaRPr/>
          </a:p>
        </p:txBody>
      </p:sp>
      <p:pic>
        <p:nvPicPr>
          <p:cNvPr id="99" name="Google Shape;99;p15" descr="At Exeter, Harkness is not just a way of learning... It’s a way of life. It begins in the classroom and extends beyond it, to field, stage and dormitory. It’s about collaboration and respect, where every voice carries equal weight, even when you don’t agree." title="The Harkness Difference">
            <a:hlinkClick r:id="rId3"/>
          </p:cNvPr>
          <p:cNvPicPr preferRelativeResize="0"/>
          <p:nvPr/>
        </p:nvPicPr>
        <p:blipFill>
          <a:blip r:embed="rId4">
            <a:alphaModFix/>
          </a:blip>
          <a:stretch>
            <a:fillRect/>
          </a:stretch>
        </p:blipFill>
        <p:spPr>
          <a:xfrm>
            <a:off x="1371600" y="368881"/>
            <a:ext cx="6217126" cy="466287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81000" y="1714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sz="4400" b="1" i="0" u="none" strike="noStrike" cap="none">
                <a:solidFill>
                  <a:srgbClr val="674EA7"/>
                </a:solidFill>
                <a:latin typeface="Bookman Old Style"/>
                <a:ea typeface="Bookman Old Style"/>
                <a:cs typeface="Bookman Old Style"/>
                <a:sym typeface="Bookman Old Style"/>
              </a:rPr>
              <a:t>Harkness Discussion</a:t>
            </a:r>
            <a:endParaRPr sz="4400" b="1" i="0" u="none" strike="noStrike" cap="none">
              <a:solidFill>
                <a:srgbClr val="674EA7"/>
              </a:solidFill>
              <a:latin typeface="Bookman Old Style"/>
              <a:ea typeface="Bookman Old Style"/>
              <a:cs typeface="Bookman Old Style"/>
              <a:sym typeface="Bookman Old Style"/>
            </a:endParaRPr>
          </a:p>
        </p:txBody>
      </p:sp>
      <p:sp>
        <p:nvSpPr>
          <p:cNvPr id="105" name="Google Shape;105;p16"/>
          <p:cNvSpPr txBox="1"/>
          <p:nvPr/>
        </p:nvSpPr>
        <p:spPr>
          <a:xfrm>
            <a:off x="381000" y="1053375"/>
            <a:ext cx="8627700" cy="2771700"/>
          </a:xfrm>
          <a:prstGeom prst="rect">
            <a:avLst/>
          </a:prstGeom>
          <a:noFill/>
          <a:ln>
            <a:noFill/>
          </a:ln>
        </p:spPr>
        <p:txBody>
          <a:bodyPr spcFirstLastPara="1" wrap="square" lIns="91425" tIns="45700" rIns="91425" bIns="45700" anchor="t" anchorCtr="0">
            <a:noAutofit/>
          </a:bodyPr>
          <a:lstStyle/>
          <a:p>
            <a:pPr marL="457200" marR="0" lvl="0" indent="-381000" algn="l" rtl="0">
              <a:spcBef>
                <a:spcPts val="0"/>
              </a:spcBef>
              <a:spcAft>
                <a:spcPts val="0"/>
              </a:spcAft>
              <a:buSzPts val="2400"/>
              <a:buFont typeface="Century Gothic"/>
              <a:buChar char="●"/>
            </a:pPr>
            <a:r>
              <a:rPr lang="en-US" sz="2400" i="0" u="none" strike="noStrike" cap="none">
                <a:latin typeface="Century Gothic"/>
                <a:ea typeface="Century Gothic"/>
                <a:cs typeface="Century Gothic"/>
                <a:sym typeface="Century Gothic"/>
              </a:rPr>
              <a:t>Students lead and facili</a:t>
            </a:r>
            <a:r>
              <a:rPr lang="en-US" sz="2400">
                <a:latin typeface="Century Gothic"/>
                <a:ea typeface="Century Gothic"/>
                <a:cs typeface="Century Gothic"/>
                <a:sym typeface="Century Gothic"/>
              </a:rPr>
              <a:t>tate </a:t>
            </a:r>
            <a:r>
              <a:rPr lang="en-US" sz="2400" i="0" u="none" strike="noStrike" cap="none">
                <a:latin typeface="Century Gothic"/>
                <a:ea typeface="Century Gothic"/>
                <a:cs typeface="Century Gothic"/>
                <a:sym typeface="Century Gothic"/>
              </a:rPr>
              <a:t>the discussion</a:t>
            </a:r>
            <a:endParaRPr sz="2400">
              <a:latin typeface="Century Gothic"/>
              <a:ea typeface="Century Gothic"/>
              <a:cs typeface="Century Gothic"/>
              <a:sym typeface="Century Gothic"/>
            </a:endParaRPr>
          </a:p>
          <a:p>
            <a:pPr marL="457200" marR="0" lvl="0" indent="-381000" algn="l" rtl="0">
              <a:spcBef>
                <a:spcPts val="0"/>
              </a:spcBef>
              <a:spcAft>
                <a:spcPts val="0"/>
              </a:spcAft>
              <a:buSzPts val="2400"/>
              <a:buFont typeface="Century Gothic"/>
              <a:buChar char="●"/>
            </a:pPr>
            <a:r>
              <a:rPr lang="en-US" sz="2400">
                <a:latin typeface="Century Gothic"/>
                <a:ea typeface="Century Gothic"/>
                <a:cs typeface="Century Gothic"/>
                <a:sym typeface="Century Gothic"/>
              </a:rPr>
              <a:t>Collaborative effort to deepen our understanding of the subject</a:t>
            </a:r>
            <a:endParaRPr sz="2400">
              <a:latin typeface="Century Gothic"/>
              <a:ea typeface="Century Gothic"/>
              <a:cs typeface="Century Gothic"/>
              <a:sym typeface="Century Gothic"/>
            </a:endParaRPr>
          </a:p>
          <a:p>
            <a:pPr marL="457200" marR="0" lvl="0" indent="-381000" algn="l" rtl="0">
              <a:spcBef>
                <a:spcPts val="0"/>
              </a:spcBef>
              <a:spcAft>
                <a:spcPts val="0"/>
              </a:spcAft>
              <a:buSzPts val="2400"/>
              <a:buFont typeface="Century Gothic"/>
              <a:buChar char="●"/>
            </a:pPr>
            <a:r>
              <a:rPr lang="en-US" sz="2400">
                <a:latin typeface="Century Gothic"/>
                <a:ea typeface="Century Gothic"/>
                <a:cs typeface="Century Gothic"/>
                <a:sym typeface="Century Gothic"/>
              </a:rPr>
              <a:t>Equal exchange of ideas</a:t>
            </a:r>
            <a:endParaRPr sz="2400">
              <a:latin typeface="Century Gothic"/>
              <a:ea typeface="Century Gothic"/>
              <a:cs typeface="Century Gothic"/>
              <a:sym typeface="Century Gothic"/>
            </a:endParaRPr>
          </a:p>
          <a:p>
            <a:pPr marL="457200" marR="0" lvl="0" indent="-381000" algn="l" rtl="0">
              <a:spcBef>
                <a:spcPts val="0"/>
              </a:spcBef>
              <a:spcAft>
                <a:spcPts val="0"/>
              </a:spcAft>
              <a:buSzPts val="2400"/>
              <a:buFont typeface="Century Gothic"/>
              <a:buChar char="●"/>
            </a:pPr>
            <a:r>
              <a:rPr lang="en-US" sz="2400">
                <a:latin typeface="Century Gothic"/>
                <a:ea typeface="Century Gothic"/>
                <a:cs typeface="Century Gothic"/>
                <a:sym typeface="Century Gothic"/>
              </a:rPr>
              <a:t>Multiple perspectives are heard</a:t>
            </a:r>
            <a:endParaRPr sz="2400">
              <a:latin typeface="Century Gothic"/>
              <a:ea typeface="Century Gothic"/>
              <a:cs typeface="Century Gothic"/>
              <a:sym typeface="Century Gothic"/>
            </a:endParaRPr>
          </a:p>
          <a:p>
            <a:pPr marL="457200" marR="0" lvl="0" indent="-381000" algn="l" rtl="0">
              <a:spcBef>
                <a:spcPts val="0"/>
              </a:spcBef>
              <a:spcAft>
                <a:spcPts val="0"/>
              </a:spcAft>
              <a:buSzPts val="2400"/>
              <a:buFont typeface="Century Gothic"/>
              <a:buChar char="●"/>
            </a:pPr>
            <a:r>
              <a:rPr lang="en-US" sz="2400">
                <a:latin typeface="Century Gothic"/>
                <a:ea typeface="Century Gothic"/>
                <a:cs typeface="Century Gothic"/>
                <a:sym typeface="Century Gothic"/>
              </a:rPr>
              <a:t>Disagreements are welcome, but it’s not a debate</a:t>
            </a:r>
            <a:endParaRPr sz="2400">
              <a:latin typeface="Century Gothic"/>
              <a:ea typeface="Century Gothic"/>
              <a:cs typeface="Century Gothic"/>
              <a:sym typeface="Century Gothic"/>
            </a:endParaRPr>
          </a:p>
          <a:p>
            <a:pPr marL="457200" marR="0" lvl="0" indent="-381000" algn="l" rtl="0">
              <a:spcBef>
                <a:spcPts val="0"/>
              </a:spcBef>
              <a:spcAft>
                <a:spcPts val="0"/>
              </a:spcAft>
              <a:buSzPts val="2400"/>
              <a:buFont typeface="Century Gothic"/>
              <a:buChar char="●"/>
            </a:pPr>
            <a:r>
              <a:rPr lang="en-US" sz="2400">
                <a:latin typeface="Century Gothic"/>
                <a:ea typeface="Century Gothic"/>
                <a:cs typeface="Century Gothic"/>
                <a:sym typeface="Century Gothic"/>
              </a:rPr>
              <a:t>It’s not a competition— it’s teamwork!</a:t>
            </a:r>
            <a:endParaRPr sz="2400">
              <a:latin typeface="Century Gothic"/>
              <a:ea typeface="Century Gothic"/>
              <a:cs typeface="Century Gothic"/>
              <a:sym typeface="Century Gothic"/>
            </a:endParaRPr>
          </a:p>
          <a:p>
            <a:pPr marL="457200" marR="0" lvl="0" indent="-381000" algn="l" rtl="0">
              <a:spcBef>
                <a:spcPts val="0"/>
              </a:spcBef>
              <a:spcAft>
                <a:spcPts val="0"/>
              </a:spcAft>
              <a:buSzPts val="2400"/>
              <a:buFont typeface="Century Gothic"/>
              <a:buChar char="●"/>
            </a:pPr>
            <a:r>
              <a:rPr lang="en-US" sz="2400">
                <a:latin typeface="Century Gothic"/>
                <a:ea typeface="Century Gothic"/>
                <a:cs typeface="Century Gothic"/>
                <a:sym typeface="Century Gothic"/>
              </a:rPr>
              <a:t>Teacher acts as a lifeguard</a:t>
            </a:r>
            <a:endParaRPr sz="2400">
              <a:latin typeface="Century Gothic"/>
              <a:ea typeface="Century Gothic"/>
              <a:cs typeface="Century Gothic"/>
              <a:sym typeface="Century Gothic"/>
            </a:endParaRPr>
          </a:p>
        </p:txBody>
      </p:sp>
      <p:pic>
        <p:nvPicPr>
          <p:cNvPr id="106" name="Google Shape;106;p16"/>
          <p:cNvPicPr preferRelativeResize="0"/>
          <p:nvPr/>
        </p:nvPicPr>
        <p:blipFill>
          <a:blip r:embed="rId3">
            <a:alphaModFix/>
          </a:blip>
          <a:stretch>
            <a:fillRect/>
          </a:stretch>
        </p:blipFill>
        <p:spPr>
          <a:xfrm>
            <a:off x="7247750" y="3366050"/>
            <a:ext cx="1521875" cy="15219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b="1">
                <a:solidFill>
                  <a:srgbClr val="674EA7"/>
                </a:solidFill>
                <a:latin typeface="Bookman Old Style"/>
                <a:ea typeface="Bookman Old Style"/>
                <a:cs typeface="Bookman Old Style"/>
                <a:sym typeface="Bookman Old Style"/>
              </a:rPr>
              <a:t>Norms</a:t>
            </a:r>
            <a:endParaRPr sz="4400" b="1" i="0" u="none" strike="noStrike" cap="none">
              <a:solidFill>
                <a:srgbClr val="674EA7"/>
              </a:solidFill>
              <a:latin typeface="Bookman Old Style"/>
              <a:ea typeface="Bookman Old Style"/>
              <a:cs typeface="Bookman Old Style"/>
              <a:sym typeface="Bookman Old Style"/>
            </a:endParaRPr>
          </a:p>
        </p:txBody>
      </p:sp>
      <p:sp>
        <p:nvSpPr>
          <p:cNvPr id="112" name="Google Shape;112;p17"/>
          <p:cNvSpPr txBox="1">
            <a:spLocks noGrp="1"/>
          </p:cNvSpPr>
          <p:nvPr>
            <p:ph type="body" idx="1"/>
          </p:nvPr>
        </p:nvSpPr>
        <p:spPr>
          <a:xfrm>
            <a:off x="457200" y="842306"/>
            <a:ext cx="8458200" cy="3600600"/>
          </a:xfrm>
          <a:prstGeom prst="rect">
            <a:avLst/>
          </a:prstGeom>
          <a:noFill/>
          <a:ln>
            <a:noFill/>
          </a:ln>
        </p:spPr>
        <p:txBody>
          <a:bodyPr spcFirstLastPara="1" wrap="square" lIns="91425" tIns="45700" rIns="91425" bIns="45700" anchor="t" anchorCtr="0">
            <a:noAutofit/>
          </a:bodyPr>
          <a:lstStyle/>
          <a:p>
            <a:pPr marL="342900" marR="0" lvl="0" indent="-307340" algn="l" rtl="0">
              <a:lnSpc>
                <a:spcPct val="80000"/>
              </a:lnSpc>
              <a:spcBef>
                <a:spcPts val="0"/>
              </a:spcBef>
              <a:spcAft>
                <a:spcPts val="0"/>
              </a:spcAft>
              <a:buClr>
                <a:schemeClr val="dk1"/>
              </a:buClr>
              <a:buSzPts val="2400"/>
              <a:buFont typeface="Century Gothic"/>
              <a:buChar char="•"/>
            </a:pPr>
            <a:r>
              <a:rPr lang="en-US" sz="2400">
                <a:latin typeface="Century Gothic"/>
                <a:ea typeface="Century Gothic"/>
                <a:cs typeface="Century Gothic"/>
                <a:sym typeface="Century Gothic"/>
              </a:rPr>
              <a:t>Students decide on norms</a:t>
            </a:r>
            <a:endParaRPr sz="2400">
              <a:latin typeface="Century Gothic"/>
              <a:ea typeface="Century Gothic"/>
              <a:cs typeface="Century Gothic"/>
              <a:sym typeface="Century Gothic"/>
            </a:endParaRPr>
          </a:p>
          <a:p>
            <a:pPr marL="342900" marR="0" lvl="0" indent="-307340" algn="l" rtl="0">
              <a:lnSpc>
                <a:spcPct val="80000"/>
              </a:lnSpc>
              <a:spcBef>
                <a:spcPts val="0"/>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Direct comments and questions to peers</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It’s ok to have silent moments</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Be respectful in your disagreements</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Be polite and affirming, encourage the shy to share</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Do not dominate/ overtake the conversation</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Help facilitate (e.g., clarify, ask each other if it’s ok to move on to the next point, refocus if the group goes on a tangent, etc.)</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Teacher gives “reality checks” after 15-20 min.</a:t>
            </a:r>
            <a:endParaRPr sz="2400">
              <a:latin typeface="Century Gothic"/>
              <a:ea typeface="Century Gothic"/>
              <a:cs typeface="Century Gothic"/>
              <a:sym typeface="Century Gothic"/>
            </a:endParaRPr>
          </a:p>
          <a:p>
            <a:pPr marL="342900" marR="0" lvl="0" indent="-307340" algn="l" rtl="0">
              <a:lnSpc>
                <a:spcPct val="8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Towards the last 5 min. give priority to those that haven’t shared </a:t>
            </a:r>
            <a:endParaRPr sz="2400" i="0" u="none" strike="noStrike" cap="none">
              <a:solidFill>
                <a:schemeClr val="dk1"/>
              </a:solidFill>
              <a:latin typeface="Century Gothic"/>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sz="4400" b="1" i="0" u="none" strike="noStrike" cap="none">
                <a:solidFill>
                  <a:srgbClr val="674EA7"/>
                </a:solidFill>
                <a:latin typeface="Bookman Old Style"/>
                <a:ea typeface="Bookman Old Style"/>
                <a:cs typeface="Bookman Old Style"/>
                <a:sym typeface="Bookman Old Style"/>
              </a:rPr>
              <a:t>T</a:t>
            </a:r>
            <a:r>
              <a:rPr lang="en-US" b="1">
                <a:solidFill>
                  <a:srgbClr val="674EA7"/>
                </a:solidFill>
                <a:latin typeface="Bookman Old Style"/>
                <a:ea typeface="Bookman Old Style"/>
                <a:cs typeface="Bookman Old Style"/>
                <a:sym typeface="Bookman Old Style"/>
              </a:rPr>
              <a:t>EAM WORK</a:t>
            </a:r>
            <a:endParaRPr sz="4400" b="1" i="0" u="none" strike="noStrike" cap="none">
              <a:solidFill>
                <a:srgbClr val="674EA7"/>
              </a:solidFill>
              <a:latin typeface="Bookman Old Style"/>
              <a:ea typeface="Bookman Old Style"/>
              <a:cs typeface="Bookman Old Style"/>
              <a:sym typeface="Bookman Old Style"/>
            </a:endParaRPr>
          </a:p>
        </p:txBody>
      </p:sp>
      <p:sp>
        <p:nvSpPr>
          <p:cNvPr id="118" name="Google Shape;118;p18"/>
          <p:cNvSpPr txBox="1">
            <a:spLocks noGrp="1"/>
          </p:cNvSpPr>
          <p:nvPr>
            <p:ph type="body" idx="1"/>
          </p:nvPr>
        </p:nvSpPr>
        <p:spPr>
          <a:xfrm>
            <a:off x="457200" y="983850"/>
            <a:ext cx="8229600" cy="3394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592"/>
              </a:spcBef>
              <a:spcAft>
                <a:spcPts val="0"/>
              </a:spcAft>
              <a:buNone/>
            </a:pPr>
            <a:r>
              <a:rPr lang="en-US" sz="2400" i="0" u="none" strike="noStrike" cap="none">
                <a:solidFill>
                  <a:schemeClr val="dk1"/>
                </a:solidFill>
                <a:latin typeface="Century Gothic"/>
                <a:ea typeface="Century Gothic"/>
                <a:cs typeface="Century Gothic"/>
                <a:sym typeface="Century Gothic"/>
              </a:rPr>
              <a:t>Work with your classmates toward an understanding of the literature.</a:t>
            </a:r>
            <a:endParaRPr sz="2400">
              <a:latin typeface="Century Gothic"/>
              <a:ea typeface="Century Gothic"/>
              <a:cs typeface="Century Gothic"/>
              <a:sym typeface="Century Gothic"/>
            </a:endParaRPr>
          </a:p>
          <a:p>
            <a:pPr marL="457200" marR="0" lvl="0" indent="0" algn="l" rtl="0">
              <a:lnSpc>
                <a:spcPct val="90000"/>
              </a:lnSpc>
              <a:spcBef>
                <a:spcPts val="592"/>
              </a:spcBef>
              <a:spcAft>
                <a:spcPts val="0"/>
              </a:spcAft>
              <a:buNone/>
            </a:pPr>
            <a:r>
              <a:rPr lang="en-US" sz="2400" i="0" u="none" strike="noStrike" cap="none">
                <a:solidFill>
                  <a:schemeClr val="dk1"/>
                </a:solidFill>
                <a:latin typeface="Century Gothic"/>
                <a:ea typeface="Century Gothic"/>
                <a:cs typeface="Century Gothic"/>
                <a:sym typeface="Century Gothic"/>
              </a:rPr>
              <a:t>The </a:t>
            </a:r>
            <a:r>
              <a:rPr lang="en-US" sz="2400" b="1" i="0" u="none" strike="noStrike" cap="none">
                <a:solidFill>
                  <a:srgbClr val="0000FF"/>
                </a:solidFill>
                <a:latin typeface="Century Gothic"/>
                <a:ea typeface="Century Gothic"/>
                <a:cs typeface="Century Gothic"/>
                <a:sym typeface="Century Gothic"/>
              </a:rPr>
              <a:t>class will get one grade</a:t>
            </a:r>
            <a:endParaRPr sz="2400">
              <a:latin typeface="Century Gothic"/>
              <a:ea typeface="Century Gothic"/>
              <a:cs typeface="Century Gothic"/>
              <a:sym typeface="Century Gothic"/>
            </a:endParaRPr>
          </a:p>
          <a:p>
            <a:pPr marL="914400" marR="0" lvl="0" indent="-381000" algn="l" rtl="0">
              <a:lnSpc>
                <a:spcPct val="90000"/>
              </a:lnSpc>
              <a:spcBef>
                <a:spcPts val="592"/>
              </a:spcBef>
              <a:spcAft>
                <a:spcPts val="0"/>
              </a:spcAft>
              <a:buClr>
                <a:schemeClr val="dk1"/>
              </a:buClr>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However, students who do not participate</a:t>
            </a:r>
            <a:r>
              <a:rPr lang="en-US" sz="2400">
                <a:latin typeface="Century Gothic"/>
                <a:ea typeface="Century Gothic"/>
                <a:cs typeface="Century Gothic"/>
                <a:sym typeface="Century Gothic"/>
              </a:rPr>
              <a:t> </a:t>
            </a:r>
            <a:r>
              <a:rPr lang="en-US" sz="2400" i="0" u="none" strike="noStrike" cap="none">
                <a:solidFill>
                  <a:schemeClr val="dk1"/>
                </a:solidFill>
                <a:latin typeface="Century Gothic"/>
                <a:ea typeface="Century Gothic"/>
                <a:cs typeface="Century Gothic"/>
                <a:sym typeface="Century Gothic"/>
              </a:rPr>
              <a:t>will get marked down.</a:t>
            </a:r>
            <a:endParaRPr sz="2400">
              <a:latin typeface="Century Gothic"/>
              <a:ea typeface="Century Gothic"/>
              <a:cs typeface="Century Gothic"/>
              <a:sym typeface="Century Gothic"/>
            </a:endParaRPr>
          </a:p>
          <a:p>
            <a:pPr marL="914400" marR="0" lvl="0" indent="-381000" algn="l" rtl="0">
              <a:lnSpc>
                <a:spcPct val="90000"/>
              </a:lnSpc>
              <a:spcBef>
                <a:spcPts val="0"/>
              </a:spcBef>
              <a:spcAft>
                <a:spcPts val="0"/>
              </a:spcAft>
              <a:buSzPts val="2400"/>
              <a:buFont typeface="Century Gothic"/>
              <a:buChar char="•"/>
            </a:pPr>
            <a:r>
              <a:rPr lang="en-US" sz="2400" i="0" u="none" strike="noStrike" cap="none">
                <a:solidFill>
                  <a:schemeClr val="dk1"/>
                </a:solidFill>
                <a:latin typeface="Century Gothic"/>
                <a:ea typeface="Century Gothic"/>
                <a:cs typeface="Century Gothic"/>
                <a:sym typeface="Century Gothic"/>
              </a:rPr>
              <a:t>Students who </a:t>
            </a:r>
            <a:r>
              <a:rPr lang="en-US" sz="2400" i="0" u="none" strike="noStrike" cap="none">
                <a:solidFill>
                  <a:srgbClr val="000000"/>
                </a:solidFill>
                <a:latin typeface="Century Gothic"/>
                <a:ea typeface="Century Gothic"/>
                <a:cs typeface="Century Gothic"/>
                <a:sym typeface="Century Gothic"/>
              </a:rPr>
              <a:t>give insightful, substantive contributions</a:t>
            </a:r>
            <a:r>
              <a:rPr lang="en-US" sz="2400">
                <a:solidFill>
                  <a:srgbClr val="000000"/>
                </a:solidFill>
                <a:latin typeface="Century Gothic"/>
                <a:ea typeface="Century Gothic"/>
                <a:cs typeface="Century Gothic"/>
                <a:sym typeface="Century Gothic"/>
              </a:rPr>
              <a:t> </a:t>
            </a:r>
            <a:r>
              <a:rPr lang="en-US" sz="2400">
                <a:latin typeface="Century Gothic"/>
                <a:ea typeface="Century Gothic"/>
                <a:cs typeface="Century Gothic"/>
                <a:sym typeface="Century Gothic"/>
              </a:rPr>
              <a:t>without dominating the conversation</a:t>
            </a:r>
            <a:r>
              <a:rPr lang="en-US" sz="2400" i="0" u="none" strike="noStrike" cap="none">
                <a:solidFill>
                  <a:schemeClr val="dk1"/>
                </a:solidFill>
                <a:latin typeface="Century Gothic"/>
                <a:ea typeface="Century Gothic"/>
                <a:cs typeface="Century Gothic"/>
                <a:sym typeface="Century Gothic"/>
              </a:rPr>
              <a:t> will get marked up.</a:t>
            </a:r>
            <a:endParaRPr sz="2400" i="0" u="none" strike="noStrike" cap="none">
              <a:solidFill>
                <a:schemeClr val="dk1"/>
              </a:solidFill>
              <a:latin typeface="Century Gothic"/>
              <a:ea typeface="Century Gothic"/>
              <a:cs typeface="Century Gothic"/>
              <a:sym typeface="Century Gothic"/>
            </a:endParaRPr>
          </a:p>
        </p:txBody>
      </p:sp>
      <p:pic>
        <p:nvPicPr>
          <p:cNvPr id="119" name="Google Shape;119;p18"/>
          <p:cNvPicPr preferRelativeResize="0"/>
          <p:nvPr/>
        </p:nvPicPr>
        <p:blipFill>
          <a:blip r:embed="rId3">
            <a:alphaModFix/>
          </a:blip>
          <a:stretch>
            <a:fillRect/>
          </a:stretch>
        </p:blipFill>
        <p:spPr>
          <a:xfrm>
            <a:off x="7257700" y="3352775"/>
            <a:ext cx="1495375" cy="14954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381000" y="1714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b="1">
                <a:solidFill>
                  <a:srgbClr val="674EA7"/>
                </a:solidFill>
                <a:latin typeface="Bookman Old Style"/>
                <a:ea typeface="Bookman Old Style"/>
                <a:cs typeface="Bookman Old Style"/>
                <a:sym typeface="Bookman Old Style"/>
              </a:rPr>
              <a:t>EVALUATION</a:t>
            </a:r>
            <a:endParaRPr sz="4400" b="1" i="0" u="none" strike="noStrike" cap="none">
              <a:solidFill>
                <a:srgbClr val="674EA7"/>
              </a:solidFill>
              <a:latin typeface="Bookman Old Style"/>
              <a:ea typeface="Bookman Old Style"/>
              <a:cs typeface="Bookman Old Style"/>
              <a:sym typeface="Bookman Old Style"/>
            </a:endParaRPr>
          </a:p>
        </p:txBody>
      </p:sp>
      <p:sp>
        <p:nvSpPr>
          <p:cNvPr id="125" name="Google Shape;125;p19"/>
          <p:cNvSpPr txBox="1"/>
          <p:nvPr/>
        </p:nvSpPr>
        <p:spPr>
          <a:xfrm>
            <a:off x="838200" y="1314450"/>
            <a:ext cx="3048000" cy="2285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Class Grade</a:t>
            </a:r>
            <a:endParaRPr/>
          </a:p>
          <a:p>
            <a:pPr marL="0" marR="0" lvl="0" indent="0" algn="ctr" rtl="0">
              <a:spcBef>
                <a:spcPts val="0"/>
              </a:spcBef>
              <a:spcAft>
                <a:spcPts val="0"/>
              </a:spcAft>
              <a:buNone/>
            </a:pPr>
            <a:endParaRPr sz="3200">
              <a:solidFill>
                <a:schemeClr val="dk1"/>
              </a:solidFill>
              <a:latin typeface="Calibri"/>
              <a:ea typeface="Calibri"/>
              <a:cs typeface="Calibri"/>
              <a:sym typeface="Calibri"/>
            </a:endParaRPr>
          </a:p>
          <a:p>
            <a:pPr marL="0" marR="0" lvl="0" indent="0" algn="ctr" rtl="0">
              <a:spcBef>
                <a:spcPts val="0"/>
              </a:spcBef>
              <a:spcAft>
                <a:spcPts val="0"/>
              </a:spcAft>
              <a:buNone/>
            </a:pPr>
            <a:r>
              <a:rPr lang="en-US" sz="3200">
                <a:solidFill>
                  <a:schemeClr val="dk1"/>
                </a:solidFill>
                <a:latin typeface="Calibri"/>
                <a:ea typeface="Calibri"/>
                <a:cs typeface="Calibri"/>
                <a:sym typeface="Calibri"/>
              </a:rPr>
              <a:t>A= 95</a:t>
            </a:r>
            <a:endParaRPr/>
          </a:p>
          <a:p>
            <a:pPr marL="0" marR="0" lvl="0" indent="0" algn="ctr" rtl="0">
              <a:spcBef>
                <a:spcPts val="0"/>
              </a:spcBef>
              <a:spcAft>
                <a:spcPts val="0"/>
              </a:spcAft>
              <a:buNone/>
            </a:pPr>
            <a:r>
              <a:rPr lang="en-US" sz="3200">
                <a:solidFill>
                  <a:schemeClr val="dk1"/>
                </a:solidFill>
                <a:latin typeface="Calibri"/>
                <a:ea typeface="Calibri"/>
                <a:cs typeface="Calibri"/>
                <a:sym typeface="Calibri"/>
              </a:rPr>
              <a:t>B=85</a:t>
            </a:r>
            <a:endParaRPr/>
          </a:p>
          <a:p>
            <a:pPr marL="0" marR="0" lvl="0" indent="0" algn="ctr" rtl="0">
              <a:spcBef>
                <a:spcPts val="0"/>
              </a:spcBef>
              <a:spcAft>
                <a:spcPts val="0"/>
              </a:spcAft>
              <a:buNone/>
            </a:pPr>
            <a:r>
              <a:rPr lang="en-US" sz="3200">
                <a:solidFill>
                  <a:schemeClr val="dk1"/>
                </a:solidFill>
                <a:latin typeface="Calibri"/>
                <a:ea typeface="Calibri"/>
                <a:cs typeface="Calibri"/>
                <a:sym typeface="Calibri"/>
              </a:rPr>
              <a:t>C=75</a:t>
            </a:r>
            <a:endParaRPr/>
          </a:p>
          <a:p>
            <a:pPr marL="0" marR="0" lvl="0" indent="0" algn="ctr" rtl="0">
              <a:spcBef>
                <a:spcPts val="0"/>
              </a:spcBef>
              <a:spcAft>
                <a:spcPts val="0"/>
              </a:spcAft>
              <a:buNone/>
            </a:pPr>
            <a:r>
              <a:rPr lang="en-US" sz="3200">
                <a:solidFill>
                  <a:schemeClr val="dk1"/>
                </a:solidFill>
                <a:latin typeface="Calibri"/>
                <a:ea typeface="Calibri"/>
                <a:cs typeface="Calibri"/>
                <a:sym typeface="Calibri"/>
              </a:rPr>
              <a:t>D=65</a:t>
            </a:r>
            <a:endParaRPr/>
          </a:p>
        </p:txBody>
      </p:sp>
      <p:sp>
        <p:nvSpPr>
          <p:cNvPr id="126" name="Google Shape;126;p19"/>
          <p:cNvSpPr txBox="1"/>
          <p:nvPr/>
        </p:nvSpPr>
        <p:spPr>
          <a:xfrm>
            <a:off x="3830100" y="1600200"/>
            <a:ext cx="4780500" cy="2008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a:solidFill>
                  <a:srgbClr val="0000FF"/>
                </a:solidFill>
                <a:latin typeface="Century Gothic"/>
                <a:ea typeface="Century Gothic"/>
                <a:cs typeface="Century Gothic"/>
                <a:sym typeface="Century Gothic"/>
              </a:rPr>
              <a:t>*The overall class performance will be the basis of the grade you earn.  Depending on your individual contribution, you may be marked up or down.</a:t>
            </a:r>
            <a:endParaRPr sz="2800">
              <a:solidFill>
                <a:srgbClr val="0000FF"/>
              </a:solidFill>
              <a:latin typeface="Century Gothic"/>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p:nvPr/>
        </p:nvSpPr>
        <p:spPr>
          <a:xfrm>
            <a:off x="542675" y="0"/>
            <a:ext cx="8053500" cy="5147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Calibri"/>
                <a:ea typeface="Calibri"/>
                <a:cs typeface="Calibri"/>
                <a:sym typeface="Calibri"/>
              </a:rPr>
              <a:t>A discussion for which everyone would receive an “A” would look like this:</a:t>
            </a:r>
            <a:endParaRPr/>
          </a:p>
          <a:p>
            <a:pPr marL="1023938" marR="0" lvl="0" indent="-134937" algn="l" rtl="0">
              <a:spcBef>
                <a:spcPts val="0"/>
              </a:spcBef>
              <a:spcAft>
                <a:spcPts val="0"/>
              </a:spcAft>
              <a:buClr>
                <a:srgbClr val="0000FF"/>
              </a:buClr>
              <a:buSzPts val="1400"/>
              <a:buFont typeface="Century Gothic"/>
              <a:buChar char="▪"/>
            </a:pPr>
            <a:r>
              <a:rPr lang="en-US" u="sng">
                <a:solidFill>
                  <a:srgbClr val="0000FF"/>
                </a:solidFill>
                <a:latin typeface="Century Gothic"/>
                <a:ea typeface="Century Gothic"/>
                <a:cs typeface="Century Gothic"/>
                <a:sym typeface="Century Gothic"/>
              </a:rPr>
              <a:t>Everyone</a:t>
            </a:r>
            <a:r>
              <a:rPr lang="en-US">
                <a:solidFill>
                  <a:schemeClr val="dk1"/>
                </a:solidFill>
                <a:latin typeface="Century Gothic"/>
                <a:ea typeface="Century Gothic"/>
                <a:cs typeface="Century Gothic"/>
                <a:sym typeface="Century Gothic"/>
              </a:rPr>
              <a:t> participates, and </a:t>
            </a:r>
            <a:r>
              <a:rPr lang="en-US">
                <a:solidFill>
                  <a:srgbClr val="0000FF"/>
                </a:solidFill>
                <a:latin typeface="Century Gothic"/>
                <a:ea typeface="Century Gothic"/>
                <a:cs typeface="Century Gothic"/>
                <a:sym typeface="Century Gothic"/>
              </a:rPr>
              <a:t>more or less equally</a:t>
            </a:r>
            <a:r>
              <a:rPr lang="en-US">
                <a:solidFill>
                  <a:schemeClr val="dk1"/>
                </a:solidFill>
                <a:latin typeface="Century Gothic"/>
                <a:ea typeface="Century Gothic"/>
                <a:cs typeface="Century Gothic"/>
                <a:sym typeface="Century Gothic"/>
              </a:rPr>
              <a:t>.</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pace allows for clarity and thoughtfulness, but it’s not boring.</a:t>
            </a:r>
            <a:endParaRPr>
              <a:solidFill>
                <a:schemeClr val="dk1"/>
              </a:solidFill>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There is a sense of balance and order: </a:t>
            </a:r>
            <a:r>
              <a:rPr lang="en-US">
                <a:solidFill>
                  <a:srgbClr val="0000FF"/>
                </a:solidFill>
                <a:latin typeface="Century Gothic"/>
                <a:ea typeface="Century Gothic"/>
                <a:cs typeface="Century Gothic"/>
                <a:sym typeface="Century Gothic"/>
              </a:rPr>
              <a:t>focus in on one speaker and one idea at a time</a:t>
            </a:r>
            <a:r>
              <a:rPr lang="en-US">
                <a:solidFill>
                  <a:schemeClr val="dk1"/>
                </a:solidFill>
                <a:latin typeface="Century Gothic"/>
                <a:ea typeface="Century Gothic"/>
                <a:cs typeface="Century Gothic"/>
                <a:sym typeface="Century Gothic"/>
              </a:rPr>
              <a:t>.</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There is an attempt to resolve questions and issues before moving on to new ones.</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There is a clear sense of what the group has covered and how.</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a:t>
            </a:r>
            <a:r>
              <a:rPr lang="en-US">
                <a:solidFill>
                  <a:srgbClr val="0000FF"/>
                </a:solidFill>
                <a:latin typeface="Century Gothic"/>
                <a:ea typeface="Century Gothic"/>
                <a:cs typeface="Century Gothic"/>
                <a:sym typeface="Century Gothic"/>
              </a:rPr>
              <a:t>loud do not dominate; the shy are encouraged</a:t>
            </a:r>
            <a:r>
              <a:rPr lang="en-US">
                <a:solidFill>
                  <a:schemeClr val="dk1"/>
                </a:solidFill>
                <a:latin typeface="Century Gothic"/>
                <a:ea typeface="Century Gothic"/>
                <a:cs typeface="Century Gothic"/>
                <a:sym typeface="Century Gothic"/>
              </a:rPr>
              <a:t>. Everyone is clearly understood.</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Students are animated, sincere, helpful.</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conversation is lively.</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When the process is not working, the group adjusts. Those unhappy with the process say so.</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Students take risks and dig for new meanings.</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Students </a:t>
            </a:r>
            <a:r>
              <a:rPr lang="en-US">
                <a:solidFill>
                  <a:srgbClr val="0000FF"/>
                </a:solidFill>
                <a:latin typeface="Century Gothic"/>
                <a:ea typeface="Century Gothic"/>
                <a:cs typeface="Century Gothic"/>
                <a:sym typeface="Century Gothic"/>
              </a:rPr>
              <a:t>back up what they say with examples, quotations</a:t>
            </a:r>
            <a:r>
              <a:rPr lang="en-US">
                <a:solidFill>
                  <a:schemeClr val="dk1"/>
                </a:solidFill>
                <a:latin typeface="Century Gothic"/>
                <a:ea typeface="Century Gothic"/>
                <a:cs typeface="Century Gothic"/>
                <a:sym typeface="Century Gothic"/>
              </a:rPr>
              <a:t>, etc.</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All students come well-prepared.</a:t>
            </a:r>
            <a:endParaRPr>
              <a:latin typeface="Century Gothic"/>
              <a:ea typeface="Century Gothic"/>
              <a:cs typeface="Century Gothic"/>
              <a:sym typeface="Century Gothic"/>
            </a:endParaRPr>
          </a:p>
          <a:p>
            <a:pPr marL="1023938" marR="0" lvl="0" indent="-134937" algn="l" rtl="0">
              <a:spcBef>
                <a:spcPts val="0"/>
              </a:spcBef>
              <a:spcAft>
                <a:spcPts val="0"/>
              </a:spcAft>
              <a:buClr>
                <a:schemeClr val="dk1"/>
              </a:buClr>
              <a:buSzPts val="1400"/>
              <a:buFont typeface="Century Gothic"/>
              <a:buChar char="▪"/>
            </a:pPr>
            <a:r>
              <a:rPr lang="en-US">
                <a:solidFill>
                  <a:schemeClr val="dk1"/>
                </a:solidFill>
                <a:latin typeface="Century Gothic"/>
                <a:ea typeface="Century Gothic"/>
                <a:cs typeface="Century Gothic"/>
                <a:sym typeface="Century Gothic"/>
              </a:rPr>
              <a:t>The text, if there is one, is referred to often.</a:t>
            </a:r>
            <a:endParaRPr>
              <a:latin typeface="Century Gothic"/>
              <a:ea typeface="Century Gothic"/>
              <a:cs typeface="Century Gothic"/>
              <a:sym typeface="Century Gothic"/>
            </a:endParaRPr>
          </a:p>
          <a:p>
            <a:pPr marL="0" marR="0" lvl="0" indent="0" algn="l" rtl="0">
              <a:spcBef>
                <a:spcPts val="0"/>
              </a:spcBef>
              <a:spcAft>
                <a:spcPts val="0"/>
              </a:spcAft>
              <a:buNone/>
            </a:pPr>
            <a:endParaRPr>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b="1">
                <a:solidFill>
                  <a:schemeClr val="dk1"/>
                </a:solidFill>
                <a:latin typeface="Century Gothic"/>
                <a:ea typeface="Century Gothic"/>
                <a:cs typeface="Century Gothic"/>
                <a:sym typeface="Century Gothic"/>
              </a:rPr>
              <a:t>The class will earn a “B” by doing most of the things on this list, a “C” by doing only half of what’s on the list (half the class is cruising), and a “D” by doing less than half (Everyone is cruising.)</a:t>
            </a:r>
            <a:endParaRPr b="1">
              <a:solidFill>
                <a:schemeClr val="dk1"/>
              </a:solidFill>
              <a:latin typeface="Century Gothic"/>
              <a:ea typeface="Century Gothic"/>
              <a:cs typeface="Century Gothic"/>
              <a:sym typeface="Century Gothic"/>
            </a:endParaRPr>
          </a:p>
        </p:txBody>
      </p:sp>
      <p:sp>
        <p:nvSpPr>
          <p:cNvPr id="132" name="Google Shape;132;p20"/>
          <p:cNvSpPr txBox="1">
            <a:spLocks noGrp="1"/>
          </p:cNvSpPr>
          <p:nvPr>
            <p:ph type="title"/>
          </p:nvPr>
        </p:nvSpPr>
        <p:spPr>
          <a:xfrm rot="-5400000">
            <a:off x="-902050" y="1764150"/>
            <a:ext cx="3488100" cy="857400"/>
          </a:xfrm>
          <a:prstGeom prst="rect">
            <a:avLst/>
          </a:prstGeom>
          <a:noFill/>
          <a:ln w="285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rgbClr val="0000FF"/>
              </a:buClr>
              <a:buFont typeface="Calibri"/>
              <a:buNone/>
            </a:pPr>
            <a:r>
              <a:rPr lang="en-US" b="1">
                <a:solidFill>
                  <a:srgbClr val="674EA7"/>
                </a:solidFill>
                <a:latin typeface="Bookman Old Style"/>
                <a:ea typeface="Bookman Old Style"/>
                <a:cs typeface="Bookman Old Style"/>
                <a:sym typeface="Bookman Old Style"/>
              </a:rPr>
              <a:t>RUBRIC</a:t>
            </a:r>
            <a:endParaRPr sz="4400" b="1" i="0" u="none" strike="noStrike" cap="none">
              <a:solidFill>
                <a:srgbClr val="674EA7"/>
              </a:solidFill>
              <a:latin typeface="Bookman Old Style"/>
              <a:ea typeface="Bookman Old Style"/>
              <a:cs typeface="Bookman Old Style"/>
              <a:sym typeface="Bookman Old Styl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1199045" y="171450"/>
            <a:ext cx="6974400" cy="742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FF"/>
              </a:buClr>
              <a:buFont typeface="Arial"/>
              <a:buNone/>
            </a:pPr>
            <a:r>
              <a:rPr lang="en-US" sz="3600" b="1" i="0" u="none" strike="noStrike" cap="none">
                <a:solidFill>
                  <a:srgbClr val="674EA7"/>
                </a:solidFill>
                <a:latin typeface="Bookman Old Style"/>
                <a:ea typeface="Bookman Old Style"/>
                <a:cs typeface="Bookman Old Style"/>
                <a:sym typeface="Bookman Old Style"/>
              </a:rPr>
              <a:t>LEVELS OF QUESTIONING</a:t>
            </a:r>
            <a:endParaRPr sz="3600" b="1" i="0" u="none" strike="noStrike" cap="none">
              <a:solidFill>
                <a:srgbClr val="674EA7"/>
              </a:solidFill>
              <a:latin typeface="Bookman Old Style"/>
              <a:ea typeface="Bookman Old Style"/>
              <a:cs typeface="Bookman Old Style"/>
              <a:sym typeface="Bookman Old Style"/>
            </a:endParaRPr>
          </a:p>
        </p:txBody>
      </p:sp>
      <p:sp>
        <p:nvSpPr>
          <p:cNvPr id="138" name="Google Shape;138;p21"/>
          <p:cNvSpPr txBox="1"/>
          <p:nvPr/>
        </p:nvSpPr>
        <p:spPr>
          <a:xfrm>
            <a:off x="2826327" y="1314450"/>
            <a:ext cx="5257800" cy="27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9" name="Google Shape;139;p21"/>
          <p:cNvSpPr txBox="1"/>
          <p:nvPr/>
        </p:nvSpPr>
        <p:spPr>
          <a:xfrm>
            <a:off x="731425" y="852225"/>
            <a:ext cx="7352700" cy="3878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b="1">
                <a:solidFill>
                  <a:schemeClr val="dk1"/>
                </a:solidFill>
                <a:latin typeface="Century Gothic"/>
                <a:ea typeface="Century Gothic"/>
                <a:cs typeface="Century Gothic"/>
                <a:sym typeface="Century Gothic"/>
              </a:rPr>
              <a:t>Level 1:  INPUT—Facts, information is known or can be found directly in the text</a:t>
            </a:r>
            <a:endParaRPr>
              <a:latin typeface="Century Gothic"/>
              <a:ea typeface="Century Gothic"/>
              <a:cs typeface="Century Gothic"/>
              <a:sym typeface="Century Gothic"/>
            </a:endParaRPr>
          </a:p>
          <a:p>
            <a:pPr marL="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Ex: 	● What time did Cinderella need to return?</a:t>
            </a:r>
            <a:endParaRPr>
              <a:latin typeface="Century Gothic"/>
              <a:ea typeface="Century Gothic"/>
              <a:cs typeface="Century Gothic"/>
              <a:sym typeface="Century Gothic"/>
            </a:endParaRPr>
          </a:p>
          <a:p>
            <a:pPr marL="91440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What did the fairy godmother use to transform into Cinderella’s coach?</a:t>
            </a:r>
            <a:endParaRPr>
              <a:latin typeface="Century Gothic"/>
              <a:ea typeface="Century Gothic"/>
              <a:cs typeface="Century Gothic"/>
              <a:sym typeface="Century Gothic"/>
            </a:endParaRPr>
          </a:p>
          <a:p>
            <a:pPr marL="0" marR="0" lvl="0" indent="0" algn="l" rtl="0">
              <a:spcBef>
                <a:spcPts val="0"/>
              </a:spcBef>
              <a:spcAft>
                <a:spcPts val="0"/>
              </a:spcAft>
              <a:buNone/>
            </a:pPr>
            <a:endParaRPr>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b="1">
                <a:solidFill>
                  <a:schemeClr val="dk1"/>
                </a:solidFill>
                <a:latin typeface="Century Gothic"/>
                <a:ea typeface="Century Gothic"/>
                <a:cs typeface="Century Gothic"/>
                <a:sym typeface="Century Gothic"/>
              </a:rPr>
              <a:t>Level 2: PROCESS—Thinking about the information</a:t>
            </a:r>
            <a:endParaRPr>
              <a:latin typeface="Century Gothic"/>
              <a:ea typeface="Century Gothic"/>
              <a:cs typeface="Century Gothic"/>
              <a:sym typeface="Century Gothic"/>
            </a:endParaRPr>
          </a:p>
          <a:p>
            <a:pPr marL="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Ex:	● How would you compare Cinderella to her step sisters?</a:t>
            </a:r>
            <a:endParaRPr>
              <a:latin typeface="Century Gothic"/>
              <a:ea typeface="Century Gothic"/>
              <a:cs typeface="Century Gothic"/>
              <a:sym typeface="Century Gothic"/>
            </a:endParaRPr>
          </a:p>
          <a:p>
            <a:pPr marL="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 Explain the patterns that you notice within the story.</a:t>
            </a:r>
            <a:endParaRPr>
              <a:latin typeface="Century Gothic"/>
              <a:ea typeface="Century Gothic"/>
              <a:cs typeface="Century Gothic"/>
              <a:sym typeface="Century Gothic"/>
            </a:endParaRPr>
          </a:p>
          <a:p>
            <a:pPr marL="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 Why does Cinderella act with kindness despite the cruelty of her 			stepmother?</a:t>
            </a:r>
            <a:endParaRPr>
              <a:latin typeface="Century Gothic"/>
              <a:ea typeface="Century Gothic"/>
              <a:cs typeface="Century Gothic"/>
              <a:sym typeface="Century Gothic"/>
            </a:endParaRPr>
          </a:p>
          <a:p>
            <a:pPr marL="0" marR="0" lvl="0" indent="0" algn="l" rtl="0">
              <a:spcBef>
                <a:spcPts val="0"/>
              </a:spcBef>
              <a:spcAft>
                <a:spcPts val="0"/>
              </a:spcAft>
              <a:buNone/>
            </a:pPr>
            <a:endParaRPr>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b="1">
                <a:solidFill>
                  <a:srgbClr val="3F3F3F"/>
                </a:solidFill>
                <a:latin typeface="Century Gothic"/>
                <a:ea typeface="Century Gothic"/>
                <a:cs typeface="Century Gothic"/>
                <a:sym typeface="Century Gothic"/>
              </a:rPr>
              <a:t>Level 3: OUTPUT—Applying information to new ideas and making evaluations</a:t>
            </a:r>
            <a:endParaRPr>
              <a:latin typeface="Century Gothic"/>
              <a:ea typeface="Century Gothic"/>
              <a:cs typeface="Century Gothic"/>
              <a:sym typeface="Century Gothic"/>
            </a:endParaRPr>
          </a:p>
          <a:p>
            <a:pPr marL="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Ex:	● How would the stepsisters react after Cinderella left with the Prince?</a:t>
            </a:r>
            <a:endParaRPr>
              <a:latin typeface="Century Gothic"/>
              <a:ea typeface="Century Gothic"/>
              <a:cs typeface="Century Gothic"/>
              <a:sym typeface="Century Gothic"/>
            </a:endParaRPr>
          </a:p>
          <a:p>
            <a:pPr marL="91440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How does Cinderella’s character and story fit other archetypes? How is she different or similar to other fairytale heroines.</a:t>
            </a:r>
            <a:endParaRPr>
              <a:latin typeface="Century Gothic"/>
              <a:ea typeface="Century Gothic"/>
              <a:cs typeface="Century Gothic"/>
              <a:sym typeface="Century Gothic"/>
            </a:endParaRPr>
          </a:p>
          <a:p>
            <a:pPr marL="91440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How would you evaluate the effectiveness of the fairy godmother’s choice in the items she transformed?  If you were to rewrite the story, what items might hold more symbolic or archetypal significance?</a:t>
            </a:r>
            <a:endParaRPr>
              <a:latin typeface="Century Gothic"/>
              <a:ea typeface="Century Gothic"/>
              <a:cs typeface="Century Gothic"/>
              <a:sym typeface="Century Gothic"/>
            </a:endParaRPr>
          </a:p>
          <a:p>
            <a:pPr marL="0" marR="0" lvl="0" indent="0" algn="l" rtl="0">
              <a:spcBef>
                <a:spcPts val="0"/>
              </a:spcBef>
              <a:spcAft>
                <a:spcPts val="0"/>
              </a:spcAft>
              <a:buNone/>
            </a:pPr>
            <a:r>
              <a:rPr lang="en-US">
                <a:solidFill>
                  <a:schemeClr val="dk1"/>
                </a:solidFill>
                <a:latin typeface="Century Gothic"/>
                <a:ea typeface="Century Gothic"/>
                <a:cs typeface="Century Gothic"/>
                <a:sym typeface="Century Gothic"/>
              </a:rPr>
              <a:t>	</a:t>
            </a:r>
            <a:endParaRPr>
              <a:latin typeface="Century Gothic"/>
              <a:ea typeface="Century Gothic"/>
              <a:cs typeface="Century Gothic"/>
              <a:sym typeface="Century Gothic"/>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808</Words>
  <Application>Microsoft Macintosh PowerPoint</Application>
  <PresentationFormat>On-screen Show (16:9)</PresentationFormat>
  <Paragraphs>98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Bookman Old Style</vt:lpstr>
      <vt:lpstr>Calibri</vt:lpstr>
      <vt:lpstr>Century Gothic</vt:lpstr>
      <vt:lpstr>Arial</vt:lpstr>
      <vt:lpstr>Office Theme</vt:lpstr>
      <vt:lpstr>HARKNESS DISCUSSION</vt:lpstr>
      <vt:lpstr>PowerPoint Presentation</vt:lpstr>
      <vt:lpstr>PowerPoint Presentation</vt:lpstr>
      <vt:lpstr>Harkness Discussion</vt:lpstr>
      <vt:lpstr>Norms</vt:lpstr>
      <vt:lpstr>TEAM WORK</vt:lpstr>
      <vt:lpstr>EVALUATION</vt:lpstr>
      <vt:lpstr>RUBRIC</vt:lpstr>
      <vt:lpstr>LEVELS OF QUESTIONING</vt:lpstr>
      <vt:lpstr>Harkness Discussion Self-check:</vt:lpstr>
      <vt:lpstr>DEBRIEF</vt:lpstr>
      <vt:lpstr>RUBRIC</vt:lpstr>
      <vt:lpstr>Discussion Debrief</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HARKNESS DISCUSSION</dc:title>
  <cp:lastModifiedBy>Microsoft Office User</cp:lastModifiedBy>
  <cp:revision>3</cp:revision>
  <dcterms:modified xsi:type="dcterms:W3CDTF">2019-09-10T19:02:32Z</dcterms:modified>
</cp:coreProperties>
</file>