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63" r:id="rId2"/>
    <p:sldId id="257" r:id="rId3"/>
    <p:sldId id="259" r:id="rId4"/>
    <p:sldId id="263" r:id="rId5"/>
    <p:sldId id="264" r:id="rId6"/>
    <p:sldId id="290" r:id="rId7"/>
    <p:sldId id="266" r:id="rId8"/>
    <p:sldId id="267" r:id="rId9"/>
    <p:sldId id="355" r:id="rId10"/>
    <p:sldId id="269" r:id="rId11"/>
    <p:sldId id="270" r:id="rId12"/>
    <p:sldId id="272" r:id="rId13"/>
    <p:sldId id="273" r:id="rId14"/>
    <p:sldId id="274" r:id="rId15"/>
    <p:sldId id="275" r:id="rId16"/>
    <p:sldId id="356" r:id="rId17"/>
    <p:sldId id="276" r:id="rId18"/>
    <p:sldId id="331" r:id="rId19"/>
    <p:sldId id="282" r:id="rId20"/>
    <p:sldId id="281" r:id="rId21"/>
    <p:sldId id="279" r:id="rId22"/>
    <p:sldId id="359" r:id="rId23"/>
    <p:sldId id="277" r:id="rId24"/>
    <p:sldId id="301" r:id="rId25"/>
    <p:sldId id="278" r:id="rId26"/>
    <p:sldId id="280" r:id="rId27"/>
    <p:sldId id="283" r:id="rId28"/>
    <p:sldId id="357" r:id="rId29"/>
    <p:sldId id="358" r:id="rId30"/>
    <p:sldId id="360" r:id="rId31"/>
    <p:sldId id="271" r:id="rId32"/>
    <p:sldId id="361" r:id="rId33"/>
    <p:sldId id="3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 autoAdjust="0"/>
    <p:restoredTop sz="94274" autoAdjust="0"/>
  </p:normalViewPr>
  <p:slideViewPr>
    <p:cSldViewPr>
      <p:cViewPr varScale="1">
        <p:scale>
          <a:sx n="123" d="100"/>
          <a:sy n="123" d="100"/>
        </p:scale>
        <p:origin x="784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E038-3FDB-49E2-B72C-F2C1850130CF}" type="datetimeFigureOut">
              <a:rPr lang="en-US" smtClean="0"/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0138-A66A-4A3A-93A3-094147554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0138-A66A-4A3A-93A3-094147554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3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685800"/>
            <a:ext cx="6096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b="1" dirty="0">
              <a:latin typeface="Times New Roman" charset="0"/>
              <a:ea typeface="ＭＳ Ｐゴシック" charset="-128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4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87991-2D2C-475E-91E0-E85B7BEF4C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1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47888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85E8A-8576-4C3E-85A8-D36A170F8E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C7D1-B1B7-4CF3-A0E4-CAE93963C443}" type="datetimeFigureOut">
              <a:rPr lang="en-US" smtClean="0"/>
              <a:pPr/>
              <a:t>7/30/19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AF4C-0103-4C93-8FDA-B70CE0768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D2085-182D-374B-AACC-0DB341B3A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Notes:</a:t>
            </a:r>
            <a:br>
              <a:rPr lang="en-US" dirty="0"/>
            </a:br>
            <a:r>
              <a:rPr lang="en-US" dirty="0"/>
              <a:t>day 1 neo/paleo with simulation</a:t>
            </a:r>
            <a:br>
              <a:rPr lang="en-US" dirty="0"/>
            </a:br>
            <a:r>
              <a:rPr lang="en-US" dirty="0"/>
              <a:t>day 2 rise and fall of empires</a:t>
            </a:r>
            <a:br>
              <a:rPr lang="en-US" dirty="0"/>
            </a:br>
            <a:r>
              <a:rPr lang="en-US" dirty="0"/>
              <a:t>day 3 religions and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852ED-18AE-4145-9574-22EA2310B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upload.wikimedia.org/wikipedia/commons/thumb/f/fa/Meso2mil-English.JPG/300px-Meso2mil-Engl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397"/>
            <a:ext cx="5091470" cy="5943605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0444"/>
            <a:ext cx="5410200" cy="1087244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1. Urban Focus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020" y="6096000"/>
            <a:ext cx="187185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Map of Mesopotamia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91470" y="914400"/>
            <a:ext cx="7100530" cy="173749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Urbanization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 – movement into cities </a:t>
            </a:r>
          </a:p>
          <a:p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Mesopotamian city-states, Harappa, </a:t>
            </a:r>
            <a:r>
              <a:rPr lang="en-US" sz="2400" dirty="0" err="1">
                <a:latin typeface="Bookman Old Style" panose="02050604050505020204" pitchFamily="18" charset="0"/>
                <a:cs typeface="David" pitchFamily="34" charset="-79"/>
              </a:rPr>
              <a:t>Mohenjo-daro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, Greek city-states, Rome, Persepolis, Pataliputra, Constantinople </a:t>
            </a:r>
          </a:p>
        </p:txBody>
      </p:sp>
      <p:pic>
        <p:nvPicPr>
          <p:cNvPr id="2050" name="Picture 2" descr="Image result for constantinople">
            <a:extLst>
              <a:ext uri="{FF2B5EF4-FFF2-40B4-BE49-F238E27FC236}">
                <a16:creationId xmlns:a16="http://schemas.microsoft.com/office/drawing/2014/main" id="{156AC50D-28FB-4AE0-9CAB-A1211A9B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70" y="2651896"/>
            <a:ext cx="7100530" cy="420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56A939-E863-4EDA-ACD0-F1EF7EB0B1BC}"/>
              </a:ext>
            </a:extLst>
          </p:cNvPr>
          <p:cNvSpPr txBox="1"/>
          <p:nvPr/>
        </p:nvSpPr>
        <p:spPr>
          <a:xfrm>
            <a:off x="10419048" y="5945694"/>
            <a:ext cx="136774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Constantinople</a:t>
            </a:r>
          </a:p>
        </p:txBody>
      </p:sp>
    </p:spTree>
    <p:extLst>
      <p:ext uri="{BB962C8B-B14F-4D97-AF65-F5344CB8AC3E}">
        <p14:creationId xmlns:p14="http://schemas.microsoft.com/office/powerpoint/2010/main" val="232315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505200"/>
            <a:ext cx="12192000" cy="3276597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Come the, </a:t>
            </a:r>
            <a:r>
              <a:rPr lang="en-US" sz="3200" i="1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Enkidu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, to </a:t>
            </a:r>
            <a:r>
              <a:rPr lang="en-US" sz="3200" i="1" u="sng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ramparted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Uruk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,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Where fellows are </a:t>
            </a:r>
            <a:r>
              <a:rPr lang="en-US" sz="3200" i="1" u="sng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resplendent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 in holiday clothing, 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Where every day is set for celebration,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Where harps and drums are played. 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And the </a:t>
            </a:r>
            <a:r>
              <a:rPr lang="en-US" sz="3200" i="1" u="sng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harlots</a:t>
            </a: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 too, they are fairest of form,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Rich in beauty, full of delights, 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32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Even the greatest gods are kept from sleeping at night.</a:t>
            </a:r>
          </a:p>
        </p:txBody>
      </p:sp>
      <p:pic>
        <p:nvPicPr>
          <p:cNvPr id="43010" name="Picture 2" descr="http://www.crystalinks.com/gilgameshrelie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0"/>
            <a:ext cx="1454198" cy="3429000"/>
          </a:xfrm>
          <a:prstGeom prst="rect">
            <a:avLst/>
          </a:prstGeom>
          <a:noFill/>
        </p:spPr>
      </p:pic>
      <p:pic>
        <p:nvPicPr>
          <p:cNvPr id="43012" name="Picture 4" descr="http://www.crystalinks.com/gilgameshl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7003" y="0"/>
            <a:ext cx="1383319" cy="3505200"/>
          </a:xfrm>
          <a:prstGeom prst="rect">
            <a:avLst/>
          </a:prstGeom>
          <a:noFill/>
        </p:spPr>
      </p:pic>
      <p:pic>
        <p:nvPicPr>
          <p:cNvPr id="43014" name="Picture 6" descr="http://www.crystalinks.com/humba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000" y="533402"/>
            <a:ext cx="1905000" cy="227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rstpierre.com/uploads/1/0/4/5/10450517/18363152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" y="1363497"/>
            <a:ext cx="3708400" cy="45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-17646"/>
            <a:ext cx="6705600" cy="128847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2. Social Hierarchy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26925" y="1264967"/>
            <a:ext cx="4648200" cy="5282371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>
                <a:latin typeface="Bookman Old Style" panose="02050604050505020204" pitchFamily="18" charset="0"/>
                <a:cs typeface="David" pitchFamily="34" charset="-79"/>
              </a:rPr>
              <a:t>Social Hierarchy (or stratification)  </a:t>
            </a:r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– divisions/inequality within society </a:t>
            </a:r>
          </a:p>
          <a:p>
            <a:pPr algn="ctr"/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Specialization led to these inequalities</a:t>
            </a:r>
          </a:p>
          <a:p>
            <a:pPr marL="0" indent="0">
              <a:buNone/>
            </a:pPr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b="1" dirty="0">
                <a:latin typeface="Bookman Old Style" panose="02050604050505020204" pitchFamily="18" charset="0"/>
                <a:cs typeface="David" pitchFamily="34" charset="-79"/>
              </a:rPr>
              <a:t>Law codes </a:t>
            </a:r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reflected inequality</a:t>
            </a:r>
          </a:p>
          <a:p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Wealth piled </a:t>
            </a:r>
            <a:r>
              <a:rPr lang="en-US" sz="3600" u="sng" dirty="0">
                <a:latin typeface="Bookman Old Style" panose="02050604050505020204" pitchFamily="18" charset="0"/>
                <a:cs typeface="David" pitchFamily="34" charset="-79"/>
              </a:rPr>
              <a:t>up</a:t>
            </a:r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, not </a:t>
            </a:r>
            <a:r>
              <a:rPr lang="en-US" sz="3600" u="sng" dirty="0">
                <a:latin typeface="Bookman Old Style" panose="02050604050505020204" pitchFamily="18" charset="0"/>
                <a:cs typeface="David" pitchFamily="34" charset="-79"/>
              </a:rPr>
              <a:t>out</a:t>
            </a:r>
          </a:p>
          <a:p>
            <a:pPr marL="0" indent="0">
              <a:buNone/>
            </a:pPr>
            <a:endParaRPr lang="en-US" sz="3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600" dirty="0">
                <a:latin typeface="Bookman Old Style" panose="02050604050505020204" pitchFamily="18" charset="0"/>
                <a:cs typeface="David" pitchFamily="34" charset="-79"/>
              </a:rPr>
              <a:t>Slavery </a:t>
            </a: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146" name="Picture 2" descr="http://www.westcler.org/gh/curlessmatt/arthistory/2a/SteleOfHammura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1051340"/>
            <a:ext cx="3708400" cy="58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9212" y="6400800"/>
            <a:ext cx="18571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Code of Hammurabi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100" y="5693403"/>
            <a:ext cx="3161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Social stratification in Mesopotamia</a:t>
            </a:r>
          </a:p>
        </p:txBody>
      </p:sp>
    </p:spTree>
    <p:extLst>
      <p:ext uri="{BB962C8B-B14F-4D97-AF65-F5344CB8AC3E}">
        <p14:creationId xmlns:p14="http://schemas.microsoft.com/office/powerpoint/2010/main" val="182172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748367"/>
            <a:ext cx="11582400" cy="2975987"/>
          </a:xfrm>
          <a:prstGeom prst="rect">
            <a:avLst/>
          </a:prstGeom>
        </p:spPr>
        <p:txBody>
          <a:bodyPr vert="horz" lIns="76200" tIns="38100" rIns="76200" bIns="38100" rtlCol="0" anchor="ctr">
            <a:noAutofit/>
          </a:bodyPr>
          <a:lstStyle/>
          <a:p>
            <a:pPr algn="ctr" defTabSz="761970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If any one strike the body of a man higher in rank than he, he shall receive sixty blows with an ox-</a:t>
            </a:r>
            <a:r>
              <a:rPr lang="en-US" sz="4400" i="1" dirty="0" err="1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whi</a:t>
            </a:r>
            <a:r>
              <a:rPr lang="en-US" sz="44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p in public.</a:t>
            </a:r>
          </a:p>
          <a:p>
            <a:pPr algn="ctr" defTabSz="761970">
              <a:spcBef>
                <a:spcPct val="0"/>
              </a:spcBef>
              <a:defRPr/>
            </a:pPr>
            <a:r>
              <a:rPr lang="en-US" sz="4400" i="1" dirty="0">
                <a:solidFill>
                  <a:srgbClr val="0070C0"/>
                </a:solidFill>
                <a:latin typeface="Bookman Old Style" panose="02050604050505020204" pitchFamily="18" charset="0"/>
                <a:ea typeface="+mj-ea"/>
                <a:cs typeface="David" pitchFamily="34" charset="-79"/>
              </a:rPr>
              <a:t>-198 Hammurabi’s Code</a:t>
            </a:r>
          </a:p>
        </p:txBody>
      </p:sp>
      <p:pic>
        <p:nvPicPr>
          <p:cNvPr id="44034" name="Picture 2" descr="http://edsitement.neh.gov/sites/edsitement.neh.gov/files/imagecache/thumb/images/content/Babyl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380999"/>
            <a:ext cx="2833690" cy="3200403"/>
          </a:xfrm>
          <a:prstGeom prst="rect">
            <a:avLst/>
          </a:prstGeom>
          <a:noFill/>
        </p:spPr>
      </p:pic>
      <p:pic>
        <p:nvPicPr>
          <p:cNvPr id="44036" name="Picture 4" descr="http://www.crystalinks.com/hammurbus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2" y="381000"/>
            <a:ext cx="1892298" cy="338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eunionblackfamily.com/photos/Queen-Hatshepsut-1500-BC/QUEEN%20HATSH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3572"/>
            <a:ext cx="3657600" cy="682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288900" cy="1411065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3. Patriarchy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53500" cy="239757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Physical strength needed for agricultural tools</a:t>
            </a:r>
          </a:p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Farmland outside the city so women stayed home</a:t>
            </a:r>
          </a:p>
          <a:p>
            <a:r>
              <a:rPr lang="en-US" sz="2800" i="1" dirty="0">
                <a:latin typeface="Bookman Old Style" panose="02050604050505020204" pitchFamily="18" charset="0"/>
                <a:cs typeface="David" pitchFamily="34" charset="-79"/>
              </a:rPr>
              <a:t>Some societies less patriarchal </a:t>
            </a:r>
            <a:r>
              <a:rPr lang="en-US" sz="2800" i="1" dirty="0">
                <a:latin typeface="Bookman Old Style" panose="02050604050505020204" pitchFamily="18" charset="0"/>
                <a:cs typeface="David" pitchFamily="34" charset="-79"/>
                <a:sym typeface="Wingdings" panose="05000000000000000000" pitchFamily="2" charset="2"/>
              </a:rPr>
              <a:t> Egypt </a:t>
            </a:r>
          </a:p>
          <a:p>
            <a:r>
              <a:rPr lang="en-US" sz="2800" i="1" dirty="0">
                <a:latin typeface="Bookman Old Style" panose="02050604050505020204" pitchFamily="18" charset="0"/>
                <a:cs typeface="David" pitchFamily="34" charset="-79"/>
                <a:sym typeface="Wingdings" panose="05000000000000000000" pitchFamily="2" charset="2"/>
              </a:rPr>
              <a:t>Cultural practices reflected patriarchy  Sati</a:t>
            </a:r>
            <a:endParaRPr lang="en-US" sz="2800" dirty="0">
              <a:latin typeface="Bookman Old Style" panose="02050604050505020204" pitchFamily="18" charset="0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01200" y="6324600"/>
            <a:ext cx="172560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Queen Hatshepsut  </a:t>
            </a:r>
          </a:p>
        </p:txBody>
      </p:sp>
      <p:pic>
        <p:nvPicPr>
          <p:cNvPr id="7172" name="Picture 4" descr="https://upload.wikimedia.org/wikipedia/commons/thumb/f/f9/Sati_ceremony.jpg/800px-Sati_ceremo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399"/>
            <a:ext cx="4648200" cy="32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sati ceremony">
            <a:extLst>
              <a:ext uri="{FF2B5EF4-FFF2-40B4-BE49-F238E27FC236}">
                <a16:creationId xmlns:a16="http://schemas.microsoft.com/office/drawing/2014/main" id="{70A78E83-20B0-4334-B784-739544B0F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399"/>
            <a:ext cx="3886201" cy="32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47650" y="3680822"/>
            <a:ext cx="147675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 sati ceremony </a:t>
            </a:r>
          </a:p>
          <a:p>
            <a:pPr algn="ctr"/>
            <a:r>
              <a:rPr lang="en-US" sz="1500" dirty="0"/>
              <a:t>in India</a:t>
            </a:r>
          </a:p>
        </p:txBody>
      </p:sp>
    </p:spTree>
    <p:extLst>
      <p:ext uri="{BB962C8B-B14F-4D97-AF65-F5344CB8AC3E}">
        <p14:creationId xmlns:p14="http://schemas.microsoft.com/office/powerpoint/2010/main" val="185035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5943600" cy="1150091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4. Centralization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21" y="1049741"/>
            <a:ext cx="12192000" cy="1844161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Kings assisted by </a:t>
            </a:r>
            <a:r>
              <a:rPr lang="en-US" sz="3000" b="1" dirty="0">
                <a:latin typeface="Bookman Old Style" panose="02050604050505020204" pitchFamily="18" charset="0"/>
                <a:cs typeface="David" pitchFamily="34" charset="-79"/>
              </a:rPr>
              <a:t>bureaucracies</a:t>
            </a:r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 </a:t>
            </a:r>
          </a:p>
          <a:p>
            <a:pPr lvl="1"/>
            <a:r>
              <a:rPr lang="en-US" sz="2600" dirty="0">
                <a:latin typeface="Bookman Old Style" panose="02050604050505020204" pitchFamily="18" charset="0"/>
                <a:cs typeface="David" pitchFamily="34" charset="-79"/>
              </a:rPr>
              <a:t>managing government through departments run by appointed officials</a:t>
            </a:r>
          </a:p>
          <a:p>
            <a:pPr lvl="1"/>
            <a:r>
              <a:rPr lang="en-US" sz="2600" dirty="0">
                <a:latin typeface="Bookman Old Style" panose="02050604050505020204" pitchFamily="18" charset="0"/>
                <a:cs typeface="David" pitchFamily="34" charset="-79"/>
              </a:rPr>
              <a:t>Classical Persian satraps or Chinese merit-based bureaucrats</a:t>
            </a:r>
          </a:p>
          <a:p>
            <a:pPr lvl="1"/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6406319"/>
            <a:ext cx="26936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Scepter – symbol of royal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7936" y="6396119"/>
            <a:ext cx="1724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Mandate of Heaven</a:t>
            </a:r>
          </a:p>
        </p:txBody>
      </p:sp>
      <p:sp>
        <p:nvSpPr>
          <p:cNvPr id="3" name="AutoShape 2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415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" name="AutoShape 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542646" y="79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AutoShape 6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669646" y="1603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8200" name="Picture 8" descr="http://t3.gstatic.com/images?q=tbn:ANd9GcSO7pcOff6Cvh1xDWDR8KmnkVEYcWXrqfAXmTsP2E3F1RdCzspXA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3902"/>
            <a:ext cx="4220847" cy="34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alphahistory.com/chineserevolution/wp-content/uploads/2013/05/empe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3902"/>
            <a:ext cx="3825378" cy="34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persian satrapies">
            <a:extLst>
              <a:ext uri="{FF2B5EF4-FFF2-40B4-BE49-F238E27FC236}">
                <a16:creationId xmlns:a16="http://schemas.microsoft.com/office/drawing/2014/main" id="{0CE70FFE-C60A-4BEE-AD41-83AFACFD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918699"/>
            <a:ext cx="3548701" cy="34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C39488-5959-4D2D-B2FC-70AF9234BD43}"/>
              </a:ext>
            </a:extLst>
          </p:cNvPr>
          <p:cNvSpPr txBox="1"/>
          <p:nvPr/>
        </p:nvSpPr>
        <p:spPr>
          <a:xfrm>
            <a:off x="9604776" y="6396119"/>
            <a:ext cx="1598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Satrapies in Persia</a:t>
            </a:r>
          </a:p>
        </p:txBody>
      </p:sp>
    </p:spTree>
    <p:extLst>
      <p:ext uri="{BB962C8B-B14F-4D97-AF65-F5344CB8AC3E}">
        <p14:creationId xmlns:p14="http://schemas.microsoft.com/office/powerpoint/2010/main" val="183243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7696200" cy="1150091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5. Emphasis on Trade</a:t>
            </a:r>
          </a:p>
        </p:txBody>
      </p:sp>
      <p:sp>
        <p:nvSpPr>
          <p:cNvPr id="3" name="AutoShape 2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415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" name="AutoShape 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542646" y="79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AutoShape 6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669646" y="1603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pic>
        <p:nvPicPr>
          <p:cNvPr id="4098" name="Picture 2" descr="Image result for freemanpedia period 2">
            <a:extLst>
              <a:ext uri="{FF2B5EF4-FFF2-40B4-BE49-F238E27FC236}">
                <a16:creationId xmlns:a16="http://schemas.microsoft.com/office/drawing/2014/main" id="{7E36D129-2056-4CC3-B508-0A85E173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" y="2300183"/>
            <a:ext cx="12144959" cy="4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EC3D54-000E-4E52-9400-3E64B541518C}"/>
              </a:ext>
            </a:extLst>
          </p:cNvPr>
          <p:cNvSpPr/>
          <p:nvPr/>
        </p:nvSpPr>
        <p:spPr>
          <a:xfrm>
            <a:off x="29722" y="2133600"/>
            <a:ext cx="1213255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144" y="1148304"/>
            <a:ext cx="12192000" cy="1758407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Taxing trade through the empire led to great wealth</a:t>
            </a:r>
          </a:p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Protecting trade routes was an important government role</a:t>
            </a:r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pPr lvl="1"/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684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oman aqueducts">
            <a:extLst>
              <a:ext uri="{FF2B5EF4-FFF2-40B4-BE49-F238E27FC236}">
                <a16:creationId xmlns:a16="http://schemas.microsoft.com/office/drawing/2014/main" id="{27C8680F-F253-4E4C-BBF8-B372F99E6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416"/>
            <a:ext cx="3579866" cy="268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64557"/>
            <a:ext cx="12192000" cy="1278276"/>
          </a:xfrm>
          <a:prstGeom prst="rect">
            <a:avLst/>
          </a:prstGeom>
        </p:spPr>
        <p:txBody>
          <a:bodyPr vert="horz" lIns="76200" tIns="38100" rIns="76200" bIns="3810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6. Infrastructure/Monumental Architecture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9792" y="1433913"/>
            <a:ext cx="5342208" cy="126773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Walls, roads, fortifications</a:t>
            </a:r>
          </a:p>
          <a:p>
            <a:endParaRPr lang="en-US" sz="2800" dirty="0">
              <a:latin typeface="David" pitchFamily="34" charset="-79"/>
              <a:cs typeface="David" pitchFamily="34" charset="-79"/>
            </a:endParaRPr>
          </a:p>
          <a:p>
            <a:endParaRPr lang="en-US" sz="15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AutoShape 2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415646" y="-144463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6" name="AutoShape 4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542646" y="79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7" name="AutoShape 6" descr="data:image/jpeg;base64,/9j/4AAQSkZJRgABAQAAAQABAAD/2wCEAAkGBxQTEhUUExQWFhQXGB0YGRgYGB8eHRseHRwaGh4ZHiAeHSggHx0lIBscITEiJSkrLi4uHiAzODMuNygtLisBCgoKDg0OGxAQGy0kICY0LDc2LiwtLDA0LywsLCwsLCwsLy82LywsLCwvLCwsLCwsLCwsLCwsLyw0LCwsLCwsLP/AABEIARkAtAMBIgACEQEDEQH/xAAbAAACAgMBAAAAAAAAAAAAAAAFBgMEAAIHAf/EAFAQAAICAAQEBAMDBwcKBAQHAAECAxEABBIhBSIxQQYTUWEycYEUI0IHM1KRocHwYnKSsbLC0RUWNENzdIKTorM1Y4PhJKPD8RdEU1S0xNP/xAAaAQADAQEBAQAAAAAAAAAAAAACAwQBBQAG/8QANxEAAgECAwQJAgYBBQEAAAAAAQIAAxESITEEQWHwEyJRcYGRobHRweEFFCMyQvFiUlOCksIz/9oADAMBAAIRAxEAPwBFxmMIxmHRMzGYzHox6emY9xgxayWQklJEaM1daB2+dDr7dcem2lUYlgy7OaRSx9AP6+w+ZoYOcJy+VRyswLuOoe0UH00/ET66m+mGLPZdGjH2bkYLqCovIy1d16+hHxdOpFedhSYCpkDod01FNRSUzI3SpwrhT5fLSSSLpkCsRurFRqjFAqSOc/h/kt64HLFYoOVejpN0j6TzRtTCxfb2rasFPDvGFzSSwyWqlAdQGo9G1EX1r4voe5xFxbha+YNzFGtjSsqqqEWXrWjEDXrJ2BavfHH2uk612Vtd06ezVVNIWkWQkUzxuEAZSZdP6MsakkGuoZQwut7B64cpsqIxIhFkWyFCpsO2tTImrUHJYi9w1arUtpHJOORzZOQN5pMrcvQWCY1d/wBXmKvvbemOoZ3MLIBJYDCPLtr6FdaoW6j4CpAINg/MAB1K4UWOt4mqAz3gzgx1M2ssNJNCQhiTokS10ySNfNuSFvb4rxY4nk5Hy8qRjTr0gGW0tFZGNDTq53sDUB8LdBu0OVzBSN2WU0Q5byzRYKF2LKi6RuLFA9KNXeue4ksX2dJC1mNZJC5Y2zC9G55dKldh+l9cUJiZhTGhN/KKqKFHSGJuZ4ROgtomruRzAfMqTX1xSvHWuEZWEQtms2Y15TIV7RqAKGg7aqO562aGFPMcQgzJQ/YjolcojooLA9F8wRnUrEg8tEAVd707pkZ8K6RHRsFudYoEY9GGfOeDZgpZUYCr0s0ZPytG6/SuuFuaFkJVgVYdQRR/VhlxewMGxte00xmPax5jZkwYzHox4cZPTeM49x4mMx6elU48x6ceY9PT0Y9C3+7Hgw0eDEijk8+ZTIw2hhUWztvbnalRQDRPU6qHLjGJtkLzRa+cq5fw1PWpoi38gPR99Wm2+ic3XcYuxeJtAVHhXQm2lV0FBsK0fCBZ2BIJrfTh7j4saBOQRLHTzwGH0EY3+ZHb5gZxGGHNBk0srgEhXoyLsRrRlanUd0u6G4qsSF3w22qlde0XuOMeLXvRazcd8F8S4WmbjEkRDGuRxsSB1ibV0IO1H4SfQ7jvB2eKloD1oyRXsbG7LRo1VuB2Kttvj3g0jZHMGOY1DKVDEG1Fjkls1sPhJrcagaKAYl8ScNeDNLNGtknzKA/EpqRfQar/APmE9jg1ogK2yk4lYXQ926CahJFcCxGTCL+e1ZTiCuuoKrq4Ub6kLi0A6m/h0+oHtfS+ORpG5BkCAttbsPiQWfLQrf4iWYm9xRArAHi/C0bM5SfrF8VnowAEsdgfI3Xpgn4pzTLG3326KgY2ilisW7X1IJNcoO9ih2gq1umVWP7gLHwMrRMDWGh+sRvE2QZnE7DUscPML0nWj+W9DTsSEBF7/XDWmry8syxsNWWy7GUJsoSFty4ViWtkA1A7Cx8Oyb4j4mPLe6cOusazbCQAKXHItqRX4VsqTv8AiaZpmUGNRQUJGObchI0hBoA972rpfY4ZRVm8L+QnqrhCN98vEyzxJjII0VnJkPljWXJPmlFLKCBsFDMa2GlzQxR8Q5p2zua1wloVblYC45QoSMwtpBAl1AlCOcHYjScWOC5xozCoAQs6IQoVuUuqsCXiD/Cb7dD8gN8NcVzeYnkAyomBLOJNXlUjMwUvJ3SgVHU8vehRVQ69a2Vvc/aLVlbq9mXsfrLnjjNB5I8q8hCG5ZSBZoaii0SLsjVpBvZetjE/hLLeTGM0Qill1AuNkSjzkHYEgnr0Wq3ZwVLKu+fzSry3O4QqoNLCq7lST0WNDQI3JvY0Ax/lK4qE05ePbYM1dh0RfpV/8v3sKVFmKUENidT2DfNqVAAXMqcd8fyyOQh1KrcocMSx6A+WpC7mhRurGxbFzL8JzeYUfaIsqi1tpiYSr3rkkVRv2Jr264j8HcFXLxLm51+9ZS0Wr8CEfFv0YqNV1spHctXuY8Y+bSxNpTVoLkgOSe6AjSqgX1JY9eXTRqeozMaOyqLDVjEKoAx1tTugXjHBJIDuCydnC19G3NH6ke/UAZglDleIygukcssZ1Dna+W6rnI6dNiKKm+mKmdyMsLaJo2jkoEq1XR6HlJFH2Pr6YpTSxYE8IpszcAgcZXxmMxhwUGSRnGY8jGPcenpUOMx62PVGPT0ucG4a+YmSJOrHc1eldtTn5X+usdGj4RkUYIwkBCaQwlkSxtqPIVWyepA9r7YUOEcJzTZYtBGQJDRcvosAbWSN0ssaFktRIoA4pv4N4gboxv2IEy3/ANdYlrAMbdME4DXxzjkyGaEzp8HhvINaI0parI+0zMQD0sNIfbqMDuKeHHgpoHeVAbo15iFbIZTQsjfar69d8c/yHBM1C6vmMm0kYJsUH9Qfg1CvrRwy5DxOEIMQIA+KMtsSPayFPuverBwKLWXNKofgd/vNIQ6raFOLRJncm70DNCLZV2sdSyj9Fl3odGDDEPDplzGQVZbM0BVDuSxHwh9tzcZNk2upSTVWJZeKLkWnmUB4pY7iAO5LltEY2YnnD0ACAp/knGnAvBjyoGzopDRXKpsBQ5fNYc0jgdixo9+wB6iIgA0BuvaO0QlVi1z2WPHsgb/L2jysuJY5EjraGNpZG6ivi8tdOomtRaxXSgRHEps82lFGaEelVXzE8tyqjYMVPMNzV/PqTfS1WGIeXEUUDbRH7eun+8R+zEmUzkm3l5eU+5aJf1EvjnttJZsltLFpYV1nKsl4CzmYBqJRe1ySBbNda3J+tXibivHydavBT6iGGpSt+YXNHSDsTQ67AdarHXvtec6Llo13vmzCj2/DE38VhY4nwCSR7bh8JJ3JTMtfzJMIHb3w7pmQReAMc90UODSeaby0EzlFDMNKsbv18wA1t0rY+vUpwzPHLZXMxOssU86hRJNA0CqoVUClnJjGnmYHWbLYaPD2RfLh/LyJTVWpvtAbpZ2tR6n+Bg/BxoqD5mXnQerIHB9/uXkNfMDGnaDUGFhll6QDSCm45v8A1OXeEayMrzZqKWOIxmOKbQxjBtbWwNiwWl2okmtiDitwzIfbuJnzq8tCGlo7E7DRfuxCfzUPpht49wKGYtPlahbcGWELRvqJE+CRexVwD74TXmlyTSlOXzEUSR0a0ltKyQtZJRWY7GmXUFKkGxRQrqQ+D95Fs90B6ZJGLSSeMuJtnMyMvl7IBIHYaR+I/or1cn0IFepjgUOSyNmjNMB8ejU3zF8kK+lmyKsnbC7kZPsmU8xB9/mVFbWViFaSB7ncAdbj9NpMh4RzGYYERnLoBbSS7ksbtkF2zdBZ09NzeCIQLgLYUXzY7z3TOtfFa7H0EOz+LtTkjQi9rlj7776LAs/PAnxBx6LNiPTvIg3YaujfhpkW6I6ixZ72SCf+YmX6SZjMynptoUev6LH9pxYyvgvh6GqzAJFBhJen+UQEF1179OmEpW/DqbYkxX7c4bLtLizWiORjzFjO5YxyPG/xIxU16g1+2rxBjqAgi4kZym8Zx7jI+mMx6ZKZGJIksgWFsgaj0FmrPsOuNG64ZPAXDFmzDM4uOJC7b1ubEY+ZIJHuuBdwiljoISgk2EK5zx0kUawxwkJEAtlgGqqDbKV3oULPTa7BxQXxxEdyGJ92O36osMk/hnh77NlgR6q8oJ9dwxv64qSeAuHnosi+3mnr9VP7ccg1vw5s2RvMy0LtK5AiQZHxbHK+mPzDIxCoux1EkADrYHvWwBPbYzxPKRSRtJpaVQpYSJokrawQyOZAldOvr0BwAzHg2CCOZ4XlL+RMoVirXqicGiFDXp1Hv/i5uGbMQ6WIADX2BDsFo1Vig23S9JrbCW/Lhg1G9uMaOktapaJXglhm80HbmXLJqVd682WWUqQCeyLt7gdKw/57iA0CidLcqBd2lNE7Cxa0Ca2GlSzEL0EcG4UsD5kLQuZr+oDLdigNDjYbDrtZxYyqLOzTOKy8Q6GlD9DoOrYITpdga6RKfhkXDB+q5J0HPrAbqDLWLfEuL500ctk0kTs7sWWtqptUSNt+gXHbUca5fx1m8uB9syIRBQLqrKo/4tbqPTrgj4n8dZRW2Mk5Br7oUo/9Ryt/NbwC/wA84LuNJIu5ZX8xQO4ZCwf3tP8AHBqDn+iLeN+fCDe9rubzrPBuIQzwRzxbxuLUkb/xtjfP8Wiy8byymkQEn6CzWBvBsyCiSbWQobSQQynoQRQIFgg+hOIPFrrp8ogElapgGFMSKIqjfuK9Ric1rDEBCFMlsMTuI/lKzGYJXJQnQD8Z0qB83dSv00g+mIeH8V4sX3miINUiSKDfsWy7rv0o7elb4FZzjkGUlMTIJ5Btp1ERR2dVcoN11oKRtsBixl/yh5TUAMpBVAa4g8ZF7GiIw/T0G+LR0jC6KLcf7iyqLkST3Qjl+PyeeVkhaCci1sBo5l/RIUlTvsKJVjsuhioxBxmPVE7qK0BpAuq9JUAtGfVXQjfuPLarGCXDuJQZ9PJR2WU2YxKAHQ0RsVYhx+E6ebSbO4U4F5HjAaOTz0++gOmeEgb70CNqKNqYjbuexFy1AbhgtiNR8cD7x1Mj9pN4O8I5PV5WbzcyxxrRjWRqLhdW5oEhASzCq23vB3xVxqZItULq2XsJqyoBkRuoVtYOixsKjHz6Yr5ng7JmIkNCPzIgKutJdBRJ6gdPQ0DtsAT4mgyebizMZ0xskglr0WOSS9I60Qv6vc4FawaqCRfhDamcNgYkNm5XNnK8RkJ7l5q/6Vrv/X8sbDh2cYHy+H5wb3bSz7ewFrfT3OG7MflNQE1IT7jTXy+PVfzXFGT8p4vdg49CZFPy2grHTWrXYdXZx5SHCo1qesWOI5bMLobMwyxlhSmXXbaNju7MxO46n5YpYZ+L+NEzyGExaNwyPr1cwBFVoFXdX8sLOKkNQj9RcJ7Ig4f4m82j6Y9x4mMwUyVqwdyXhzNz5YeQp0u7PeoLejkAu+pYsBewpjfNgE3esPD+OI8sq5YQ8sKiO9dGwDZI8s0SbJo9bwL9OBeiuIwlwX65sIrZzwdxQmzA5NAcrwgbeyON/erPc4iTgvFo9/KzYr0Zm/qY4bV/KFF36++v90JGN/8APSE9WAHbS1+vqF3xK1bbt9ARwSh/uRb4Tn89HmYVzH2gI0gRxJG4Wn+7NllC0NV9e2OkzyymaOBAI40jRfN08xJW+UkVe57dVO/Yh8r41gFjzGUempP7sh2wyZWN5kSeGZTEQG0kdVrUCCOuzXprreOftRqm2Knh8JVSwDR7wdxNAsUiOdBOhnKC2ZdYTQoPUsqiNR36nqbqZ3KZjORiONdMKMKVBqj5SDp1GRDLJd262qnoGbnE2ckE8sPnahrjkWRd1DNC4ZSNyQdKkmiCVbfsMP2QUaFAoACgAKFDbYdsFQrYBbUwKynWcj8fcIzM8cSpkpIvL5QkVPGRZo7ojBtz01Xe/Y4BcD4Fm4Y5kOTZlmCgmUrHp06ipGpwbBa+nYY7lxSiKoHfChLlyrUoHNV3XXAVNvIa2EesKnRuL3lHwlk5YIGSS1F8ilg2hdIJHLsBrMhAs0K9gCvG52aSxeto9v5w1Eftr9eNxlHcE7iNTTPdXuLC16Da7A7Yk4rwwLpdHMiqx9yvQ9R1GIndnJcygYFIUTlGX8H5oMzyCr1BmWQat7VuqnY77nT1H1rQ+AZi9JRX1LRX8qE9fW++O9cOy6NGHr4rv3PS/wBmKpyaL8Hve3/t+3FrbZUC3sM++I6NSbZzl2Z8B5qQebJKEcaQjWC2xJBPl9K7HUSPfF/w7lZhnRDno1aXymCTruJYyyakbYaiGKncKws7bg4fMy2oaQbPWh0Ffwf14Xos9WZjHTVOifOwzV/0D9Ywo7Y9TqEC3tDFIDrXlTiebzUKjSyyIr8wYbjSQ6EEbgshWxuurUQK2BTxHwg5hZIkcJYMSlgCAZNBJrUL5UZaB6mt+1nJ5YtFTsp3YsCLshnG+3Xr9cKfjzxW8HkRQsDM5aeSh0B5UX9jHbpQ9ceohqtUBbXE9UKql5vD+RyPbzM8T66Ygp+mqRv6sWk/JVw5fjzeYPqA0f7oicJDeL87/wCYdvR1/sMMajxHxA9EmP8Awyt/WxP7cdgUdrOtVR4n7TnY6Q/iZ0GD8mvD1PJLmWJ2BLgBST8VhAb9jjnuZy7RuyP8SMVatrINWPY9R7EY3HG87RL5dyOhLQy7e+5r6kHGk+aMpDEUxVTvdkG6O+9dVB6cow6lRqpcvUDD2gs6nIKRNUGMxijGYZBl3wlkVmzkSOLTUWezWyKzb/MhR9cdA4hwLh8xIeAa23JXZut3qWmu+p73hE4BwGfMpOYaGkKuotpAtg56AkkCMHbuV+Y0k8O8X1FR9oIG3+l7EdLozA0R2IG3bE1ekHYEVgh7I6m+EZpeNbeBeHH/AFco+U0n7ycVpfAOQ7DMf83/ABjOFmTwzxMf/lpPoYyT/wBdnEacJ4oP9RmNvQX/AFXgPy1W+W1Dz+8Lpk30jGN/AOVrllzK/wDLb+4MM3hPh2ZjTJx5eUPl0ebz2ZVBZbOiOtRINttXzJFaW50ycVAryM3/AMMc393bFaPjHFMsHQHMxLIDqDoelE2DIpKnSpNgjYWemAOz1ievVVoXSUz+1CDHziHFYjxSKKMho4/OFjoGMfOoPegKrtfyx0nhgBQD2rHC+AQ5lBC+YSQIk0bRF6G0jmKVQCbAYTq11vp647VwCYeWoPUDfEDqtOqBe4+/3j2JZCZfzGXsYq/YQLIHNRo+9HBPGj98GaKE3iVqsBaKWbymeMw+8jjygUL5SKba7vUQNtu4YUf2qmTnz1p9hkHkqxFSHWX5iWZ2I7gggAg1W5w6cWnGkO7A18MW3N12336e36xgPlfEqIBqy/lF7GnlUgKa1EFVve6Hp33xMzG/zKV00hzhrOqFWChtTEhSaUk9B7f44siIEb/x+rFPhs3mMzLVDqB79/WtuvT0J64ILucSPi0MLKV86QkTtQ6f17f1nHI/FWfaMwuL1rOrr67BiP49MdQ8UZjTEUHU+2OT8XkEsqDVRWKQ2BdEgQoasfilP6u/TD9nQdJbnSFohMeJ+IZidspNkdEmXd6nB0goCy2SSQQVGu9O96TTd4JfG8OVzE0P3Y0OFJY0fhWxd2QDt9K7Y5/wGB4TQzksIbr5dD2vc7kDvsemDcPgPIG2+3TEncnSnU+tqTe/fFQGzhuubd17+MSwqbh5xxg/KMrDl8lvXTJ/iwxMnj030T+kv96QYVJPAOSc6mzmYJPeo96/4cer4AyHQZjMt9Yfb1iNYeDsO939PiJIrblHPjHOPxkWBqhXalYt02GiUj+lQ98JXjria5go24dCVIJX4WCkUFdq3S9z3b3xcy35OcjtWZzKn1+6P7RHjfiHgKJY3aDOPLIBYWTQb07leUAjawCdh6Vh9JthU4ldr8Yplr6EC0R4zjMeoceY6ETGPgPiqPJQKkkLHzTJJ5i6SdQYIBpJXlpPi1Xf4e+C4/KTH5YaqNkVoYKBvvr07npy6e/fvMngjJmOL7U0xkEaXT0ASNTaQoBILE7kk+/XGp8NcMQFQkhVtqMsvXbcDVQbar61jmVauwM1yGvv5vKqabRbK1pW/wDxGjPUqPkT+9RjD48gvr+qj+/Ej+EuHnZYpg3apWHN26g9/Y4oReHclXPDOh7MJ2Iba7HLfSvWu5oYTf8AD2GjecaBtPCTt44go1Z9QGiH1oyg/swD4r4wy7ijGzb/AMi/mCGP8VgweCZBRWiQjrvIT+3T06fqxSm4LkWOlVYd6Dsb332JH8HCr7De6q0aBtG8iR5nxgmeX7MkUiu4YIzMoOsKWjoC+siptYs1jofhriQkRZgdpQrj5MNVfSyK9sc+yHCMpFOtMiMQdLu3wyAq6sus0G2b23HpuR8DZ0Kpy935TkL/ALOUebGR+th6dK6jC660yl6QItnn6zUxBrPadfhksYB8eyxlzOXjN+XTu4sgEBSo6dTqZa+uK+Q4yAdLXhhy8qScwIJqvce2DpsKgtEMhpteA+NpBl4j5kKaGJNhU+I9L1Vufe8JnA+LwoZETLREsbVYoolse+9k9PhB+QrDv4sRWRVkNId/fbCzwzOQq6hU0AH4goXb1Y7XtW4+eE1WsxURtMXW5knEvDgCx5iJEXMIyv8AdjT660sUNxt0XcC9sNkMqhNZ+fp2vv0xWEykF9ShNiWJ2rCl4n8Sh7SI8g29Lrv8rwF72MILfKU/EPHdbhRt3PsB0v8AZhBzWt2zHkI7sXTLroUsaXXM+wB21eX+o4v8Szqorsxsjc0dqH4fqaH/AN8UfCInZjHFGzPYlcqL5nv4h1I0kdLxVsyFVLAec9VIyWUYslxENbZXMsB28iQA/UJt9KwWyudzSihkJm+mYr5bA4al4+mX2nKzBgwog0jDoABQZdmBDCwR15jhP/z2KzHy408sPqUaVJAG6r06DYfLHRQ4SVdFuBfS8jN2sQx87S+vEszX/h2Y39PtNf2f24k/yvmu3D8wPmmZb94/j0wSyP5SFklC28NqBpDAprs2eYgqNOmgGABvY3hnzHF83EqsfhboxYD3FhmFEjfSd8Y20OgH6K57sr+UHogxILnLiYnZbimc1ADh8pJ/8jML+0nFybi+eZEBy2cjBtVrzDd9AyaNq35KWxW52wwHxPPW7fXzEA6dPjF+tX6YtL4rkWrZWBNUCHO/TYuu3rvsAb9cH+Yrb9m9IHRJ/u+s5gvy79Oleo3326YzBHjcytmJXjrQ7ax07gE9Pe797xmKlJIBtFmQ5vhmfkdmiXMOpa1LBgNJ3G8tKaBHTbEn+bvFSFOmybOktFa9NyfhHX9Inrg9xrxjNEw5Iol0hQa8xjsBd6wBdE/D3HXrikPHcx+GYj5ZfUe/8sf1YnZ9rJ6tNAPD5jlFIDNz6yHJeHuJCWNn0lRIjN0JpGDML01dA0bHzx03JIFVzWyUQKHYGv379iPQ3jm7+NJjSmaS+4+z1t3NF7A96A2w4cGmIkkYuFUarZ3pTz0bJ26b/LHM2xaxYdIB/wAZXRCYDhJ8YFk+yZvWhWpYy6yadnjIY9qF6aG4taPfmKqfE/BEo2jdJEN/FystdytHt+Lp0PfF3xy7DNBsrNHNCebVGV5JLOpdY3Xs1au52qsXeBZ/MyUk8SlB1bzoxIPaujWO1DoO+DUtSS6tbgZpsxzBMWI/Bc6nmZAvcqb29txZ9sTZziByOYyjmmHkiGUr+IJpGmrPNGPLo9W0jYb4ZeLcCfSXhdkYkKCGqjuxV+aiPRhWxHo1868Q5Oc6RKSTr0r1ILt5YK6jvdAdyNtut4OkzVTZ2BHZaY6qguo8Z03N8WsB0N6lu1uvYn06j0xQ/wAs5kOCpIYtSkkgbkAEmia33wufk80PJ5Uy3+GwSGBDDoR0Ix03/MRW5lmI3NN0PsDShT+rfrQxC9NKTYY8PiFzLvEcjKyqZcyL6csdX3oszn09rwtJwNtZGtjTULCeXWwAP4jvtQOmxWpTh4k3hNb7Gx2H0/VgJDElm9S72qrZUkbcrDv/ACFAPzGAVs9B5TLWGs554qnmicRGVSukMAq6At2K070dj332wDXibL1b6/x3wf8AF+U1TMWKqFRUA6kEW52FC+fetsJme4Yz0FtnJAAHf2xZSVG1mOWUZSLiGe85ljW9GoA139x8hfbHTvDecfLZaR7RdQ0sNGmRRVfENLBgN9wTfXrsD8I+D5MtKHmVTIKIQkjSCTdGt2IBAIDAb9TsGTjBj4iyw+YEJFuxYKVUNoETmirNrsjrXb4jdVQrTABW6nfxkq3cnPMRA4in2ydnYgajtR6L0ANVZqrJ6m8Ect4KybLZzEytXaMEfKiwI+pw7Q/kfULWpSfV1LV/QeO8RS/kqdByjLSfzvtEZ+WoTvt9O5wrGCLLUI8IRYb1v4zmeb4cctKNL6wpBSQAgitxsdxR9CR6HD3w7xJ9sgkyZQrGV70xJG9XVIgO6mr9xW8PFfycZjTa5am9Y84xH9GWLf8ApDFbwFkPs+ZAzUJdhq+7IRiAACGOtgvc76j0992K1MsGuHI7ILXKkftEP5X8n3D2Adc1mFagRYjNdDX5uj/VjfNfk6yhDCPNjzPwh41CDqCNMYUk3W99vfEvGZAZGMOSnkhboUjk0g2dSaQwAII3IFG+ps4FJmVQjTk83HRBP3U4te4BL6QfdrHbveGr+bIxCqBwOvceMSehvYqfC0Gca4Y2Uk8t6e1Dq0a0pHw9CdjakVZ9e+PMe5/Omcgkm0uM6qJ2dyotQo2VlGw3NnfGYeGrW61iYshd143+D8wBBG6wFpRatIGUcsZKKN22IDfDQsnXuaJI5jj+aB5cpK3p9/Dv200HY71069NscunkLQmHt5okvuDoZCB8wRfyxb4N4dDB2KqqRKrFn2FvZFkbagKfcjSCDv0xHW2UYi7fX5lNOpkAI8Hi/EJE1HLQxg9pZ21eh1KkdqfY1VG6OAeZyuhg2cljjRw5DmncUV5Y1ZORSCTyDehsDvjT7UuZjjizsKzMLbLyllbzRVeU0kd0WOysaJKi776ZjgMEZjkmnWLzCB5S88hV4SVQMCzaBQHwD2qgcKWkik7u4fJPrGdI3fNllyzwqkEkgY6maVsuTHGjO1syuCLbQApsae2wZcLWedI2+5zrO3/lxle/oFNdPbDvFHlo2zHlZaaY0ZIpJ2Fc0YumNyAa0axXVt6GKmez0+4k4jk4vZIlYg9xRPX6Y8QpOXr9gZoZhrz6iLnBfE8kDlnfMygjSVkNqw9OZf3/ADvpgp4y4YMzlo5IL0gCRKOzUN0r4ta3QOx26AC8COJ+W96uIvK1bBISoJ7XSAVfe8EPDXFRDKMjKwRZAGjc/gkJ5eo+FqI+Z98CVKkFRn4/AjAwIzOUVvBa/fC72N3ZB7b2Dfr8++O18CzcrZcqsq+aK3kjVgpvTopCmqiOp/X3xz7McJOWzglC0jtRXsrA7r/NYNqB269jsG3OZwwHWpIWQ/DVC/xAc2x/ED1I0+l4l2qpiYFYaU+rhMacvFcRVutn4bG6k9KojcdP68CFDDUUF3Y1MvoSKHdhfbYA3zE7YI8Gn8zLhgKVxqr3Isj6dPocDCmoNyiTnPUjQSp73dkVpJpm5fw9kjXObbOKvFuCah5qts5JvSvSgF3H+A+LCbnZPIcMObTvv32IIrp+zHU25oeXU1LuO5IG53G97Dv1GOW+MhzkgfF2A9TVAenUVhmyVC7YTDq5C8LTeKGnSKIOTPqCKwsuoPUE+mwqzdgHfSCC2Q8Jklr4b9pQHaT7RofdQSK69Sd73wr+HOEGDiGS8zq8y3ZHUKLH63r5qfTHSOJ8DjnnnIygMlrUzTMgJKR/EoG+kELV0SOos1abIwUHq/fvEkYk7s5RThcce3+TuJw++XnZgP6Mo/qxPl+JRpsmf4nDW1SxmavY2j1X0wKj4wmWdNauyglSshZh3Hw2yggjsW2se4C8b8buZmaHRHGygFb2JFgt2JtdIN/ojFBS1TA53XuM/e8QLlMQ8jHzNcUz0YUx51JdbUBLkZARQs3oUAbA/FWw2s4xIElSXNOx+1kKrAbL8I0RhQzAqxII6kMbsEHCPxPx5NmIFh5ditFevLVda69KFYucNyrxr5mdy5ZdQEaeYNU0l2qsBsI1Gom6+Lo2oUtR1MWjA8NPSMKkG26OfBPE0kSrA2XZNAJeV9QjW7c6nZNFkmgFZsSZrxtKoZgiPpBJ00dh+idYsn02/XQPNuNPnpwjPrpoxIvlglUVjsFRACK3si7FAkVZ94Pn/Lc2GoGmB69qbr07337Xhb0WfrLr2XOfbNXAmRhDxVmjJmpJKAL0dj6KFu63+HrjMDs9KruSBsNhft9Nvl26YzHVoKRTUHskzlcRtKcMepgv6TBf1kD9+Og5lFjyLEtHGHldnMi2gAcRLYohiqooC9yn6IYYT/D6gTCQ9Ifva9SrLpX9Zv5KcNvEJVXIZVi4D7aWESuwYlmuJSpHmkkgEkULJsjCdoW+E8R9T8T1I2uOeyU+OxSHIxMrGWRcwj6ioQ2isyWoVdFkiuWyCtk9ce8cWKKFWkzKRKZUlFrcsiagTotjbBQovQfS9zgjn5v/AIeMi6Mu+w2+76GiELHWCSG33I9AC4hwAyZeXMqyl/JBOpbAEfIw33UqASCKor0Ng4hBGPrG2Z3anS0rsejBAmy8ZyqTqUgzEytrjLFzoaRedaUsdIWPUD3AIsEjFbITSZgM+WyORIuy5cME1Wypsw3C7bd19sEH4DH9kinoNNUDytZtxLoMgYdOpoCh0+ZxN414ZlyUmlglnNtHphuyfiF7AlQFI2B6+l4w1aVwqg55X7uFxMCva5MGzZjN35Tvkk10pihILsGYKQL1VsfY1Z7XhS/KClZ0gVUUEak31LJq6DuS/TDPwjJVNCFyByylwodncsSQdgCo77k0el4W/FkrScSzYFiN5PLFd/L0AAfWMfwcHTAFTLcOHbwv2TzXw2+Y5eF+IfbMoIpd5kGlm7sBVP8Azhf9q+7YM52Dzsu2pOeIDVR25QBfTZWAsft7458mVnyTiWJWcrXmJVMp3sMvWt9iLv64fMnxNGVM5EpeMqRItAECuZRvs6NfrYsHYhjJtFEHrLHoxGUYPCagZSPfcJXttY+vS/XfFErSkmyvMVRQLIBumIGyjuopR3JusXfC9/ZwDa7nZ6v4mINg0eWjt1FY1zwKwtZ03q+LqevMeoHt7AdKoTE2MK2cE5aDTEO7FdqAJO3p0Ndbrbf1wuQ8OSNhmJVV2oiCK/zsgWy9Hfyl+t7UCasvls6PLqJTmeW2ka44FXqPMkYDUgocqLvQG+I4b5pQzu8gEcubKEKi/wD7eFd2RWvqwBPQblcP2XZ2xZ74FWqApmma8Hn7Qk6Ss0sR1SbqAZdr8pSOuosxUkdVFg4qv4gSAMUZgp5aZ2p3a2DvZ/OKQGIAGzc3Vcb5rxE6qsUX42VIkLazqJAAFmwDqF/hU6aq6wci4BmIZH+4TMKQCzvCJSWIDOF1TqVXUSaC+977dGzgtQcA8dJNdbCqCb9kSH4H9oYO/EsiltqWN3GncDYWRfYX3A27UZyvgGXrGvDZ79DKf/r127YOZxUWxJw5ffSuZjHv8ELr+3AXN5Xhm+vLOh/kzIx9Ok4XrffDVo5W+gPsRFNWJMvN4VZB95wbLyV3jkYH9QLE/wBeLWa4RCnkoiLEixudK83lussZcKWG+50EkXyL6Y04Hl8kjIUfNoSR8cilSFBdrEUhX4VPXbbpi/mZdMcBkFS+SJZDtytK3mOCLsC732A2sjvNtKsq2GXn7EmN2chmgniuRBycahXY04VY5TG+pJn06CQRrGrYHr09MAeLZTkSWmVzGNQcAPS6RzKNgwG5A+GiBWGPNOFyUGoqxl8+tYLq1yKNAUVqRr6dT2s7EbHFpyh1QiIQuFK69SqjMFYq5JJTSzkBtxoC1ygn1MMApGt/eFkWYHSLCY9xu8DIxRhzKSD8xjMdcC4vIfCEeFZfTBK5/HpUfLzGY/tgb9R9cM2dLLkco6SLENFNIV1EKBR0AgjWxoC+g1YETwAQqo6qsN1XU5eaQn53I36/fB2BGk4XA6FA0TOoLrqVTrdATysRQIawNqFmrwrbBaijf5e4E9Qa9Zhw+plfy1fKylSWKsMwQylSy+VoJugboBiSD8gCoE/hZdUSRsvxhwwAsUXkBF9T+EHYd+mBXhji3MkzvLLEQYmkcGnDEEy722gMoADaSFEmxpiJnz0mVWXLR3HIjyKkunW6RUpViNtizsQxJrmNdMcivTuxHG/zOjSY4bQxDlKyMikqmjJrbE0AVioG99gy9d8eeIeJQ/ZmK5lY5JQskTKQSFIDF9jekLqv16dawncJ4ZJmMtLAmZaeOIgBmZkiVyuvSrG9Sja9QoFgR754fggiMglMuWiTlAsO0zH430xK/mAWpJXlGpACKwK7OL7yQfebj3kzfgMEcmbgEWbnzEpfqysqKNJ5h5gJLdK7VfywmcaaRs3okNu0ktqCWAkMkgKiuvMBvsDte2OjeFUX7bAseWijjGqRJ1hMTS6QEIYPRUW55Kq6INDHN+LZg/bJXWr8+RgSPWRjRBHf0I7/AExTTIDHL249mUUxJAjRlOOOyUxXMBAQTr8udaFkaxs403eoEnS2+y6ifhnxDCsvkh3HmUgWVApDglVVtJIu+UmxfTbpizls7DmkDz5XLZggC2AEUwA1AKGohqCM2xXSNPrsN47wfJAGoc9A4J3JWVAQXBAKSMVoq2+3Q0NjjalJWF8JHdBSrY2vH/gIEUWnetTkLX4S5YDoDyggD9lgAnTiM4aJwlg0x5RZOqyaAqzRwD4Vx9WgjIan3RjRXmB9wGtxzdOrWdwcQ/5yURr20nYbXYYmjQo3ftudj3xy3BxWtLlXK95BJ4hWQfdRyMxHLLmGViu450iUeSp3ADdjp2NAGrxjj8vlpCsarqU7R0PMpmDFiTYolr3o7m+oEPGeKRfZliiFspvbdtWiQMwsXdDV7qbJI1AUuFcLWDV9pb7xruFeYubbZ1ALuuuNQdiCkyHYAnHUWmKiWw2IO+SF+ia973g7wxlHTieWEhVn82Ikq4cdbrUNrHfHV+OxQnNSXO8chCg1EXHwrRtKf9tY5t4cl8zi2VFEATjTqrVpAZxqr8dAE+5OOm8UObeaYR5XL5iMPppxGWNIlimZdtV9fT0rBL/9IltJSCuh5eJRqT0DtNEf/mySL/01ieL/ACgQdM8eYH8+CS/b81F/XiqDKoOvg/l318rl/wCwXOBmZnyJ/PZXNRX+nv6ds0Ae46DDyL/0D7GLh3h/Dp5ZHXNZaGNDGy+asKo9NSFQ6zP1VmB2G2F/jvGxIZJiNcbNrVQQDoACBlPUHSC5AvewdBHNJM0UGXY5YylZ38t1liEZVI1YuEARVIJZVYgHbUL2sUvD2VGbn1OagjqWUlr5Vo03qWKC9XMQjHU1k4mcAsSZTSyGIwrxuORBlIkW5Y8uSSWYqJJCGCsENkHy2FkUNmrbA7LwMeH5hmjlic6wVlYllKqQQGIDFbUFWJJsnc1jTxTnHzEsgMYl1g3lpRoJWxRjbSNT0vYsylTQ3xelgEXCy3PbqSfNIMm4CKJKUAOopKr8IGNYFcAGpZfeLDXDHgYn5+bdG7vGjNt+KqO1bdP398e4gzzHTDv/AKofsZx/UMZj6JNkJFxOO+1BWsY2pzMKGzpHV31EEf8AdWTfocGfyeyhlzOUf11j6jy2A+WhW/4ziquVPlRslEhdIJO2uFrW/QMh39icCcxmGgmTOQiypFjoQN1KN6atJBJ/GrfoCp61MVaRpeXeMvbSORytQVDyDnK/FuHvDmJA+nyzvLNNICAmohIIkFBTQUgUQbBqlGLx45mfu1ih81mADMInY+XzME0kj4FcbSWSHHQk4buMcPhz8K5iJUcEh11KDRUMpUg3TAsymwSput9wk8MyuZjZtD68xId20G03cBV83kVQUcsSg3KAElscMOCOuASNxvOpY2yORgDgeQkzknkho2RdTGNYzHDEobTuunlkZt/UAbnsL3D/AAz5U4ikkVIw2ppEnWRpiLMccaqNYK2WNg1udqBwShJGZ8mRp58zI+p4pEEcca0xM0gRAkoUbht7NEBTV0uLRRRZpXhzGQj8w1LLl2QSxr/rI/KEjnW3QNGLvY1uTQKha1jbuGfff2ijcEi3iTl5Rm4BDGvEo1iGZChG5ZhyAMVJaNtbWNVbUa1HfahyXMMyzu+2pXcm+l6yD29T6fTrjrXAOIZaXPRfZ48ypCkMzPcbgEUWDOzFxq2J3om9txyfM5hft7Kya1ad9QLFeXzGsauwq98TqD0jZHdrGg9UXjvwvjeXetWVyzsTWuPVl2rUo+FSyk86USV6v00Em84yMgvXxCEPQqklWnCqqjSGbcThd9yXNm7xQTKcI1b5XNRsN7jnLEeuzSlrG18u1jscZNwvIdMvnM7HKW0ok0QVNQOkDW8aoKP8on0BNAvGEbiIuxMyLOZbLTF0zXnQTcsyyQsjKd3V606TVnt+L0xQ8QcMVFkYk6otUinch1boWB2IU2NQPpsabEXjrhMeW0iORjVBtXdqIJU9Soqt/U0asYveD86skQjZkkkjDcpYHVCaDxkXXQ6bNctAkAaTGzAkVEJldMWUq0j8NZTK15ksebnckdCIYgbonVr1mhdkD4Q2xAODM3iryUKwJBk1/EsIDSGjRXzGULqBR4yCpIPlm6baH/N7h6kNNms82okrGqEirk5S3lmqBksMyt8YIFsMSTz8Oy4+64b5jknS+acOdSlV6M0lHVQrl3B6d61KkXFzJmBvF7wPKH4xlmBJUzPpJu9IhlCDmZjsAo3YnbqcNvHIcq2dzHmzTpJ5g+EQFRyIoPPchPLuQf8A3W/AcvncahcAKNbtSgAbQSLsAAAN/wD3J3PQJZpmml8rM5ZqkceRI8drzEbqY9Qvr8XfAIevz955tIFWApRhzzgejxZhPrqjdkPyCjBPLPnzvDm4Jweg85Wv20tEG/67xjZPMLzPw7Lv/KjjVSf+KORm7D8OB+ZXLtSy5LMoWZV+N2FkgAAZhQvX0vFBII0B/wCp+Irf/cr8fhzWbnggZFGYRCzqmygPIVXUQTpASNTqBu+g7YlzEiQqmSy/OGJeZ9AH2hgOgFaRHqCj3rrQZjezWfVtcS2kI1Blj/OSpGGROYEHQ2gIApuiLYatONIiOURRNLGyaQi8xYAA6NwCpIsiqSm/Qa0nVcrkWjS18hA+R4eZ5I41KtHYZPMUrJCy85HIwLJyjcs2razaYs/lKzaxwploxSjfSBXKu4G3cnfphrSBMlHJK5t3NkbCjpHJq6sdixdi1cxuhjmmazLTTHMuLVCHXloM3+rFelgSEH8CBT8Qt2yIatbpP4ppxbdEV3Cph3n23ypxBArCM7mNVjJ/lKBqH9LVjMScN4JLmVLpqoNROhjZoG7Cnc3jMd788lH9MkXHGco7G9U4wNY8OWy6srC47oHcgVVSD1AGnVXtuStGrKgIZwLRxzrV6SQLJ0k2pUAnRZICOt0A00mY0qgbdAKVrAAUlRpaxtp2CkkD8Jo7ke6vlyXjtojsRXw9yACRtZsoaIJtShLFpMJbv97aEceErxAd3ORkfDeJy8OcuoMuWcgsuoHY7Bgw5b7BxysAASD8JbxLmRmIBmeG885PlsUVNaqw1U+sgpui799t63xULJInmQuq2d1azG7GiVGwKyMLBUgMdgyOvWhwjIBM7CWR8uxfQRf3cgdWXSDt3IOkg3Q5VraLaKSP+oR1h5HvG6U0mK9Xd6j5i5xmPNhpVdc4zJVxyzaolYgstk7Hpa7kX3JG5Txh4ZOTWCVWRozULTSRgvEwsGtA6aV5b1EFaBGq8PfifNjKGPMMrMHh8l9FF7TmVgDs1XLa9xfpgp4hyKz5SbSA5KiVQ3MpIAYbHYA6R09SeuOf+ae2QsOHbKsC3EXvBXA4PsEUqJG8ttOk3lgOWEjV1s2FpKOON8bKrnJdV/n5QD6feN6+38b47x4ASRctGsqLGySSLpTTppiWFadu/wDXjkn5QOCCLiMq0KZvNQDrT7mvfVqJrA0KmJzc88mEy2ymvhfI5aWNxJmJ4pQxIVEBQx0ASSaAYklau/hpWusWuOQyZJRHJRdkBZlbUNVDUpJAOrcA7dAK9qi5YIFTTqQgtJIaAB23ViLBA6H3AFmziKNJs6QZXdooxSu1LqFgF99tl5jV0avY3ilg2IYSLGCLWN5Uy3DsxmwGDRsqDSC8yKdqoCzft+/0v8O4TmIXSRZMulEEOZwVG90dIY12NA7HfBmLg8SKAlECjJY/nKVahylY2D1t+esjlsacWyOuHMDQp8ptEfQUtlDqrfUgHnH3lYnlokTSNsjPdLnpGWhPGNDqNzpdG1IBfluLBBKAE0b3B20n7vA3iHh+Bx95mJ3YsUAgyzJzHVIVJmajZJft1v3wH4DLLl3WKQckgsMLpJa+Bu6NooFbU8wBIFkN+egaQgKCwcDkVbog0V6UBpLaSTzLI1FgFOFUxhfC0NzdbiLf5J40biasiGMeXI2ksWqtCbk0bsttQ9KrBLPcQyDO5zHm6zLLqKyx7ESONlfYdNr3og4q5LgHE4c1JmMrCVZmIPmCMBg4V3NMw2Lg/DXQbkHDBkc7xbLokTxZBlApVZ2D9z1WwT17YMVRTYkn1tFlC2kDZTMcPXmizmYhJ6kCI1t3MJvv3wRbi8sLxqudklWUARgxMGJawGIcs4jUc1kjUaA5dTAp5PEJzzJk8uvdo4/Nk+hddIPzU4qx5fh2UdtUokzEhDPqfzZZGHfy0uu/RQB06YB9qRsgCfI+tp4UiNTaVfD/AA2WZImQkFTqE2vUNNKQQxJN2Wo1dFgyYaIYsrw9AWKCQhjqCAGjRYKo+BNlG5rZRZNYWeM+OJBYVTCDsHkAEh301GhtRRHxPdHbQTgMYy7eZmi0cZJJSz5jNVc2qzqG3xWasBVU7UUaD186mQ3AangImrUCXC6+kI56d8+zSE+XlltbazqoaggAIssRqKKb2GpvhAAcRfzKjj06QDuaHQAvIxG1AC2YfogCwEBNwLPnVWOL7vKx2o1G1WgDzsKLGmGxNbmyeoAcUmWZzlcjreI6QzbEyspsBSfw6hqAXSpOpiCObHXpWpnCLZeS8T/lInBcXOh8zwHCDZ+OOCFy7aYkGlbRdTbkl2sGixJNXsKHbGYtRcJyUQ05iVnl6t5Woqt/htSASPX/AOw9wNqZzFMnjbXjGjGP5AcI/eZdmvMItW7t2sOo31WNyAS22oDdsVkg0H7ggWK8pzpBAvZGoqQL+GnVe2k3g3m3ghVS+WiNkqvmSaiuzNzM4bSvLWxIBIAx5wziMdsUhyoDdXRyVsjox0USaoX2v0AaAbWzDJcu/wBt4jm2fDqYtZzhyk6yr5WSq1gaQevK25RlP6IZ7vcDpivFn8xl5AsiqyalOqMgUARRMZJK7C6UIBV71WGbN5yKEfd5fKyEAHlbSigXRY8wAtSBsf3YFf5xvaRrlMuVFkeVb6D11aQmw6mx6V1Nj1SvUYHq343F/PfPU6agix5+kY/GuVWTIS9Pu312QpACtbbMNNBS43wT8PJpghjbcrEEbvZSlO4odj2xvl8v5kbRvuskek33BBB7dwcCfB2bY5dQ765IpSjn+VtY+hJHyAPfHFBOEcJaRqJX8JzMsmby7NqMDqV5QCAS6qDpG/LGh1H1rtgP+VoGIw5gBebVEbHc0wb3oAmu+kdcM0WQEfEZ5LA8+CPb1ZGkF++xX5WOtnFfx3wv7Tw+VF+NAHX+dGbr6jUPqcaLBrc85zcWd5wWTMmSU3qcM1sdW5r3bbp3PT5Y6dwHxMkccaDJxADZQZIDIT01buCSb67dffHNV4c8E33iMEDDWCpNDqGoEEja6B3A2N4ZJo6ZZWhUuiMzzAyaVkjRmRiyy6dL1Gy8o1hx8RJxaaatn7QMR0jbm/FMSgmThwCjct9nV0rrZePUlX3v1xRl/KBlFZQcvEDGdIHlLaaT0W6016DpgTl5tVyEr9mK+YD+EU0dru7NsoaJgFFEgCuXFdswv/6+WFmywgjJLHcm1cdSSenzxq7IG3t6/eAa2HcJJ4k8bRZmMxxxIDsQR5YYEGwRpJI9KHrgr4S455sJBcxuDpkKnSVJseYD0Be92oEn4pCdK4X1id2C/apJATXlIulGPUJqWWRUsAsSVvSrkbjE0fAc1DP50BDs2zKvItdKFuDQ/SD6+92TgKlOlS6l/ONRncXtC2e4vn0naGGOeRhakOkrqGG+zFgDY7k1VbmzglBwbjDjWfIViO8mllHoCiEL36Me13i3kuG5qVkLtoKKBUTfF0JLqQI6G6gKOnUsaOLknh7MqrMM3IrCt1VaUfIAE3fUN2xKKiobgL7/AEjWXELE2i5k/D3EHJMy61DUwzCrMKFbrrlU37hR074q5+Vk1R6CyadiIDHCQaO9As3QgqXXcEMD0wW4lmc1lgpMgkUk1JbK10xGpb0n8K9uoG2FaSR5ZQxqI9AWcM1il6p8RNfiK2xY7WBjo7FUqVFOgXnszkldERh289suZeWQAMmlmaQIOZVKkoehsALpjFKh3G2nYriSaJIt8y41V+bAa63oBeV69mEK+jHodWUlVUyNENTFilAsK0BNQrSbDnZG2IsEgsYsqYlasvEZZBR1MhkYe5AGn6+XGeu+OhsqsKeWnbp6nO0l2llNTP59BlCc+amzkQ81vs+SC7bLrkUddKKAK7ajSC/iboKTTsby+SjMUZ5WYMWkkuibYb0epVBRq7Kixt5BZvNzcjabsrqBZq/CDelO3TUwvdR1xK2ckmLRwxrl4WABCiy6ihuSNb0B2oUOba8UIlsxa3ko+rGTs98s7+p+IGTIxoKklkDd1hCFV/kk6qLDvp27AmrxmJZMlCDz5g2dwIoxIAOwLGRebvsCN9ieuMxRjU54n8Bl4ZReFv8ASvifvHiXMMGNSOoIJ5GZTp1CmCpuRtW66d168wxBm5WI1W+pvhvVe6xou5AZl8xidhtYJra7k0TMwoCyrkW500WUMG5QebUKHTc3WizpHrFsAW5tIDSE0DLWoNoogsq8voenLbfOgzsnKV5nJY6XlIUMSdUraRpUqTYIUjlsbnSSaIazDI1yLqVzCEYPYLIGZEO1gXsAQQL56Aq6zMKyuBpBLnWCSV0mgqr0a9liHUGwx+daDiC61iWTVUaPrJPQudI01qDFttX6J6WScbpzzpMtf+j5eM6Nw5vu4W/kqDtX4RtXbcVWBfD30zZ6IFeR0kAFbCVWa297BHyA9cS8DYnKJuDoLLYJohHYDrfVQD9dtqwKn4wsedMlfcvCsUzfoNqlaM11YfGGr4Q6npeOac2ZIzcDD/FD95lpRXLJ5bH+TKumv+Z5f6sWmK8yN0IPyo7H9mOe+LuLPFHOgchmEQQj8LBw5cddwF+V6et41TxyZUQmMCZTzb8jDbcbErfUjf0F3YWSWQMNY3orNbdCHB2SShJRZDR6kkDlPz3B29fphf8AFuWGVtVVXjZfu0YhQEMl6LJ5dCySqu1ANHV6DUn+WUgkG96gzUOvUsx2B23JHXfDJLkNEZfTD9uzQ0pFMeUhRqMdX1A1MwBVS5rV0OH7OXDE7jMrgC15zt8+hAWNnP4vN86IOSataJLBdo+tElAaAAGJI8zJ1+0TaAd2fMDlBI6nXud/w2dug2u7xLg+VlkbcZCUfHGw5BsBVFlC72bLLeo7EU2BXEvCzRCOViJYCV1SJZAQ723dB7ix3sEVjoiuEFiM+N/STdHiNwYw8Bid0VmeSQsDpMl2qsQSQCSQXoGrJCBQT1w0ZeLQemwHfv8AT6ftxtwnKKiaut76gOv8el4g4jmuvTbHAqOarljOkAEGEQjleJBGDBga/b/G+CrcShlBAZlarr+Nj8sIuogHsPT938emIIeKOrbSiMgX8wPboT6b+uPLUIGEaQHpgm++S+IsihBHmENR0oG1atTowKqxNNqAHKLIZtiawulPKbaoaHMGC2VDb/HZ8sigXLFCKAuwuHLxTmI441lkVivLK2kBjGQdQkA22BUN/iLGE9cv5MjeUYFAYgq8pFdCoAWMkFehuzY2O2/X/DmZkwAXkm1BQcek0ypiYkpEZwdgIovulFk6fhcV867m++L4M7gryRRg/pCl/o6jH9dGIZcw70ZJoxewKo8x7WPvERu/QHFGSaMafMd5PmRGNuwDaz6bBsd+nTIFgPQk+bWHpORUbEcz6j6XMuEQoSSWlfueg9vhaz8/M+mNIo3nDamqEG2VNIHrzAVGv8+TTW2+IIpS5+5hFfpIjTEd/wAZZR86xZjyXmMpzc+hAdksu2/6MakkHtRCj3NUW3sb7+JufADIReG+W7gLDxJ1kKQZBf8ASM0yudwIgCoXpWpkOo2DbLy9h0s5hlynCFYExCVBdFRlopGBoVrLk09VygKANI0g3eY5r7YcR6zeY+JcNnp20XyMNDh0qlQroaIUk6qVdtxTKNQ3o0K27A42m4OtaWdtA19k2ARDW6kG9TdiKvuScEnbmNEgnUL6bK4Wq72WO/8Ajj3PC1YeqN09wy/vwlUW8xqj21i3Jwp+pYGVcopLaFB86QsEawoNKytS2Oou8WuKxALJpaRSJERWErg0QdhTDckVZ6k4JSG33G7+SarsrCT518Y+hwPm36Cy2YHfr9w8nXtWq8HYW05sYks18zzcQfks6IGeNJGVGeUvY8wgo2gOoa2YLoAYbmmVugJAHP8AG8o2mNJW8wOzM0orUzBVIJHIK0hQBQAFC9ybWfMXnAzbRqMw1kHYtKVuwCBf3gDHYAi6N45t4ly6UpRt5H+A70p3BVh1HQVQAPT2kr0KbORncy7Zqr9GG7I45vhsjbm33oENrv2FE4rLCybEV89ulf8AttjWHhcKQaJNAcItMqguZLkuPl+InQux5iL3HXBCPhsDqTFHCGrUNUSMdoVl8sq90wJIoURvfTCfyRGrSj86u5TyZP4fySy5hczJ+bh5dzylxb/IBLDE9CdPvgvPBJnZJBJDM2qNZMpNGFIjUqrBWPKKZuoZrB3BFBse5GEfZYNCI4aNX8qMhbYguVUClB8zUSuoCxWw2MEKZrMRKZZBk8oRSwRgebIvQDSBSCgAbBPYrhVIkMeGXI1JPdpCqkWvLnE83HUeXlX/AChnlVlCxEjSpFaJZVrWq3uTW+kkAkHFnw0VySPHm5Y3VzTwxxjyoBIRYd+yksTTfpbbWcQZYpHGYsunlL+Pmp9ugdwWYH2UswsVQwIzXHYo2WOJDmpgeVUHIr3eyi99mN8xG5tbxSy7jr2b+87lHrI1csepp2nIeG8+3GNOjyP/AIdbKUXgYm9SAi4ze+tAdr3Zd+obAHOZ4XSj+P1YsQPJJlhFmSkeYB8xHU6/LZSSjNuR0tWAZgVLCzdYUJuIWTrpJNZDISARJZsDfcentWOY1PGSR429xwnRQ21h2bNEir/digXOoj09f42xkkTIheUkDqACI7235pii/wBHV9cCJOMbSNEFVUUttcjncDVZEYCgkWU1Ed9sEmzOdBCNVRqZ0CLiy+QzSMEWEagzbDQaSvezvp73QBwnScJQTSE5eFgDpH3giAFC1ZdS86mwSrAEgnY3ZDwojTwS65Ck6toXSTSPWpJDVs3mCgDZGmwoBO4nM5Yh9JSPX+hISpbc7w5hWViCb2lbY2LYggdH8PpikxvmZFtTYxllLuldgIcsP/Uy7fUeZMxxtFxB4+WMRJfXy5svHf0jmWzvXTFThyapCkiZqEghfL8xSSSaAHmRAi+xJIO2+DcnDl+BFn1m9JmeMgir+GNZCB21FCPcY65rUwNL2/xv9SJz+ja4BNr/AOVr+koTK7oWmmj0i+Vpkkbb4vx9gR+LuLrsRgyTxNpRGiYUDISjtTnQgVl5BqvpGAehL0LxTyXC3DK1VpIKqjtIzsLKgSaRGg2+JLI2sYJSZ19OpkN6PM8s6g6sG1OlNZJAXXbDcp1JIqSrtZeyk2XuA9o9dnwAsoDN3/P0lrJ5WLQAUBC8o6mh6D62b7kk0LoeYKZMaTIpq0kK2Rd0B77ele2MxzqlVcWUYqNbra5yfOy+0rbsRpDA6W+8BB2I6E+q8q7YqZviEQW5mqwFKySaCQxA0rrYA3vqUjpVc2K/+TYlX82tsunZR0ESId67AgfI4jzPD68wLpVCjigummEWkm73vloAbUfU4rNMg6zcYtpJZpoRIpuI8wVSdTEFgQ6qNJJDBnFerdBpBxQ4vmYZLCyeWJEdAwRyIyYQL2XpoVG1ctKTu3afOkMUI3YNliem332Xdhsetup+RHbFHMLVegb+vKTVuPZAPr8sb0Y7ec57pD2SLiUUDwr5EpbUoW1GoHQgiuiuo7KfhagS3U45ucsrZwq+rSmtri0knQpJ06iF3Ivfr0q8NWRNHKUSVMuY1CyA4V8y6hhdHde9/wCMua4fEk0IWNVOvMRbbbH7UwBHcbp19D2xqrUUFS1x7a/E0sjENbOXMjxzLkxMIppCNeaj1OouRFt2OnWTQ0gI17pubu/MlxeBQogy1kZdswlzAgCTSsig6CS9OFbV0VCB7heAmjkEoa1OYy9+pfzavfemr6Gt8QcDcM/CpDVSLJlW7dS8W9dTokTr3AwtqKm97+ff8TQ5EK8N43oMAhy6pHmA0ugSsQ2nUulAaSNwU6BWsiiSNsNUudSWMTw3IrgtyNpZwAaHqGDbFQykE7kir5hl86YstFLvrymbYAAdn0Oob+Tccv669SCvAs59kmz8IDGONyyoD+ASeWXW9tYVkYdNQUg9QQFWgV69IkMPXO31E3GHyqC4hGY5jNKGkb7LlKsAABnXbdQQOXruQF36NvjXK5kRqYskoRRyvKx5j0Fs7D9S1V9EPXFniarJpleRmTTYJJ0EiqIIFhuo62NvhI3q5vPRRxlqJCOFcBCBEWvdk5TvpJABBYiiUJAadcVTqgeHz2yo4UGJjzwlrh0AQmRnLE3btqGoDnIUA2dlve2oWK3uhms0utvJADzQPLHMrMWby23jDAjTyxspC79LYggCE+ZrWRmUyZaby5G6JJFJqA01sAQzqKUCnTvifh3CWhFdWy+Y8yJmtVKMEvSxqzSAkbqD163h4VKPWY3PP28DFHFVyAsOfvBUsokbzQSssyeYhHaZX+8Wu4etS3+JkXoTi+UYnUiBSwM6xkVpchlzEIVtyjhSa7Dyx1JxrLmsrB93rQmOXzFEaU6jYBdR0q3KN2sk8vSgcFIszGG1QPk7FupmmJNkEcq6FTqoXZmHXDH2hrCy5cee717YK0F3nPhAvhjPNl80nQxTFYSpN/dsxCG9r8tuW77H6O/HcpGPM84AEm31OBofdQ69gZLtl5gwUHmonC9mYsyUWUaZGjVZQiCN180Tg1pj6VEP1gVZrA3PJM4zBmcs8nlMhKadvjk0IASNLBENDajfphSnE4cEDttNYWBFoyLnI4Mr5ry+cYSo0g0xYkMi1RCAKwpxZIAqgoqlxbiz6Z4QVWJYUtVCjU9wczNpDE1KRV1pC9epHcR4Sw+1E1smVAJvsIFJ6dbBXa99Q9cTcSyklTkITqggK1vqOrJbDTbUSjbAdga3F10+jvmRfL/z95O6vrY83leYEDMlbVvJy6gir3XKL1+hH68GsvLIJpFDsqtnWVFu10CQKAFNqBuOgsGjtijrqeRNN3PloyCK6A1/Y9twcZl5d0fc0Zsx82Vo3H7U798N6pHP+kfEWL898kzfiaaIIKi5lLAMH2Gt1UACQAClGwFXdbYzCt+UBSs0SrZCxEdPSaau3pWPcYNiVs7Q+lbtnXYpfu9ZOywuQf8A0svJ2/dibircrgVsz1Q3B8gvYNmmGsVVdvniDh/5n/hH/wDEixWzHxy/7KP+xDhbmYo+vtPc+QDQo0+Wsj0TMxBh7csN7+ijfYYpM4qm6syUOnWGKI1/zv23gznesP8Avcn/AHJsUY/jh+f/APnhJqZE8743os7XiplYa+xIqltOadSQL5XlzC6r/RqSM305h64yaVpGyj2GLZgqSBQNhVJHbbzwtX+E++G7KfneH/L+/HhSyP8Ao+S/3v8AuwYF9pIOnOcfT2ZSRc88iD8ugQwy69os7JKFok0DEzD0vqNruxjUcEaOARx6jLlc4xQbFmFIGZQBZUSJEe9B/lhw4N8GY/3iX+yuCmf/ADY/2f75MIfaXsTz2/WGaKKQLRD4jwRHGb8rSyTyKUCtbM6vIWAH4aBdaI323HfG4Wys0jpZfLiJjXOH8tIz1oMVA3N7m8H5/wAf83CTP8Lf7rmP7ZwVMvUNr88iacIFwBLiQwIVjfNLHsdWli2o6uyoxKmiBexIXpi/xrNxjMny45Z5ZoRqRFAV6q5ibaiNHTfSfRgQEzgH5xP9jP8A9iXHReEf6Sv+4xf99sV/lway0yTnIqu1FKTVANIv5fjssqyeXEBMugMta30KPjYsCZCCqEkDuSRXSjx7My/Y5PtBbVIyrGHWmajqcgUOUUtmq1Hbe8T8S/8AEW/2qf1nAXxb/pj/ACH78AtNekyjTWJpZxoXiMUZJWBCJRcrEWZVf8I/RSjQA7jpY3ESJCJ5In8xY0gEdDdxzeYVsigdypJ6Wdjhj8FfBkv50v8AewmcD/0o/J/7Bx5XNyDu5+k1qSC1v5a5wjOMsiPmY4zG0SMgTchmcMkchLXzgksR/IwahnMTFRJmK1lWYzM2jfSCiEadjQ5rLb7DC7xv/QE/3l/+0uGOT8+P9qn9tcBUqnqvYZ8I1NnQsy52GYzkeQ4lKfMHnRBYpBG3mRrpJ01KVVArEtJ0W6o7+uDUOaWQVJpaJ9ALeaUssxqNgySFSHHXWQaUdBQS/Dv5lv8Ab/8A02wyn8xH/vcf/cgxjsuPBbxgiiRTFUN4QtCASHAIdmjnKSAE3qYR2ULMikuT8BI1X8tUiQ6CrLIgVxqLbv52ym2IJ02G2O4uhuBiDL/n/q3/AGocEPDn/h6/7H/+umMNMX6uX92mBm/lnkDp2i8FcX4LLKUMcMLhY1RmKRtbLYJGrej129fUnGYX5ui/8f8A3ZMe4W1R1NgYQYdg8p//2Q=="/>
          <p:cNvSpPr>
            <a:spLocks noChangeAspect="1" noChangeArrowheads="1"/>
          </p:cNvSpPr>
          <p:nvPr/>
        </p:nvSpPr>
        <p:spPr bwMode="auto">
          <a:xfrm>
            <a:off x="2669646" y="1603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10" name="AutoShape 6" descr="Image result for hieroglyphic symbol"/>
          <p:cNvSpPr>
            <a:spLocks noChangeAspect="1" noChangeArrowheads="1"/>
          </p:cNvSpPr>
          <p:nvPr/>
        </p:nvSpPr>
        <p:spPr bwMode="auto">
          <a:xfrm>
            <a:off x="2796646" y="312740"/>
            <a:ext cx="254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704850" y="1852638"/>
            <a:ext cx="160255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Roman Aqueducts</a:t>
            </a:r>
          </a:p>
        </p:txBody>
      </p:sp>
      <p:pic>
        <p:nvPicPr>
          <p:cNvPr id="5124" name="Picture 4" descr="Image result for acropolis">
            <a:extLst>
              <a:ext uri="{FF2B5EF4-FFF2-40B4-BE49-F238E27FC236}">
                <a16:creationId xmlns:a16="http://schemas.microsoft.com/office/drawing/2014/main" id="{D050E941-AE89-4A87-8056-C67CA048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73" y="4410528"/>
            <a:ext cx="3168096" cy="24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51DD823-DFF8-4E5E-ACC4-C3F824762BD7}"/>
              </a:ext>
            </a:extLst>
          </p:cNvPr>
          <p:cNvSpPr txBox="1"/>
          <p:nvPr/>
        </p:nvSpPr>
        <p:spPr>
          <a:xfrm>
            <a:off x="4318557" y="6399560"/>
            <a:ext cx="1657890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Athenian Acropolis</a:t>
            </a:r>
          </a:p>
        </p:txBody>
      </p:sp>
      <p:pic>
        <p:nvPicPr>
          <p:cNvPr id="5126" name="Picture 6" descr="Image result for royal road persia">
            <a:extLst>
              <a:ext uri="{FF2B5EF4-FFF2-40B4-BE49-F238E27FC236}">
                <a16:creationId xmlns:a16="http://schemas.microsoft.com/office/drawing/2014/main" id="{024CCF75-6EBC-41CA-9477-7F7BAF20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63" y="1926320"/>
            <a:ext cx="54440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83F54B2-FA96-4615-8FB7-64046FA88BB5}"/>
              </a:ext>
            </a:extLst>
          </p:cNvPr>
          <p:cNvSpPr txBox="1"/>
          <p:nvPr/>
        </p:nvSpPr>
        <p:spPr>
          <a:xfrm>
            <a:off x="8643344" y="2014220"/>
            <a:ext cx="165327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Persian Royal Road</a:t>
            </a:r>
          </a:p>
        </p:txBody>
      </p:sp>
      <p:pic>
        <p:nvPicPr>
          <p:cNvPr id="1026" name="Picture 2" descr="Image result for roman roads">
            <a:extLst>
              <a:ext uri="{FF2B5EF4-FFF2-40B4-BE49-F238E27FC236}">
                <a16:creationId xmlns:a16="http://schemas.microsoft.com/office/drawing/2014/main" id="{8F24CF2B-F7EC-4F00-965F-6D284509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70" y="1779416"/>
            <a:ext cx="3190299" cy="26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D3680D-43BC-4DE4-A491-63995395ADAB}"/>
              </a:ext>
            </a:extLst>
          </p:cNvPr>
          <p:cNvSpPr txBox="1"/>
          <p:nvPr/>
        </p:nvSpPr>
        <p:spPr>
          <a:xfrm>
            <a:off x="4462298" y="1867152"/>
            <a:ext cx="124431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Roman Roads</a:t>
            </a:r>
          </a:p>
        </p:txBody>
      </p:sp>
      <p:pic>
        <p:nvPicPr>
          <p:cNvPr id="1028" name="Picture 4" descr="Image result for great wall under qing">
            <a:extLst>
              <a:ext uri="{FF2B5EF4-FFF2-40B4-BE49-F238E27FC236}">
                <a16:creationId xmlns:a16="http://schemas.microsoft.com/office/drawing/2014/main" id="{73A3E782-04F4-4048-B030-6AA419DB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" y="4391700"/>
            <a:ext cx="3579866" cy="246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16FD52-149B-4096-95F3-B30D18E51429}"/>
              </a:ext>
            </a:extLst>
          </p:cNvPr>
          <p:cNvSpPr txBox="1"/>
          <p:nvPr/>
        </p:nvSpPr>
        <p:spPr>
          <a:xfrm>
            <a:off x="564189" y="6399560"/>
            <a:ext cx="192552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Qin started Great Wall</a:t>
            </a:r>
          </a:p>
        </p:txBody>
      </p:sp>
      <p:pic>
        <p:nvPicPr>
          <p:cNvPr id="1030" name="Picture 6" descr="Image result for ziggurats">
            <a:extLst>
              <a:ext uri="{FF2B5EF4-FFF2-40B4-BE49-F238E27FC236}">
                <a16:creationId xmlns:a16="http://schemas.microsoft.com/office/drawing/2014/main" id="{4F38675F-46A1-4128-9B31-E050DB7F3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70" y="5036705"/>
            <a:ext cx="5448618" cy="18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259CF32-4D91-4313-8CEA-8504F4580E55}"/>
              </a:ext>
            </a:extLst>
          </p:cNvPr>
          <p:cNvSpPr txBox="1"/>
          <p:nvPr/>
        </p:nvSpPr>
        <p:spPr>
          <a:xfrm>
            <a:off x="8839200" y="6405157"/>
            <a:ext cx="818686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Ziggurat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18F150-737F-44CF-8790-D8EF2DAF3705}"/>
              </a:ext>
            </a:extLst>
          </p:cNvPr>
          <p:cNvSpPr txBox="1"/>
          <p:nvPr/>
        </p:nvSpPr>
        <p:spPr>
          <a:xfrm>
            <a:off x="-2825" y="1230474"/>
            <a:ext cx="4232505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Facilities needed to operate society (roads, bridges)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15EAC0C-4D97-490E-8244-C56B8FEB4B9F}"/>
              </a:ext>
            </a:extLst>
          </p:cNvPr>
          <p:cNvSpPr/>
          <p:nvPr/>
        </p:nvSpPr>
        <p:spPr>
          <a:xfrm>
            <a:off x="2796646" y="854124"/>
            <a:ext cx="254000" cy="3763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4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fall of r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5" b="266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36884" y="321176"/>
            <a:ext cx="7283116" cy="1344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800" b="1" dirty="0">
                <a:latin typeface="Bookman Old Style" panose="02050604050505020204" pitchFamily="18" charset="0"/>
                <a:ea typeface="+mj-ea"/>
                <a:cs typeface="+mj-cs"/>
              </a:rPr>
              <a:t>Why Do Empires Collapse?</a:t>
            </a:r>
            <a:endParaRPr lang="en-US" sz="3800" b="1" i="1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6885" y="1447800"/>
            <a:ext cx="7197772" cy="4769937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Over-extension (maintaining borders)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Political corruption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Failing economies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Peasant revolts 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Alienation of elite (high taxes)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Disease epidemics</a:t>
            </a:r>
          </a:p>
          <a:p>
            <a:pPr marL="457200" indent="-228600">
              <a:lnSpc>
                <a:spcPct val="90000"/>
              </a:lnSpc>
            </a:pPr>
            <a:r>
              <a:rPr lang="en-US" altLang="en-US" sz="2800" dirty="0">
                <a:latin typeface="Bookman Old Style" panose="02050604050505020204" pitchFamily="18" charset="0"/>
              </a:rPr>
              <a:t>Invasion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ookman Old Style" panose="02050604050505020204" pitchFamily="18" charset="0"/>
              </a:rPr>
              <a:t>220 CE </a:t>
            </a:r>
            <a:r>
              <a:rPr lang="en-US" altLang="en-US" dirty="0">
                <a:latin typeface="Bookman Old Style" panose="02050604050505020204" pitchFamily="18" charset="0"/>
              </a:rPr>
              <a:t>– Han collapses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ookman Old Style" panose="02050604050505020204" pitchFamily="18" charset="0"/>
              </a:rPr>
              <a:t>476 CE </a:t>
            </a:r>
            <a:r>
              <a:rPr lang="en-US" altLang="en-US" dirty="0">
                <a:latin typeface="Bookman Old Style" panose="02050604050505020204" pitchFamily="18" charset="0"/>
              </a:rPr>
              <a:t>– Rome collapses</a:t>
            </a:r>
          </a:p>
          <a:p>
            <a:pPr marL="68580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Bookman Old Style" panose="02050604050505020204" pitchFamily="18" charset="0"/>
              </a:rPr>
              <a:t>550 CE </a:t>
            </a:r>
            <a:r>
              <a:rPr lang="en-US" altLang="en-US" dirty="0">
                <a:latin typeface="Bookman Old Style" panose="02050604050505020204" pitchFamily="18" charset="0"/>
              </a:rPr>
              <a:t>-</a:t>
            </a:r>
            <a:r>
              <a:rPr lang="en-US" altLang="en-US" b="1" dirty="0">
                <a:latin typeface="Bookman Old Style" panose="02050604050505020204" pitchFamily="18" charset="0"/>
              </a:rPr>
              <a:t> </a:t>
            </a:r>
            <a:r>
              <a:rPr lang="en-US" altLang="en-US" dirty="0">
                <a:latin typeface="Bookman Old Style" panose="02050604050505020204" pitchFamily="18" charset="0"/>
              </a:rPr>
              <a:t>Gupta collapses </a:t>
            </a:r>
          </a:p>
          <a:p>
            <a:pPr marL="0" indent="-228600">
              <a:lnSpc>
                <a:spcPct val="90000"/>
              </a:lnSpc>
            </a:pPr>
            <a:endParaRPr lang="en-US" altLang="en-US" sz="2200" dirty="0"/>
          </a:p>
        </p:txBody>
      </p:sp>
      <p:sp>
        <p:nvSpPr>
          <p:cNvPr id="19458" name="AutoShape 2" descr="http://upload.wikimedia.org/wikipedia/commons/2/2d/Invasions_of_the_Roman_Empire_1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0A8D8-CB8A-4471-B3B3-5056B52A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81001"/>
            <a:ext cx="12192001" cy="6417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147"/>
            <a:ext cx="12192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Belief Systems </a:t>
            </a:r>
          </a:p>
          <a:p>
            <a:pPr algn="ctr"/>
            <a:r>
              <a:rPr lang="en-US" sz="4800" u="sng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to 1200</a:t>
            </a:r>
            <a:endParaRPr lang="en-US" sz="4800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52700" y="6447105"/>
            <a:ext cx="7086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Moses with the 10 Commandments (17</a:t>
            </a:r>
            <a:r>
              <a:rPr lang="en-US" altLang="en-US" sz="1800" baseline="30000" dirty="0"/>
              <a:t>th</a:t>
            </a:r>
            <a:r>
              <a:rPr lang="en-US" altLang="en-US" sz="1800" dirty="0"/>
              <a:t> c painting by Rembrandt)</a:t>
            </a:r>
          </a:p>
        </p:txBody>
      </p:sp>
    </p:spTree>
    <p:extLst>
      <p:ext uri="{BB962C8B-B14F-4D97-AF65-F5344CB8AC3E}">
        <p14:creationId xmlns:p14="http://schemas.microsoft.com/office/powerpoint/2010/main" val="310545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ysticpolitics.com/wp-content/uploads/2012/10/the-paleolithic-artisans-modern-art-in-the-old-stone-age-e135000246323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94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Foundations to 1200 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194534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/>
              <a:t>Lascaux Caves - France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2867"/>
            <a:ext cx="4224220" cy="58451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Abraham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monotheism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   10 Commandments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8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Torah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History of living in </a:t>
            </a:r>
            <a:r>
              <a:rPr lang="en-US" sz="2400" dirty="0">
                <a:solidFill>
                  <a:srgbClr val="0070C0"/>
                </a:solidFill>
                <a:latin typeface="Bookman Old Style" panose="02050604050505020204" pitchFamily="18" charset="0"/>
                <a:cs typeface="David" panose="020E0502060401010101" pitchFamily="34" charset="-79"/>
              </a:rPr>
              <a:t>DIASPORIC COMMUNITIES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 (living outside the homeland)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2F2BE-5F0C-42B7-B2E3-E26CE628412C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Judaism</a:t>
            </a:r>
          </a:p>
        </p:txBody>
      </p:sp>
      <p:pic>
        <p:nvPicPr>
          <p:cNvPr id="2050" name="Picture 2" descr="Image result for judaism">
            <a:extLst>
              <a:ext uri="{FF2B5EF4-FFF2-40B4-BE49-F238E27FC236}">
                <a16:creationId xmlns:a16="http://schemas.microsoft.com/office/drawing/2014/main" id="{4B05893E-755B-4EEE-BA2E-FA11AC27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012866"/>
            <a:ext cx="8153401" cy="584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3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9676"/>
            <a:ext cx="7180385" cy="537972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Unknown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Many forms of one God, karma, reincarnation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8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The Vedas</a:t>
            </a:r>
            <a:endParaRPr lang="en-US" sz="2800" b="1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Caste system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Cultural unity in India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1094CC-091D-44D6-BAD1-AC37E06BDB39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Hinduism</a:t>
            </a:r>
          </a:p>
        </p:txBody>
      </p:sp>
      <p:pic>
        <p:nvPicPr>
          <p:cNvPr id="4098" name="Picture 2" descr="Image result for Hinduism">
            <a:extLst>
              <a:ext uri="{FF2B5EF4-FFF2-40B4-BE49-F238E27FC236}">
                <a16:creationId xmlns:a16="http://schemas.microsoft.com/office/drawing/2014/main" id="{6C395117-54AE-46A3-9F1F-E5D3058A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441" y="840133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oli festival">
            <a:extLst>
              <a:ext uri="{FF2B5EF4-FFF2-40B4-BE49-F238E27FC236}">
                <a16:creationId xmlns:a16="http://schemas.microsoft.com/office/drawing/2014/main" id="{5E05F172-6519-4779-84D2-B10389F9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7" y="3036159"/>
            <a:ext cx="7429273" cy="382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Hinduism">
            <a:extLst>
              <a:ext uri="{FF2B5EF4-FFF2-40B4-BE49-F238E27FC236}">
                <a16:creationId xmlns:a16="http://schemas.microsoft.com/office/drawing/2014/main" id="{4A0D3514-9B2F-43CC-862E-78A622A9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85" y="841305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66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012867"/>
            <a:ext cx="4876801" cy="584513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3000" dirty="0">
                <a:latin typeface="Bookman Old Style" panose="02050604050505020204" pitchFamily="18" charset="0"/>
                <a:cs typeface="David" panose="020E0502060401010101" pitchFamily="34" charset="-79"/>
              </a:rPr>
              <a:t> Zoroaster</a:t>
            </a: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3000" dirty="0">
                <a:latin typeface="Bookman Old Style" panose="02050604050505020204" pitchFamily="18" charset="0"/>
                <a:cs typeface="David" panose="020E0502060401010101" pitchFamily="34" charset="-79"/>
              </a:rPr>
              <a:t> free will, right vs. wrong, final judgement </a:t>
            </a:r>
          </a:p>
          <a:p>
            <a:pPr eaLnBrk="1" hangingPunct="1">
              <a:lnSpc>
                <a:spcPct val="90000"/>
              </a:lnSpc>
            </a:pPr>
            <a:endParaRPr lang="en-US" sz="3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30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30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Zend </a:t>
            </a:r>
            <a:r>
              <a:rPr lang="en-US" sz="3000" i="1" dirty="0" err="1">
                <a:latin typeface="Bookman Old Style" panose="02050604050505020204" pitchFamily="18" charset="0"/>
                <a:cs typeface="David" panose="020E0502060401010101" pitchFamily="34" charset="-79"/>
              </a:rPr>
              <a:t>Avesta</a:t>
            </a:r>
            <a:endParaRPr lang="en-US" sz="3000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Bookman Old Style" panose="02050604050505020204" pitchFamily="18" charset="0"/>
                <a:cs typeface="David" panose="020E0502060401010101" pitchFamily="34" charset="-79"/>
              </a:rPr>
              <a:t>Cultural contribution of Persia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Bookman Old Style" panose="02050604050505020204" pitchFamily="18" charset="0"/>
                <a:cs typeface="David" panose="020E0502060401010101" pitchFamily="34" charset="-79"/>
              </a:rPr>
              <a:t>Influenced later monotheistic religions in the region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entaur" panose="02030504050205020304" pitchFamily="18" charset="0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2F2BE-5F0C-42B7-B2E3-E26CE628412C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Zoroastrianism </a:t>
            </a:r>
          </a:p>
        </p:txBody>
      </p:sp>
      <p:pic>
        <p:nvPicPr>
          <p:cNvPr id="5" name="Picture 10" descr="http://zoroastrian.angelfire.com/faravahar.jpg">
            <a:extLst>
              <a:ext uri="{FF2B5EF4-FFF2-40B4-BE49-F238E27FC236}">
                <a16:creationId xmlns:a16="http://schemas.microsoft.com/office/drawing/2014/main" id="{1F6CB086-C7E3-4434-9CA5-48AC7BDAD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18256"/>
            <a:ext cx="2553612" cy="14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F1796D-8027-43E5-B8A7-D0088ED4453C}"/>
              </a:ext>
            </a:extLst>
          </p:cNvPr>
          <p:cNvSpPr txBox="1"/>
          <p:nvPr/>
        </p:nvSpPr>
        <p:spPr>
          <a:xfrm>
            <a:off x="5376144" y="4572000"/>
            <a:ext cx="9453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Faravahar</a:t>
            </a:r>
            <a:endParaRPr lang="en-US" sz="1500" dirty="0"/>
          </a:p>
        </p:txBody>
      </p:sp>
      <p:pic>
        <p:nvPicPr>
          <p:cNvPr id="8" name="Picture 8" descr="http://www.livius.org/a/iran/behistun/behistun_photo.JPG">
            <a:extLst>
              <a:ext uri="{FF2B5EF4-FFF2-40B4-BE49-F238E27FC236}">
                <a16:creationId xmlns:a16="http://schemas.microsoft.com/office/drawing/2014/main" id="{9B15364F-2A2A-4C7C-A1EF-97F7B3CE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46649"/>
            <a:ext cx="4691182" cy="351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orldmapsonline.com/images/Cram/History/persian_empire.jpg">
            <a:extLst>
              <a:ext uri="{FF2B5EF4-FFF2-40B4-BE49-F238E27FC236}">
                <a16:creationId xmlns:a16="http://schemas.microsoft.com/office/drawing/2014/main" id="{9437E1BF-C0CE-411A-9C60-D6D33369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25762"/>
            <a:ext cx="4691182" cy="27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3C49B-7B8E-4EE4-88C6-754D37C1F850}"/>
              </a:ext>
            </a:extLst>
          </p:cNvPr>
          <p:cNvSpPr txBox="1"/>
          <p:nvPr/>
        </p:nvSpPr>
        <p:spPr>
          <a:xfrm>
            <a:off x="9694811" y="6328321"/>
            <a:ext cx="1742978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err="1"/>
              <a:t>Behistun</a:t>
            </a:r>
            <a:r>
              <a:rPr lang="en-US" sz="1500" dirty="0"/>
              <a:t> Inscription</a:t>
            </a:r>
          </a:p>
        </p:txBody>
      </p:sp>
    </p:spTree>
    <p:extLst>
      <p:ext uri="{BB962C8B-B14F-4D97-AF65-F5344CB8AC3E}">
        <p14:creationId xmlns:p14="http://schemas.microsoft.com/office/powerpoint/2010/main" val="1246825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beliefnet.com/~/media/photos-with-attribution/religious/001/religionbuddhajpg.jpg?as=1">
            <a:extLst>
              <a:ext uri="{FF2B5EF4-FFF2-40B4-BE49-F238E27FC236}">
                <a16:creationId xmlns:a16="http://schemas.microsoft.com/office/drawing/2014/main" id="{C2A6E2AC-FD4C-4AFC-AD1E-C97232A18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1286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53693"/>
            <a:ext cx="4572000" cy="570430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 Siddhartha Gautama 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 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Four Noble Truths, Eightfold Path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 </a:t>
            </a:r>
            <a:r>
              <a:rPr lang="en-US" sz="2400" i="1" dirty="0" err="1">
                <a:latin typeface="Bookman Old Style" panose="02050604050505020204" pitchFamily="18" charset="0"/>
                <a:cs typeface="David" panose="020E0502060401010101" pitchFamily="34" charset="-79"/>
              </a:rPr>
              <a:t>Tripitaka</a:t>
            </a:r>
            <a:endParaRPr lang="en-US" sz="2400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Rejected caste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Monastic communities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Welcomed women &amp; lower classes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Spread on trade routes</a:t>
            </a:r>
            <a:endParaRPr lang="en-US" sz="20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044B0-29C3-403C-88FE-6AB6FC8208AC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Buddhism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01CEA5-ACB8-4386-8544-50831FA4CFA2}"/>
              </a:ext>
            </a:extLst>
          </p:cNvPr>
          <p:cNvSpPr/>
          <p:nvPr/>
        </p:nvSpPr>
        <p:spPr>
          <a:xfrm>
            <a:off x="10707757" y="6513443"/>
            <a:ext cx="1484243" cy="344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Image result for eightfold wheel">
            <a:extLst>
              <a:ext uri="{FF2B5EF4-FFF2-40B4-BE49-F238E27FC236}">
                <a16:creationId xmlns:a16="http://schemas.microsoft.com/office/drawing/2014/main" id="{613BFDB0-3436-481A-B84B-1988CC5085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Dharma Wheel.svg">
            <a:extLst>
              <a:ext uri="{FF2B5EF4-FFF2-40B4-BE49-F238E27FC236}">
                <a16:creationId xmlns:a16="http://schemas.microsoft.com/office/drawing/2014/main" id="{F7175C8F-3CA8-43D6-A904-9B8F13C01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78" y="0"/>
            <a:ext cx="1143000" cy="10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harma Wheel.svg">
            <a:extLst>
              <a:ext uri="{FF2B5EF4-FFF2-40B4-BE49-F238E27FC236}">
                <a16:creationId xmlns:a16="http://schemas.microsoft.com/office/drawing/2014/main" id="{F106D55F-4FB0-4DE9-A570-F8A08EEA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1"/>
            <a:ext cx="1143000" cy="101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4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ightfold path">
            <a:extLst>
              <a:ext uri="{FF2B5EF4-FFF2-40B4-BE49-F238E27FC236}">
                <a16:creationId xmlns:a16="http://schemas.microsoft.com/office/drawing/2014/main" id="{A27DAE01-1D56-4633-8B5F-28B50B72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05" y="1684548"/>
            <a:ext cx="6312195" cy="47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EF76B-60F6-4D28-80DD-F8F7064A7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868"/>
            <a:ext cx="5950054" cy="2842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34A6E6-119C-4E07-9C0F-BDD0E9C815C6}"/>
              </a:ext>
            </a:extLst>
          </p:cNvPr>
          <p:cNvSpPr txBox="1"/>
          <p:nvPr/>
        </p:nvSpPr>
        <p:spPr>
          <a:xfrm>
            <a:off x="609600" y="108005"/>
            <a:ext cx="4887433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Buddhism</a:t>
            </a:r>
          </a:p>
        </p:txBody>
      </p:sp>
    </p:spTree>
    <p:extLst>
      <p:ext uri="{BB962C8B-B14F-4D97-AF65-F5344CB8AC3E}">
        <p14:creationId xmlns:p14="http://schemas.microsoft.com/office/powerpoint/2010/main" val="223389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12868"/>
            <a:ext cx="6655484" cy="58451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Jesus of Nazareth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Jesus as the messiah, monotheistic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The Bible (</a:t>
            </a:r>
            <a:r>
              <a:rPr lang="en-US" sz="2800" i="1" dirty="0">
                <a:latin typeface="Bookman Old Style" panose="02050604050505020204" pitchFamily="18" charset="0"/>
                <a:cs typeface="David" panose="020E0502060401010101" pitchFamily="34" charset="-79"/>
              </a:rPr>
              <a:t>New Testament) </a:t>
            </a:r>
            <a:endParaRPr lang="en-US" sz="2800" b="1" i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Rejected caste system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Monastic communities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Welcomed women, lower classes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Spread on trade routes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CFB32-6762-46BA-B956-3F4A204BEBC3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Christianity</a:t>
            </a:r>
          </a:p>
        </p:txBody>
      </p:sp>
      <p:sp>
        <p:nvSpPr>
          <p:cNvPr id="6" name="AutoShape 2" descr="Image result for christianity">
            <a:extLst>
              <a:ext uri="{FF2B5EF4-FFF2-40B4-BE49-F238E27FC236}">
                <a16:creationId xmlns:a16="http://schemas.microsoft.com/office/drawing/2014/main" id="{DE6ADF5B-852F-4949-896B-89854818E1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D759B-776B-4887-BEF1-B214DBE95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189" y="952313"/>
            <a:ext cx="5320811" cy="3108742"/>
          </a:xfrm>
          <a:prstGeom prst="rect">
            <a:avLst/>
          </a:prstGeom>
        </p:spPr>
      </p:pic>
      <p:pic>
        <p:nvPicPr>
          <p:cNvPr id="5124" name="Picture 4" descr="Image result for christian churches">
            <a:extLst>
              <a:ext uri="{FF2B5EF4-FFF2-40B4-BE49-F238E27FC236}">
                <a16:creationId xmlns:a16="http://schemas.microsoft.com/office/drawing/2014/main" id="{41BE6443-FC39-493E-892E-1B70E5F0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89" y="4061055"/>
            <a:ext cx="5320811" cy="27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72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slam">
            <a:extLst>
              <a:ext uri="{FF2B5EF4-FFF2-40B4-BE49-F238E27FC236}">
                <a16:creationId xmlns:a16="http://schemas.microsoft.com/office/drawing/2014/main" id="{8A22E03D-409F-4EAC-94CE-DACECF8B4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35960"/>
            <a:ext cx="6096000" cy="318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76363"/>
            <a:ext cx="6072555" cy="5160039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Founder: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Muhammad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Beliefs: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monotheistic, 5 Pillars, Mecca &amp; Medina are holy cities</a:t>
            </a:r>
            <a:endParaRPr lang="en-US" sz="2800" u="sng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endParaRPr lang="en-US" sz="2800" u="sng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Sacred Text: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 Qur’an (Koran)</a:t>
            </a:r>
            <a:endParaRPr lang="en-US" sz="2800" b="1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latin typeface="Bookman Old Style" panose="02050604050505020204" pitchFamily="18" charset="0"/>
                <a:cs typeface="David" panose="020E0502060401010101" pitchFamily="34" charset="-79"/>
              </a:rPr>
              <a:t>AP Loves: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Displaced Zoroastrianism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Bookman Old Style" panose="02050604050505020204" pitchFamily="18" charset="0"/>
                <a:cs typeface="David" panose="020E0502060401010101" pitchFamily="34" charset="-79"/>
              </a:rPr>
              <a:t>Islam/Arabic provided a sense of unity in the Middle East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206E2-C4AE-4A7E-94BC-BD8D17800807}"/>
              </a:ext>
            </a:extLst>
          </p:cNvPr>
          <p:cNvSpPr txBox="1"/>
          <p:nvPr/>
        </p:nvSpPr>
        <p:spPr>
          <a:xfrm>
            <a:off x="609600" y="19477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Islam</a:t>
            </a:r>
          </a:p>
        </p:txBody>
      </p:sp>
      <p:pic>
        <p:nvPicPr>
          <p:cNvPr id="3076" name="Picture 4" descr="Image result for islam">
            <a:extLst>
              <a:ext uri="{FF2B5EF4-FFF2-40B4-BE49-F238E27FC236}">
                <a16:creationId xmlns:a16="http://schemas.microsoft.com/office/drawing/2014/main" id="{373A7DA1-077F-42DB-B003-10EDCAB9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55" y="3856383"/>
            <a:ext cx="6119446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88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evishere.files.wordpress.com/2013/04/venus-figurin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143000"/>
            <a:ext cx="4889500" cy="32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Polytheism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4386036"/>
            <a:ext cx="12192000" cy="28072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>
              <a:latin typeface="David" pitchFamily="34" charset="-79"/>
              <a:cs typeface="David" pitchFamily="34" charset="-79"/>
            </a:endParaRPr>
          </a:p>
          <a:p>
            <a:pPr marL="0" indent="0">
              <a:buNone/>
            </a:pPr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Animism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– religious belief that focuses on the roles of various gods/sprits in the natural world and human life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pPr marL="0" indent="0">
              <a:buNone/>
            </a:pPr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Shamanism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 – the practice of identifying special individuals who interact with spirits for the benefit of the community (Korea, Central Asia)</a:t>
            </a:r>
          </a:p>
        </p:txBody>
      </p:sp>
    </p:spTree>
    <p:extLst>
      <p:ext uri="{BB962C8B-B14F-4D97-AF65-F5344CB8AC3E}">
        <p14:creationId xmlns:p14="http://schemas.microsoft.com/office/powerpoint/2010/main" val="593642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61862-D6EB-4BC7-958B-39AC6D05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26" y="1012868"/>
            <a:ext cx="9601822" cy="56292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81616F-C043-4ED1-BAE8-0E0FE9F2D182}"/>
              </a:ext>
            </a:extLst>
          </p:cNvPr>
          <p:cNvSpPr txBox="1"/>
          <p:nvPr/>
        </p:nvSpPr>
        <p:spPr>
          <a:xfrm>
            <a:off x="609600" y="108005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World Religions by Percentage</a:t>
            </a:r>
          </a:p>
        </p:txBody>
      </p:sp>
    </p:spTree>
    <p:extLst>
      <p:ext uri="{BB962C8B-B14F-4D97-AF65-F5344CB8AC3E}">
        <p14:creationId xmlns:p14="http://schemas.microsoft.com/office/powerpoint/2010/main" val="2204235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p of world reli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2"/>
            <a:ext cx="12192000" cy="684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8F5B13-C666-42BC-967E-A1176899E3FF}"/>
              </a:ext>
            </a:extLst>
          </p:cNvPr>
          <p:cNvSpPr txBox="1"/>
          <p:nvPr/>
        </p:nvSpPr>
        <p:spPr>
          <a:xfrm>
            <a:off x="609600" y="16742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World Religions on the Map</a:t>
            </a:r>
          </a:p>
        </p:txBody>
      </p:sp>
    </p:spTree>
    <p:extLst>
      <p:ext uri="{BB962C8B-B14F-4D97-AF65-F5344CB8AC3E}">
        <p14:creationId xmlns:p14="http://schemas.microsoft.com/office/powerpoint/2010/main" val="274172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12192000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Paleolithic Age</a:t>
            </a:r>
          </a:p>
        </p:txBody>
      </p:sp>
      <p:pic>
        <p:nvPicPr>
          <p:cNvPr id="5" name="Picture 4" descr="map 1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697574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969818"/>
            <a:ext cx="6019800" cy="5867400"/>
          </a:xfrm>
        </p:spPr>
        <p:txBody>
          <a:bodyPr>
            <a:normAutofit/>
          </a:bodyPr>
          <a:lstStyle/>
          <a:p>
            <a:endParaRPr lang="en-US" sz="1800" dirty="0">
              <a:latin typeface="David" panose="020E0502060401010101" pitchFamily="34" charset="-79"/>
              <a:cs typeface="David" pitchFamily="34" charset="-79"/>
            </a:endParaRPr>
          </a:p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Out of Africa Theory: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Began ~100,000 years ago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Paleo Characteristics: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Nomadic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Hunter-gatherers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Simple stone tools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Kinship based clans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No full time leaders/specialized occupations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Oral language</a:t>
            </a:r>
          </a:p>
          <a:p>
            <a:pPr lvl="1"/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Fire</a:t>
            </a:r>
          </a:p>
          <a:p>
            <a:pPr lvl="1"/>
            <a:endParaRPr lang="en-US" sz="1200" dirty="0">
              <a:latin typeface="David" pitchFamily="34" charset="-79"/>
              <a:cs typeface="David" pitchFamily="34" charset="-79"/>
            </a:endParaRPr>
          </a:p>
          <a:p>
            <a:pPr lvl="1"/>
            <a:endParaRPr lang="en-US" sz="1200" dirty="0">
              <a:latin typeface="David" pitchFamily="34" charset="-79"/>
              <a:cs typeface="David" pitchFamily="34" charset="-79"/>
            </a:endParaRPr>
          </a:p>
          <a:p>
            <a:pPr marL="380985" lvl="1" indent="0">
              <a:buNone/>
            </a:pPr>
            <a:endParaRPr lang="en-US" sz="1667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318581-FEC9-415B-8439-EB77A4ACE3C3}"/>
              </a:ext>
            </a:extLst>
          </p:cNvPr>
          <p:cNvSpPr/>
          <p:nvPr/>
        </p:nvSpPr>
        <p:spPr>
          <a:xfrm>
            <a:off x="4724400" y="5600700"/>
            <a:ext cx="1752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silkroaddialogue.org/wp-content/uploads/2013/03/silkroa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524"/>
            <a:ext cx="12192000" cy="59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0"/>
            <a:ext cx="10972800" cy="9048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28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818518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12192000" cy="19672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6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Relay trade done mostly by camel caravans</a:t>
            </a:r>
          </a:p>
          <a:p>
            <a:r>
              <a:rPr lang="en-US" sz="3000" u="sng" dirty="0">
                <a:latin typeface="Bookman Old Style" panose="02050604050505020204" pitchFamily="18" charset="0"/>
                <a:cs typeface="David" pitchFamily="34" charset="-79"/>
              </a:rPr>
              <a:t>Cities</a:t>
            </a:r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: Samarkand and </a:t>
            </a:r>
            <a:r>
              <a:rPr lang="en-US" sz="3000" dirty="0" err="1">
                <a:latin typeface="Bookman Old Style" panose="02050604050505020204" pitchFamily="18" charset="0"/>
                <a:cs typeface="David" pitchFamily="34" charset="-79"/>
              </a:rPr>
              <a:t>Kashgar</a:t>
            </a:r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   </a:t>
            </a:r>
          </a:p>
          <a:p>
            <a:r>
              <a:rPr lang="en-US" sz="3000" dirty="0">
                <a:latin typeface="Bookman Old Style" panose="02050604050505020204" pitchFamily="18" charset="0"/>
                <a:cs typeface="David" pitchFamily="34" charset="-79"/>
              </a:rPr>
              <a:t>Often dangerous routes, these were luxury products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73239"/>
              </p:ext>
            </p:extLst>
          </p:nvPr>
        </p:nvGraphicFramePr>
        <p:xfrm>
          <a:off x="0" y="2348282"/>
          <a:ext cx="12192000" cy="183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21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West to East:  Horses</a:t>
                      </a:r>
                    </a:p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East</a:t>
                      </a:r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to West: Silk, Porcelain, Paper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3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Cultural Diff. &amp; Technology</a:t>
                      </a:r>
                      <a:r>
                        <a:rPr lang="en-US" sz="2400" b="1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</a:t>
                      </a:r>
                      <a:endParaRPr lang="en-US" sz="2400" b="1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Chariots, Horse stirrups, Buddhism, Christianity, </a:t>
                      </a:r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disease</a:t>
                      </a:r>
                    </a:p>
                    <a:p>
                      <a:endParaRPr lang="en-US" sz="2000" baseline="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  <a:p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Bills of exchange, banking houses, paper money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9570" name="Picture 2" descr="http://www.visituzbekistan.travel/sightseeing/wp-content/uploads/2012/02/s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85334"/>
            <a:ext cx="12192000" cy="26726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572000"/>
            <a:ext cx="1283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Samarkand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 Routes: Silk Road</a:t>
            </a:r>
          </a:p>
        </p:txBody>
      </p:sp>
    </p:spTree>
    <p:extLst>
      <p:ext uri="{BB962C8B-B14F-4D97-AF65-F5344CB8AC3E}">
        <p14:creationId xmlns:p14="http://schemas.microsoft.com/office/powerpoint/2010/main" val="1017509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1318"/>
            <a:ext cx="12192000" cy="1341121"/>
          </a:xfrm>
        </p:spPr>
        <p:txBody>
          <a:bodyPr>
            <a:normAutofit lnSpcReduction="10000"/>
          </a:bodyPr>
          <a:lstStyle/>
          <a:p>
            <a:r>
              <a:rPr lang="en-US" sz="2800" u="sng" dirty="0">
                <a:latin typeface="Bookman Old Style" panose="02050604050505020204" pitchFamily="18" charset="0"/>
                <a:cs typeface="David" pitchFamily="34" charset="-79"/>
              </a:rPr>
              <a:t>Cities</a:t>
            </a:r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: Aden, Gujarat, Calicut</a:t>
            </a:r>
          </a:p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Depended on </a:t>
            </a:r>
            <a:r>
              <a:rPr lang="en-US" sz="2800" b="1" dirty="0">
                <a:latin typeface="Bookman Old Style" panose="02050604050505020204" pitchFamily="18" charset="0"/>
                <a:cs typeface="David" pitchFamily="34" charset="-79"/>
              </a:rPr>
              <a:t>monsoon winds </a:t>
            </a:r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(seasonal winds in the Indian Ocean)</a:t>
            </a:r>
            <a:endParaRPr lang="en-US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716601"/>
              </p:ext>
            </p:extLst>
          </p:nvPr>
        </p:nvGraphicFramePr>
        <p:xfrm>
          <a:off x="0" y="2162438"/>
          <a:ext cx="12192000" cy="139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97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Pigments,</a:t>
                      </a:r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pearls, spices, tropical fruits 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Cultural Diff. &amp; Technology</a:t>
                      </a:r>
                      <a:r>
                        <a:rPr lang="en-US" sz="2000" b="1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</a:t>
                      </a:r>
                      <a:endParaRPr lang="en-US" sz="2000" b="1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Buddhism into SE Asia</a:t>
                      </a:r>
                    </a:p>
                    <a:p>
                      <a:r>
                        <a:rPr lang="en-US" sz="20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Compass, astrolabe, larger ship designs, lateen sail (triangular)</a:t>
                      </a:r>
                      <a:endParaRPr lang="en-US" sz="20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6498" name="Picture 2" descr="http://upload.wikimedia.org/wikipedia/commons/0/07/Sd11-b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4944"/>
            <a:ext cx="5090160" cy="32830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1" y="3657601"/>
            <a:ext cx="11931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Lateen Sail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 Routes: Indian Ocean</a:t>
            </a:r>
          </a:p>
        </p:txBody>
      </p:sp>
      <p:pic>
        <p:nvPicPr>
          <p:cNvPr id="1026" name="Picture 2" descr="Image result for ap world monsoon winds">
            <a:extLst>
              <a:ext uri="{FF2B5EF4-FFF2-40B4-BE49-F238E27FC236}">
                <a16:creationId xmlns:a16="http://schemas.microsoft.com/office/drawing/2014/main" id="{37C81C46-159A-4A21-B142-87FEAC2F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96" y="3556862"/>
            <a:ext cx="3391174" cy="31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map mogadishu and calicut">
            <a:extLst>
              <a:ext uri="{FF2B5EF4-FFF2-40B4-BE49-F238E27FC236}">
                <a16:creationId xmlns:a16="http://schemas.microsoft.com/office/drawing/2014/main" id="{A0DD2E5D-E73E-4202-B5BC-3561FC69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05" y="3574944"/>
            <a:ext cx="3719195" cy="32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00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7129"/>
            <a:ext cx="12192000" cy="1170661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Bookman Old Style" panose="02050604050505020204" pitchFamily="18" charset="0"/>
                <a:cs typeface="David" pitchFamily="34" charset="-79"/>
              </a:rPr>
              <a:t>Cities</a:t>
            </a:r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: Timbuktu and Gao</a:t>
            </a:r>
          </a:p>
          <a:p>
            <a:r>
              <a:rPr lang="en-US" sz="2800" dirty="0">
                <a:latin typeface="Bookman Old Style" panose="02050604050505020204" pitchFamily="18" charset="0"/>
                <a:cs typeface="David" pitchFamily="34" charset="-79"/>
              </a:rPr>
              <a:t>Connected Europe with West Africa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57130"/>
              </p:ext>
            </p:extLst>
          </p:nvPr>
        </p:nvGraphicFramePr>
        <p:xfrm>
          <a:off x="0" y="1940259"/>
          <a:ext cx="12192000" cy="186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3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2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Salt from South</a:t>
                      </a:r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 and West Sahara</a:t>
                      </a:r>
                    </a:p>
                    <a:p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Gold from West Africa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9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Cultural Diff &amp;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Islam</a:t>
                      </a:r>
                    </a:p>
                    <a:p>
                      <a:r>
                        <a:rPr lang="en-US" sz="2400" baseline="0" dirty="0">
                          <a:latin typeface="Bookman Old Style" panose="02050604050505020204" pitchFamily="18" charset="0"/>
                          <a:cs typeface="David" pitchFamily="34" charset="-79"/>
                        </a:rPr>
                        <a:t>Camel saddle, caravan</a:t>
                      </a:r>
                      <a:endParaRPr lang="en-US" sz="2400" dirty="0">
                        <a:latin typeface="Bookman Old Style" panose="02050604050505020204" pitchFamily="18" charset="0"/>
                        <a:cs typeface="David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http://www.xtimeline.com/__UserPic_Large/132602/evt110929191300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91" y="3276600"/>
            <a:ext cx="54444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0" name="Picture 2" descr="http://animal-backgrounds.com/download/1934/2560x1600/crop/camel-caravan-libya-wallpaper-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02205"/>
            <a:ext cx="6747591" cy="304332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38400" y="4495800"/>
            <a:ext cx="15737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Camel Caravan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0"/>
            <a:ext cx="10972800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320" dirty="0">
                <a:solidFill>
                  <a:srgbClr val="0070C0"/>
                </a:solidFill>
                <a:latin typeface="Bookman Old Style" panose="02050604050505020204" pitchFamily="18" charset="0"/>
                <a:cs typeface="MV Boli" panose="02000500030200090000" pitchFamily="2" charset="0"/>
              </a:rPr>
              <a:t>Trade Rotes: Trans-Saharan</a:t>
            </a:r>
          </a:p>
        </p:txBody>
      </p:sp>
    </p:spTree>
    <p:extLst>
      <p:ext uri="{BB962C8B-B14F-4D97-AF65-F5344CB8AC3E}">
        <p14:creationId xmlns:p14="http://schemas.microsoft.com/office/powerpoint/2010/main" val="70905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80999"/>
            <a:ext cx="12191999" cy="1782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Neolithic Age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2000" cy="2209801"/>
          </a:xfrm>
        </p:spPr>
        <p:txBody>
          <a:bodyPr>
            <a:normAutofit lnSpcReduction="10000"/>
          </a:bodyPr>
          <a:lstStyle/>
          <a:p>
            <a:endParaRPr lang="en-US" sz="1667" dirty="0">
              <a:latin typeface="David" pitchFamily="34" charset="-79"/>
              <a:cs typeface="David" pitchFamily="34" charset="-79"/>
            </a:endParaRPr>
          </a:p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Agriculture –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Emerges around 10,000 years ago; the domestication of plants and animals </a:t>
            </a:r>
          </a:p>
          <a:p>
            <a:endParaRPr 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sz="2400" i="1" dirty="0">
                <a:latin typeface="Bookman Old Style" panose="02050604050505020204" pitchFamily="18" charset="0"/>
                <a:cs typeface="David" pitchFamily="34" charset="-79"/>
              </a:rPr>
              <a:t>Result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? People settled into permanent, farming villages and subsistence patterns changed!</a:t>
            </a:r>
          </a:p>
        </p:txBody>
      </p:sp>
      <p:pic>
        <p:nvPicPr>
          <p:cNvPr id="21506" name="Picture 2" descr="http://wps.pearsoncustom.com/wps/media/objects/2427/2486120/chap_assets/maps/map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2895599"/>
            <a:ext cx="8000999" cy="3945835"/>
          </a:xfrm>
          <a:prstGeom prst="rect">
            <a:avLst/>
          </a:prstGeom>
          <a:noFill/>
        </p:spPr>
      </p:pic>
      <p:pic>
        <p:nvPicPr>
          <p:cNvPr id="1026" name="Picture 2" descr="Image result for agri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17112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2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7e/33/40/7e33403c2366d8d1c18c7bef2fe4f2c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49"/>
            <a:ext cx="12192000" cy="691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-457199"/>
            <a:ext cx="9601200" cy="1782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Neolithic Age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2753175"/>
            <a:ext cx="5105400" cy="12954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dirty="0">
                <a:latin typeface="Bookman Old Style" panose="02050604050505020204" pitchFamily="18" charset="0"/>
                <a:cs typeface="David" pitchFamily="34" charset="-79"/>
              </a:rPr>
              <a:t>Big Picture Question – 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How did agriculture change human life?</a:t>
            </a:r>
            <a:endParaRPr lang="en-US" sz="2400" i="1" dirty="0">
              <a:latin typeface="Bookman Old Style" panose="02050604050505020204" pitchFamily="18" charset="0"/>
              <a:cs typeface="David" pitchFamily="34" charset="-79"/>
            </a:endParaRPr>
          </a:p>
          <a:p>
            <a:pPr marL="380985" lvl="1" indent="0">
              <a:buNone/>
            </a:pPr>
            <a:endParaRPr lang="en-US" sz="1667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914400"/>
            <a:ext cx="6096000" cy="579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Less egalitarian</a:t>
            </a:r>
          </a:p>
          <a:p>
            <a:pPr marL="457200" indent="-457200">
              <a:buAutoNum type="arabicPeriod"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457200" indent="-457200">
              <a:buAutoNum type="arabicPeriod"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Epidemic diseases spread</a:t>
            </a:r>
            <a:endParaRPr lang="en-US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457200" lvl="1" indent="0">
              <a:buNone/>
              <a:defRPr/>
            </a:pPr>
            <a:endParaRPr lang="en-US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3. Villages </a:t>
            </a: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  <a:sym typeface="Wingdings" panose="05000000000000000000" pitchFamily="2" charset="2"/>
              </a:rPr>
              <a:t> cities  civilization</a:t>
            </a:r>
          </a:p>
          <a:p>
            <a:pPr marL="0" indent="0">
              <a:buNone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4.Specialized labor</a:t>
            </a:r>
          </a:p>
          <a:p>
            <a:pPr marL="0" indent="0">
              <a:buNone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5. Writing develops</a:t>
            </a:r>
          </a:p>
          <a:p>
            <a:pPr marL="0" indent="0">
              <a:buNone/>
              <a:defRPr/>
            </a:pPr>
            <a:endParaRPr lang="en-US" sz="2800" dirty="0">
              <a:latin typeface="Bookman Old Style" panose="02050604050505020204" pitchFamily="18" charset="0"/>
              <a:cs typeface="David" panose="020E0502060401010101" pitchFamily="34" charset="-79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Bookman Old Style" panose="02050604050505020204" pitchFamily="18" charset="0"/>
                <a:cs typeface="David" panose="020E0502060401010101" pitchFamily="34" charset="-79"/>
              </a:rPr>
              <a:t>6. Population increases</a:t>
            </a:r>
          </a:p>
        </p:txBody>
      </p:sp>
    </p:spTree>
    <p:extLst>
      <p:ext uri="{BB962C8B-B14F-4D97-AF65-F5344CB8AC3E}">
        <p14:creationId xmlns:p14="http://schemas.microsoft.com/office/powerpoint/2010/main" val="347985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380999"/>
            <a:ext cx="12191999" cy="1782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Neolithic Age</a:t>
            </a:r>
            <a:endParaRPr lang="en-US" sz="5400" i="1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3907677"/>
            <a:ext cx="12192000" cy="29503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latin typeface="Bookman Old Style" panose="02050604050505020204" pitchFamily="18" charset="0"/>
                <a:cs typeface="David" pitchFamily="34" charset="-79"/>
              </a:rPr>
              <a:t>CONTINUITY:</a:t>
            </a:r>
          </a:p>
          <a:p>
            <a:r>
              <a:rPr lang="en-US" sz="2400" b="1" dirty="0">
                <a:latin typeface="Bookman Old Style" panose="02050604050505020204" pitchFamily="18" charset="0"/>
                <a:cs typeface="David" pitchFamily="34" charset="-79"/>
              </a:rPr>
              <a:t>Pastoralism</a:t>
            </a:r>
            <a:r>
              <a:rPr lang="en-US" sz="2400" dirty="0">
                <a:latin typeface="Bookman Old Style" panose="02050604050505020204" pitchFamily="18" charset="0"/>
                <a:cs typeface="David" pitchFamily="34" charset="-79"/>
              </a:rPr>
              <a:t> – Semi-nomadic peoples who herded animals/foraged but did not practice agriculture on a large scale (seen as “barbaric” by settled people)</a:t>
            </a:r>
          </a:p>
          <a:p>
            <a:endParaRPr lang="en-US" alt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altLang="en-US" sz="2400" dirty="0">
                <a:latin typeface="Bookman Old Style" panose="02050604050505020204" pitchFamily="18" charset="0"/>
                <a:cs typeface="David" pitchFamily="34" charset="-79"/>
              </a:rPr>
              <a:t>Developed on grasslands of Central Asia </a:t>
            </a:r>
          </a:p>
          <a:p>
            <a:endParaRPr lang="en-US" altLang="en-US" sz="2400" dirty="0">
              <a:latin typeface="Bookman Old Style" panose="02050604050505020204" pitchFamily="18" charset="0"/>
              <a:cs typeface="David" pitchFamily="34" charset="-79"/>
            </a:endParaRPr>
          </a:p>
          <a:p>
            <a:r>
              <a:rPr lang="en-US" altLang="en-US" sz="2400" i="1" dirty="0">
                <a:latin typeface="Bookman Old Style" panose="02050604050505020204" pitchFamily="18" charset="0"/>
                <a:cs typeface="David" pitchFamily="34" charset="-79"/>
              </a:rPr>
              <a:t>Impact of pastoralists? </a:t>
            </a:r>
            <a:r>
              <a:rPr lang="en-US" altLang="en-US" sz="2400" dirty="0">
                <a:latin typeface="Bookman Old Style" panose="02050604050505020204" pitchFamily="18" charset="0"/>
                <a:cs typeface="David" pitchFamily="34" charset="-79"/>
              </a:rPr>
              <a:t>Degraded grassland by overgrazing, but spread ideas/technology quickly (ex: Hittites spreading iron)</a:t>
            </a:r>
          </a:p>
          <a:p>
            <a:pPr lvl="1"/>
            <a:endParaRPr lang="en-US" sz="1600" dirty="0">
              <a:latin typeface="David" pitchFamily="34" charset="-79"/>
              <a:cs typeface="David" pitchFamily="34" charset="-79"/>
            </a:endParaRPr>
          </a:p>
          <a:p>
            <a:pPr marL="380985" lvl="1" indent="0">
              <a:buNone/>
            </a:pPr>
            <a:endParaRPr lang="en-US" sz="1667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4" name="Picture 4" descr="http://static.newworldencyclopedia.org/thumb/0/0f/Jfb_skara_brae.jpg/250px-Jfb_skara_br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51562"/>
            <a:ext cx="3691711" cy="295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448800" y="2300399"/>
            <a:ext cx="25146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b="1" dirty="0" err="1"/>
              <a:t>Skara</a:t>
            </a:r>
            <a:r>
              <a:rPr lang="en-US" sz="1500" b="1" dirty="0"/>
              <a:t> Brae </a:t>
            </a:r>
            <a:r>
              <a:rPr lang="en-US" sz="1500" dirty="0"/>
              <a:t>– Europe’s most complete Neolithic village</a:t>
            </a:r>
          </a:p>
        </p:txBody>
      </p:sp>
      <p:pic>
        <p:nvPicPr>
          <p:cNvPr id="16" name="Picture 2" descr="http://upload.wikimedia.org/wikipedia/commons/7/7d/Ur_chari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741" y="951562"/>
            <a:ext cx="5078105" cy="295611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2400" y="2351247"/>
            <a:ext cx="293220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Wheeled vehicle in the Sumerian </a:t>
            </a:r>
            <a:r>
              <a:rPr lang="en-US" sz="1500" b="1" dirty="0"/>
              <a:t>“Battle Standard of Ur”, </a:t>
            </a:r>
            <a:r>
              <a:rPr lang="en-US" sz="1500" dirty="0"/>
              <a:t>2500 BCE</a:t>
            </a:r>
          </a:p>
        </p:txBody>
      </p:sp>
    </p:spTree>
    <p:extLst>
      <p:ext uri="{BB962C8B-B14F-4D97-AF65-F5344CB8AC3E}">
        <p14:creationId xmlns:p14="http://schemas.microsoft.com/office/powerpoint/2010/main" val="263719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gyptian Pyramids wallpapers H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9113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87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Rise and Fall of Civilizations</a:t>
            </a:r>
            <a:endParaRPr lang="en-US" sz="5400" dirty="0">
              <a:solidFill>
                <a:srgbClr val="0070C0"/>
              </a:solidFill>
              <a:latin typeface="Bookman Old Style" panose="02050604050505020204" pitchFamily="18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1174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ustinjohnsonapwh.weebly.com/uploads/2/4/6/5/24658888/4176866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067374"/>
            <a:ext cx="8521890" cy="5790626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1</a:t>
            </a:r>
            <a:r>
              <a:rPr lang="en-US" sz="4800" baseline="30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st</a:t>
            </a:r>
            <a:r>
              <a:rPr lang="en-US" sz="48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 Wave/River Valley Civilizations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A30600-B085-4EBD-8956-DD237605ADE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85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2</a:t>
            </a:r>
            <a:r>
              <a:rPr lang="en-US" sz="6000" baseline="30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nd</a:t>
            </a:r>
            <a:r>
              <a:rPr lang="en-US" sz="6000" dirty="0">
                <a:solidFill>
                  <a:srgbClr val="0070C0"/>
                </a:solidFill>
                <a:latin typeface="Bookman Old Style" panose="02050604050505020204" pitchFamily="18" charset="0"/>
                <a:cs typeface="David" pitchFamily="34" charset="-79"/>
              </a:rPr>
              <a:t> Wave/Classical Empires</a:t>
            </a:r>
          </a:p>
        </p:txBody>
      </p:sp>
      <p:pic>
        <p:nvPicPr>
          <p:cNvPr id="1026" name="Picture 2" descr="The above map was created using the geographic references from this era in the AP World History curriculum. Every geographic reference for this unit appears on this map.">
            <a:extLst>
              <a:ext uri="{FF2B5EF4-FFF2-40B4-BE49-F238E27FC236}">
                <a16:creationId xmlns:a16="http://schemas.microsoft.com/office/drawing/2014/main" id="{7471DE06-CA74-47BA-977C-767B44D9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2" y="1295400"/>
            <a:ext cx="12185745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532CC7-5590-4048-8B15-8E387A62D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4419600"/>
            <a:ext cx="12185745" cy="18288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endParaRPr lang="en-US" sz="1667" dirty="0">
              <a:latin typeface="Bookman Old Style" panose="02050604050505020204" pitchFamily="18" charset="0"/>
              <a:cs typeface="David" pitchFamily="34" charset="-79"/>
            </a:endParaRPr>
          </a:p>
          <a:p>
            <a:pPr algn="ctr">
              <a:buNone/>
            </a:pPr>
            <a:r>
              <a:rPr lang="en-US" i="1" dirty="0">
                <a:latin typeface="Bookman Old Style" panose="02050604050505020204" pitchFamily="18" charset="0"/>
                <a:cs typeface="David" pitchFamily="34" charset="-79"/>
              </a:rPr>
              <a:t>Big Picture Question – </a:t>
            </a:r>
            <a:r>
              <a:rPr lang="en-US" dirty="0">
                <a:latin typeface="Bookman Old Style" panose="02050604050505020204" pitchFamily="18" charset="0"/>
                <a:cs typeface="David" pitchFamily="34" charset="-79"/>
              </a:rPr>
              <a:t>What are some common characteristics of 1</a:t>
            </a:r>
            <a:r>
              <a:rPr lang="en-US" baseline="30000" dirty="0">
                <a:latin typeface="Bookman Old Style" panose="02050604050505020204" pitchFamily="18" charset="0"/>
                <a:cs typeface="David" pitchFamily="34" charset="-79"/>
              </a:rPr>
              <a:t>st</a:t>
            </a:r>
            <a:r>
              <a:rPr lang="en-US" dirty="0">
                <a:latin typeface="Bookman Old Style" panose="02050604050505020204" pitchFamily="18" charset="0"/>
                <a:cs typeface="David" pitchFamily="34" charset="-79"/>
              </a:rPr>
              <a:t> and 2</a:t>
            </a:r>
            <a:r>
              <a:rPr lang="en-US" baseline="30000" dirty="0">
                <a:latin typeface="Bookman Old Style" panose="02050604050505020204" pitchFamily="18" charset="0"/>
                <a:cs typeface="David" pitchFamily="34" charset="-79"/>
              </a:rPr>
              <a:t>nd</a:t>
            </a:r>
            <a:r>
              <a:rPr lang="en-US" dirty="0">
                <a:latin typeface="Bookman Old Style" panose="02050604050505020204" pitchFamily="18" charset="0"/>
                <a:cs typeface="David" pitchFamily="34" charset="-79"/>
              </a:rPr>
              <a:t> wave civilizations? </a:t>
            </a:r>
            <a:endParaRPr lang="en-US" sz="2000" dirty="0"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305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996</Words>
  <Application>Microsoft Macintosh PowerPoint</Application>
  <PresentationFormat>Widescreen</PresentationFormat>
  <Paragraphs>225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Arial</vt:lpstr>
      <vt:lpstr>Bookman Old Style</vt:lpstr>
      <vt:lpstr>Calibri</vt:lpstr>
      <vt:lpstr>Centaur</vt:lpstr>
      <vt:lpstr>David</vt:lpstr>
      <vt:lpstr>MV Boli</vt:lpstr>
      <vt:lpstr>Times New Roman</vt:lpstr>
      <vt:lpstr>Wingdings</vt:lpstr>
      <vt:lpstr>Office Theme</vt:lpstr>
      <vt:lpstr>Notes: day 1 neo/paleo with simulation day 2 rise and fall of empires day 3 religions and trade</vt:lpstr>
      <vt:lpstr>PowerPoint Presentation</vt:lpstr>
      <vt:lpstr>Paleolithic Age</vt:lpstr>
      <vt:lpstr>Neolithic Age</vt:lpstr>
      <vt:lpstr>Neolithic Age</vt:lpstr>
      <vt:lpstr>Neolithic Age</vt:lpstr>
      <vt:lpstr>PowerPoint Presentation</vt:lpstr>
      <vt:lpstr>1st Wave/River Valley Civilizations</vt:lpstr>
      <vt:lpstr>PowerPoint Presentation</vt:lpstr>
      <vt:lpstr>1. Urban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Polytheism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Zoller</dc:creator>
  <cp:lastModifiedBy>Microsoft Office User</cp:lastModifiedBy>
  <cp:revision>21</cp:revision>
  <dcterms:created xsi:type="dcterms:W3CDTF">2019-05-21T19:29:00Z</dcterms:created>
  <dcterms:modified xsi:type="dcterms:W3CDTF">2019-07-31T02:30:10Z</dcterms:modified>
</cp:coreProperties>
</file>