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6" r:id="rId7"/>
    <p:sldId id="268" r:id="rId8"/>
    <p:sldId id="260" r:id="rId9"/>
    <p:sldId id="270" r:id="rId10"/>
    <p:sldId id="267" r:id="rId11"/>
    <p:sldId id="269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0350-D637-2E4F-A592-62895F38A816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A175-0FAC-D645-A60F-DF2BCE3F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39DA-2D3F-AB4F-B3FA-B7FE7E9B5C94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CFFBE-1596-E944-A0AB-8F17EBB04BBB}" type="slidenum">
              <a:rPr lang="en-US"/>
              <a:pPr/>
              <a:t>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457D8-2769-412D-9908-4747D453D787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Age of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/>
          <a:lstStyle/>
          <a:p>
            <a:r>
              <a:rPr lang="en-US" dirty="0" smtClean="0"/>
              <a:t>Outcome: Europeans Explore the East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349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828800"/>
            <a:ext cx="5499100" cy="377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3048000" cy="3779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</a:t>
            </a:r>
            <a:r>
              <a:rPr lang="en-US" dirty="0" err="1" smtClean="0"/>
              <a:t>da</a:t>
            </a:r>
            <a:r>
              <a:rPr lang="en-US" dirty="0" smtClean="0"/>
              <a:t> Gama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447800" y="1524000"/>
            <a:ext cx="3505200" cy="274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5"/>
            </a:pPr>
            <a:r>
              <a:rPr lang="en-US" sz="2000" dirty="0" smtClean="0"/>
              <a:t>Spain Also Makes Claims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Spain watched Portugal with </a:t>
            </a:r>
            <a:r>
              <a:rPr lang="en-US" sz="1800" b="1" u="sng" dirty="0" smtClean="0">
                <a:solidFill>
                  <a:srgbClr val="00FFFF"/>
                </a:solidFill>
              </a:rPr>
              <a:t>envy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1492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Christopher Columbus </a:t>
            </a:r>
            <a:r>
              <a:rPr lang="en-US" sz="1800" dirty="0" smtClean="0"/>
              <a:t>convinces Spain to finance a bold plan of finding a sea route to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---&gt; Instead he is the first European to discover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Portuguese suspected Columbus reached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and claimed land for Spain that Portugal had already </a:t>
            </a:r>
            <a:r>
              <a:rPr lang="en-US" sz="1800" b="1" u="sng" dirty="0" smtClean="0">
                <a:solidFill>
                  <a:srgbClr val="00FFFF"/>
                </a:solidFill>
              </a:rPr>
              <a:t>claimed.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This increased the exploration </a:t>
            </a:r>
            <a:r>
              <a:rPr lang="en-US" sz="1800" b="1" u="sng" dirty="0" smtClean="0">
                <a:solidFill>
                  <a:srgbClr val="00FFFF"/>
                </a:solidFill>
              </a:rPr>
              <a:t>rivalry</a:t>
            </a:r>
            <a:r>
              <a:rPr lang="en-US" sz="1800" dirty="0" smtClean="0"/>
              <a:t> between Spain and Portugal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00FFFF"/>
                </a:solidFill>
              </a:rPr>
              <a:t>pope</a:t>
            </a:r>
            <a:r>
              <a:rPr lang="en-US" sz="1800" dirty="0" smtClean="0"/>
              <a:t> steps in and attempts to settle who has claim ----&gt;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04800"/>
            <a:ext cx="9296400" cy="4709160"/>
          </a:xfrm>
        </p:spPr>
        <p:txBody>
          <a:bodyPr/>
          <a:lstStyle/>
          <a:p>
            <a:r>
              <a:rPr lang="en-US" sz="1800" dirty="0" smtClean="0"/>
              <a:t>The result: </a:t>
            </a:r>
            <a:r>
              <a:rPr lang="en-US" sz="1800" b="1" u="sng" dirty="0" smtClean="0">
                <a:solidFill>
                  <a:srgbClr val="00FFFF"/>
                </a:solidFill>
              </a:rPr>
              <a:t>The Treaty of </a:t>
            </a:r>
            <a:r>
              <a:rPr lang="en-US" sz="1800" b="1" u="sng" dirty="0" err="1" smtClean="0">
                <a:solidFill>
                  <a:srgbClr val="00FFFF"/>
                </a:solidFill>
              </a:rPr>
              <a:t>Tordesilla</a:t>
            </a:r>
            <a:r>
              <a:rPr lang="en-US" sz="1800" b="1" u="sng" dirty="0" smtClean="0">
                <a:solidFill>
                  <a:srgbClr val="00FFFF"/>
                </a:solidFill>
              </a:rPr>
              <a:t> </a:t>
            </a:r>
            <a:r>
              <a:rPr lang="en-US" sz="1800" dirty="0" smtClean="0"/>
              <a:t>of 1494: Line that divided Spain and Portugal’s claims.  Spain got land </a:t>
            </a:r>
            <a:r>
              <a:rPr lang="en-US" sz="1800" b="1" u="sng" dirty="0" smtClean="0">
                <a:solidFill>
                  <a:srgbClr val="00FFFF"/>
                </a:solidFill>
              </a:rPr>
              <a:t>west</a:t>
            </a:r>
            <a:r>
              <a:rPr lang="en-US" sz="1800" dirty="0" smtClean="0"/>
              <a:t> of the line, which included most of the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Americas,</a:t>
            </a:r>
            <a:r>
              <a:rPr lang="en-US" sz="1800" dirty="0" smtClean="0"/>
              <a:t> Portugal got lands to the </a:t>
            </a:r>
            <a:r>
              <a:rPr lang="en-US" sz="1800" b="1" u="sng" dirty="0" smtClean="0">
                <a:solidFill>
                  <a:srgbClr val="00FFFF"/>
                </a:solidFill>
              </a:rPr>
              <a:t>east</a:t>
            </a:r>
            <a:r>
              <a:rPr lang="en-US" sz="1800" dirty="0" smtClean="0"/>
              <a:t> which included parts of modern-day </a:t>
            </a:r>
            <a:r>
              <a:rPr lang="en-US" sz="1800" b="1" u="sng" dirty="0" smtClean="0">
                <a:solidFill>
                  <a:srgbClr val="00FFFF"/>
                </a:solidFill>
              </a:rPr>
              <a:t>Brazil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691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6"/>
            </a:pPr>
            <a:r>
              <a:rPr lang="en-US" sz="2400" dirty="0" smtClean="0"/>
              <a:t>The Dutch (Netherlands)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people of this region declared their independence from </a:t>
            </a:r>
            <a:r>
              <a:rPr lang="en-US" sz="1800" b="1" u="sng" dirty="0" smtClean="0">
                <a:solidFill>
                  <a:srgbClr val="00FFFF"/>
                </a:solidFill>
              </a:rPr>
              <a:t>Spain </a:t>
            </a:r>
            <a:r>
              <a:rPr lang="en-US" sz="1800" dirty="0" smtClean="0"/>
              <a:t>in 1581 and established the </a:t>
            </a:r>
            <a:r>
              <a:rPr lang="en-US" sz="1800" b="1" u="sng" dirty="0" smtClean="0">
                <a:solidFill>
                  <a:srgbClr val="00FFFF"/>
                </a:solidFill>
              </a:rPr>
              <a:t>Dutch Republic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By 1600, the Dutch had the largest </a:t>
            </a:r>
            <a:r>
              <a:rPr lang="en-US" sz="1800" b="1" u="sng" dirty="0" smtClean="0">
                <a:solidFill>
                  <a:srgbClr val="00FFFF"/>
                </a:solidFill>
              </a:rPr>
              <a:t>fleet</a:t>
            </a:r>
            <a:r>
              <a:rPr lang="en-US" sz="1800" dirty="0" smtClean="0"/>
              <a:t> of ships in the world- 20,000 vessels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The Dutch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India </a:t>
            </a:r>
            <a:r>
              <a:rPr lang="en-US" sz="1900" dirty="0" smtClean="0"/>
              <a:t>Company: Company that minted </a:t>
            </a:r>
            <a:r>
              <a:rPr lang="en-US" sz="1900" b="1" u="sng" dirty="0" smtClean="0">
                <a:solidFill>
                  <a:srgbClr val="00FFFF"/>
                </a:solidFill>
              </a:rPr>
              <a:t>money</a:t>
            </a:r>
            <a:r>
              <a:rPr lang="en-US" sz="1900" dirty="0" smtClean="0"/>
              <a:t>, made </a:t>
            </a:r>
            <a:r>
              <a:rPr lang="en-US" sz="1900" b="1" u="sng" dirty="0" smtClean="0">
                <a:solidFill>
                  <a:srgbClr val="00FFFF"/>
                </a:solidFill>
              </a:rPr>
              <a:t>treaties, </a:t>
            </a:r>
            <a:r>
              <a:rPr lang="en-US" sz="1900" dirty="0" smtClean="0"/>
              <a:t>and could raise an </a:t>
            </a:r>
            <a:r>
              <a:rPr lang="en-US" sz="1900" b="1" u="sng" dirty="0" smtClean="0">
                <a:solidFill>
                  <a:srgbClr val="00FFFF"/>
                </a:solidFill>
              </a:rPr>
              <a:t>army.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800" dirty="0" smtClean="0"/>
              <a:t>Was </a:t>
            </a:r>
            <a:r>
              <a:rPr lang="en-US" sz="1800" b="1" u="sng" dirty="0" smtClean="0">
                <a:solidFill>
                  <a:srgbClr val="00FFFF"/>
                </a:solidFill>
              </a:rPr>
              <a:t>richer</a:t>
            </a:r>
            <a:r>
              <a:rPr lang="en-US" sz="1800" dirty="0" smtClean="0"/>
              <a:t> more </a:t>
            </a:r>
            <a:r>
              <a:rPr lang="en-US" sz="1800" b="1" u="sng" dirty="0" smtClean="0">
                <a:solidFill>
                  <a:srgbClr val="00FFFF"/>
                </a:solidFill>
              </a:rPr>
              <a:t>powerful</a:t>
            </a:r>
            <a:r>
              <a:rPr lang="en-US" sz="1800" dirty="0" smtClean="0"/>
              <a:t> than British East India Company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900" dirty="0" smtClean="0"/>
              <a:t>Eventually Dutch drove out the </a:t>
            </a:r>
            <a:r>
              <a:rPr lang="en-US" sz="1900" b="1" u="sng" dirty="0" smtClean="0">
                <a:solidFill>
                  <a:srgbClr val="00FFFF"/>
                </a:solidFill>
              </a:rPr>
              <a:t>English</a:t>
            </a:r>
            <a:r>
              <a:rPr lang="en-US" sz="1900" dirty="0" smtClean="0"/>
              <a:t> and established dominance over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4709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Result: The Age of Exploration would begin a competitive and </a:t>
            </a:r>
            <a:r>
              <a:rPr lang="en-US" sz="1800" b="1" u="sng" dirty="0" smtClean="0">
                <a:solidFill>
                  <a:srgbClr val="00FFFF"/>
                </a:solidFill>
              </a:rPr>
              <a:t>expensive</a:t>
            </a:r>
            <a:r>
              <a:rPr lang="en-US" sz="1800" dirty="0" smtClean="0"/>
              <a:t> pursuit that would lead the Europeans to </a:t>
            </a:r>
            <a:r>
              <a:rPr lang="en-US" sz="1800" b="1" u="sng" dirty="0" smtClean="0">
                <a:solidFill>
                  <a:srgbClr val="00FFFF"/>
                </a:solidFill>
              </a:rPr>
              <a:t>India</a:t>
            </a:r>
            <a:r>
              <a:rPr lang="en-US" sz="1800" dirty="0" smtClean="0"/>
              <a:t>, the Far East, and eventually </a:t>
            </a:r>
            <a:r>
              <a:rPr lang="en-US" sz="1800" b="1" u="sng" dirty="0" smtClean="0">
                <a:solidFill>
                  <a:srgbClr val="00FFFF"/>
                </a:solidFill>
              </a:rPr>
              <a:t>the New World.</a:t>
            </a:r>
            <a:endParaRPr lang="en-US" sz="1800" b="1" u="sng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4488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Setting the Stage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had been exploring via the </a:t>
            </a:r>
            <a:r>
              <a:rPr lang="en-US" sz="1800" b="1" u="sng" dirty="0" smtClean="0">
                <a:solidFill>
                  <a:srgbClr val="00FFFF"/>
                </a:solidFill>
              </a:rPr>
              <a:t>Crusades</a:t>
            </a:r>
            <a:r>
              <a:rPr lang="en-US" sz="1800" dirty="0" smtClean="0"/>
              <a:t> and with people like Marco Polo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For the most part, Europeans had no </a:t>
            </a:r>
            <a:r>
              <a:rPr lang="en-US" sz="1800" b="1" u="sng" dirty="0" smtClean="0">
                <a:solidFill>
                  <a:srgbClr val="00FFFF"/>
                </a:solidFill>
              </a:rPr>
              <a:t>interest</a:t>
            </a:r>
            <a:r>
              <a:rPr lang="en-US" sz="1800" dirty="0" smtClean="0"/>
              <a:t> or ability to explore foreign lands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By 1400s, a desire for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coupled with advanced </a:t>
            </a:r>
            <a:r>
              <a:rPr lang="en-US" sz="2000" b="1" u="sng" dirty="0" smtClean="0">
                <a:solidFill>
                  <a:srgbClr val="00FFFF"/>
                </a:solidFill>
              </a:rPr>
              <a:t>sailing techniques </a:t>
            </a:r>
            <a:r>
              <a:rPr lang="en-US" sz="2000" dirty="0" smtClean="0"/>
              <a:t>sparked exploration.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2"/>
            </a:pPr>
            <a:r>
              <a:rPr lang="en-US" sz="2000" dirty="0" smtClean="0"/>
              <a:t>Europeans Seek New Trade Routes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Main desire for exploration: New </a:t>
            </a:r>
            <a:r>
              <a:rPr lang="en-US" sz="2000" b="1" u="sng" dirty="0" smtClean="0">
                <a:solidFill>
                  <a:srgbClr val="00FFFF"/>
                </a:solidFill>
              </a:rPr>
              <a:t>sources</a:t>
            </a:r>
            <a:r>
              <a:rPr lang="en-US" sz="2000" dirty="0" smtClean="0"/>
              <a:t> of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 </a:t>
            </a:r>
            <a:r>
              <a:rPr lang="en-US" sz="2000" dirty="0" smtClean="0"/>
              <a:t>(spices &amp; luxury goods from Asia)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Demand was </a:t>
            </a:r>
            <a:r>
              <a:rPr lang="en-US" sz="2000" b="1" u="sng" dirty="0" smtClean="0">
                <a:solidFill>
                  <a:srgbClr val="00FFFF"/>
                </a:solidFill>
              </a:rPr>
              <a:t>higher</a:t>
            </a:r>
            <a:r>
              <a:rPr lang="en-US" sz="2000" dirty="0" smtClean="0"/>
              <a:t> than </a:t>
            </a:r>
            <a:r>
              <a:rPr lang="en-US" sz="2000" b="1" u="sng" dirty="0" smtClean="0">
                <a:solidFill>
                  <a:srgbClr val="00FFFF"/>
                </a:solidFill>
              </a:rPr>
              <a:t>supply</a:t>
            </a:r>
            <a:r>
              <a:rPr lang="en-US" sz="2000" dirty="0" smtClean="0"/>
              <a:t> meant merchants could charge higher prices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England, Spain, Portugal, and France wanted to bypass </a:t>
            </a:r>
            <a:r>
              <a:rPr lang="en-US" sz="1900" b="1" u="sng" dirty="0" smtClean="0">
                <a:solidFill>
                  <a:srgbClr val="00FFFF"/>
                </a:solidFill>
              </a:rPr>
              <a:t>Italian merchants </a:t>
            </a:r>
            <a:r>
              <a:rPr lang="en-US" sz="1900" dirty="0" smtClean="0"/>
              <a:t>and find new sea routes for themselves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also used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Christianity</a:t>
            </a:r>
            <a:r>
              <a:rPr lang="en-US" sz="1800" dirty="0" smtClean="0"/>
              <a:t> as a means to travel: They wanted to convert non-Christians throughout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5250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3"/>
            </a:pPr>
            <a:r>
              <a:rPr lang="en-US" dirty="0" smtClean="0"/>
              <a:t>Tools of Exploration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European ships improved with technology (p.531)</a:t>
            </a:r>
            <a:endParaRPr lang="en-US" sz="16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New vessel: The </a:t>
            </a:r>
            <a:r>
              <a:rPr lang="en-US" b="1" u="sng" dirty="0" smtClean="0">
                <a:solidFill>
                  <a:srgbClr val="00FFFF"/>
                </a:solidFill>
              </a:rPr>
              <a:t>caravel.</a:t>
            </a:r>
            <a:endParaRPr lang="en-US" sz="20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00FFFF"/>
                </a:solidFill>
              </a:rPr>
              <a:t>Sturdier</a:t>
            </a:r>
            <a:endParaRPr lang="en-US" sz="18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00FFFF"/>
                </a:solidFill>
              </a:rPr>
              <a:t>Triangular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smtClean="0"/>
              <a:t>sails stronger against the wind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Large </a:t>
            </a:r>
            <a:r>
              <a:rPr lang="en-US" sz="2400" b="1" u="sng" dirty="0" smtClean="0">
                <a:solidFill>
                  <a:srgbClr val="00FFFF"/>
                </a:solidFill>
              </a:rPr>
              <a:t>cargo</a:t>
            </a:r>
            <a:r>
              <a:rPr lang="en-US" sz="2400" dirty="0" smtClean="0"/>
              <a:t> area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Shallow </a:t>
            </a:r>
            <a:r>
              <a:rPr lang="en-US" sz="2400" b="1" u="sng" dirty="0" smtClean="0">
                <a:solidFill>
                  <a:srgbClr val="00FFFF"/>
                </a:solidFill>
              </a:rPr>
              <a:t>draft</a:t>
            </a:r>
            <a:r>
              <a:rPr lang="en-US" sz="2400" dirty="0" smtClean="0"/>
              <a:t> allowed it to explore close to the shore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00FFFF"/>
                </a:solidFill>
              </a:rPr>
              <a:t>Sextant</a:t>
            </a:r>
            <a:r>
              <a:rPr lang="en-US" sz="2000" dirty="0" smtClean="0"/>
              <a:t> was an instrument used to determine latitude and longitude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Weapons Technology</a:t>
            </a:r>
            <a:endParaRPr lang="en-US" sz="3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48132" name="Picture 4" descr="Portuguese Wheelock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495800" y="4876800"/>
            <a:ext cx="3962400" cy="1581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8133" name="Picture 5" descr="Portuguese carvel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457200" y="1828800"/>
            <a:ext cx="5029200" cy="2909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1887"/>
            <a:ext cx="8839200" cy="569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219200" y="1219200"/>
            <a:ext cx="3276600" cy="312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sz="2200" dirty="0" smtClean="0"/>
              <a:t>Portugal Leads the Way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Portugal led the way in sailing </a:t>
            </a:r>
            <a:r>
              <a:rPr lang="en-US" sz="1900" b="1" u="sng" dirty="0" smtClean="0">
                <a:solidFill>
                  <a:srgbClr val="00FFFF"/>
                </a:solidFill>
              </a:rPr>
              <a:t>innovations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First country to establish trading outposts on </a:t>
            </a:r>
            <a:r>
              <a:rPr lang="en-US" sz="1900" b="1" u="sng" dirty="0" smtClean="0">
                <a:solidFill>
                  <a:srgbClr val="00FFFF"/>
                </a:solidFill>
              </a:rPr>
              <a:t>west</a:t>
            </a:r>
            <a:r>
              <a:rPr lang="en-US" sz="1900" dirty="0" smtClean="0"/>
              <a:t> coast of </a:t>
            </a:r>
            <a:r>
              <a:rPr lang="en-US" sz="1900" b="1" u="sng" dirty="0" smtClean="0">
                <a:solidFill>
                  <a:srgbClr val="00FFFF"/>
                </a:solidFill>
              </a:rPr>
              <a:t>Africa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</a:t>
            </a:r>
            <a:r>
              <a:rPr lang="en-US" sz="1900" b="1" u="sng" dirty="0" smtClean="0">
                <a:solidFill>
                  <a:srgbClr val="00FFFF"/>
                </a:solidFill>
              </a:rPr>
              <a:t>Henry</a:t>
            </a:r>
            <a:r>
              <a:rPr lang="en-US" sz="1900" dirty="0" smtClean="0"/>
              <a:t>, son of the king, was Portugal’s most enthusiastic exploration explorer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Henry wanted to reach </a:t>
            </a:r>
            <a:r>
              <a:rPr lang="en-US" sz="1900" b="1" u="sng" dirty="0" smtClean="0">
                <a:solidFill>
                  <a:srgbClr val="00FFFF"/>
                </a:solidFill>
              </a:rPr>
              <a:t>treasures</a:t>
            </a:r>
            <a:r>
              <a:rPr lang="en-US" sz="1900" dirty="0" smtClean="0"/>
              <a:t> of the east and spread </a:t>
            </a:r>
            <a:r>
              <a:rPr lang="en-US" sz="1900" b="1" u="sng" dirty="0" smtClean="0">
                <a:solidFill>
                  <a:srgbClr val="00FFFF"/>
                </a:solidFill>
              </a:rPr>
              <a:t>Christianity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00FFFF"/>
                </a:solidFill>
              </a:rPr>
              <a:t>Vasco </a:t>
            </a:r>
            <a:r>
              <a:rPr lang="en-US" sz="1900" b="1" u="sng" dirty="0" err="1" smtClean="0">
                <a:solidFill>
                  <a:srgbClr val="00FFFF"/>
                </a:solidFill>
              </a:rPr>
              <a:t>da</a:t>
            </a:r>
            <a:r>
              <a:rPr lang="en-US" sz="1900" b="1" u="sng" dirty="0" smtClean="0">
                <a:solidFill>
                  <a:srgbClr val="00FFFF"/>
                </a:solidFill>
              </a:rPr>
              <a:t> Gama </a:t>
            </a:r>
            <a:r>
              <a:rPr lang="en-US" sz="1900" dirty="0" smtClean="0"/>
              <a:t>sailed to the eastern side of Africa and reached </a:t>
            </a:r>
            <a:r>
              <a:rPr lang="en-US" sz="1900" b="1" u="sng" dirty="0" smtClean="0">
                <a:solidFill>
                  <a:srgbClr val="00FFFF"/>
                </a:solidFill>
              </a:rPr>
              <a:t>SW India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err="1" smtClean="0"/>
              <a:t>da</a:t>
            </a:r>
            <a:r>
              <a:rPr lang="en-US" sz="1800" dirty="0" smtClean="0"/>
              <a:t> Gama and crew were astonished by </a:t>
            </a:r>
            <a:r>
              <a:rPr lang="en-US" sz="1800" b="1" u="sng" dirty="0" smtClean="0">
                <a:solidFill>
                  <a:srgbClr val="00FFFF"/>
                </a:solidFill>
              </a:rPr>
              <a:t>spices</a:t>
            </a:r>
            <a:r>
              <a:rPr lang="en-US" sz="1800" dirty="0" smtClean="0"/>
              <a:t>, silks, and </a:t>
            </a:r>
            <a:r>
              <a:rPr lang="en-US" sz="1800" b="1" u="sng" dirty="0" smtClean="0">
                <a:solidFill>
                  <a:srgbClr val="00FFFF"/>
                </a:solidFill>
              </a:rPr>
              <a:t>gems</a:t>
            </a:r>
            <a:r>
              <a:rPr lang="en-US" sz="1800" dirty="0" smtClean="0"/>
              <a:t> found in India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100" dirty="0" err="1" smtClean="0"/>
              <a:t>da</a:t>
            </a:r>
            <a:r>
              <a:rPr lang="en-US" sz="2100" dirty="0" smtClean="0"/>
              <a:t> Gama’s remarkable </a:t>
            </a:r>
            <a:r>
              <a:rPr lang="en-US" sz="2100" b="1" u="sng" dirty="0" smtClean="0">
                <a:solidFill>
                  <a:srgbClr val="00FFFF"/>
                </a:solidFill>
              </a:rPr>
              <a:t>27,000 </a:t>
            </a:r>
            <a:r>
              <a:rPr lang="en-US" sz="2100" dirty="0" smtClean="0"/>
              <a:t>mile journey was worth </a:t>
            </a:r>
            <a:r>
              <a:rPr lang="en-US" sz="2100" b="1" u="sng" dirty="0" smtClean="0">
                <a:solidFill>
                  <a:srgbClr val="00FFFF"/>
                </a:solidFill>
              </a:rPr>
              <a:t>60</a:t>
            </a:r>
            <a:r>
              <a:rPr lang="en-US" sz="2100" dirty="0" smtClean="0"/>
              <a:t> times the cost of the trip and provided Portugal with a direct sea route to </a:t>
            </a:r>
            <a:r>
              <a:rPr lang="en-US" sz="2000" b="1" u="sng" dirty="0" smtClean="0">
                <a:solidFill>
                  <a:srgbClr val="00FFFF"/>
                </a:solidFill>
              </a:rPr>
              <a:t>India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Prince Henry, the Navigator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5943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79438" lvl="1" indent="-465138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Blip>
                <a:blip r:embed="rId3"/>
              </a:buBlip>
            </a:pPr>
            <a:r>
              <a:rPr lang="en-US" sz="2800" b="1" dirty="0">
                <a:latin typeface="Comic Sans MS" charset="0"/>
              </a:rPr>
              <a:t>School for Navigation, 1419</a:t>
            </a:r>
          </a:p>
        </p:txBody>
      </p:sp>
      <p:pic>
        <p:nvPicPr>
          <p:cNvPr id="45061" name="Picture 5" descr="Henry the Navigator-1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l="1787" r="1712" b="13637"/>
          <a:stretch>
            <a:fillRect/>
          </a:stretch>
        </p:blipFill>
        <p:spPr bwMode="auto">
          <a:xfrm>
            <a:off x="2819400" y="1752600"/>
            <a:ext cx="3505200" cy="395957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567</Words>
  <Application>Microsoft Macintosh PowerPoint</Application>
  <PresentationFormat>On-screen Show (4:3)</PresentationFormat>
  <Paragraphs>56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The Age of Exploration </vt:lpstr>
      <vt:lpstr>The Age of Exploration</vt:lpstr>
      <vt:lpstr>The Age of Exploration</vt:lpstr>
      <vt:lpstr>The Age of Exploration</vt:lpstr>
      <vt:lpstr>PowerPoint Presentation</vt:lpstr>
      <vt:lpstr>PowerPoint Presentation</vt:lpstr>
      <vt:lpstr>Portugal</vt:lpstr>
      <vt:lpstr>The Age of Exploration</vt:lpstr>
      <vt:lpstr>PowerPoint Presentation</vt:lpstr>
      <vt:lpstr>Vasco da Gama</vt:lpstr>
      <vt:lpstr>Spain</vt:lpstr>
      <vt:lpstr>The Age of Exploration</vt:lpstr>
      <vt:lpstr>PowerPoint Presentation</vt:lpstr>
      <vt:lpstr>The Age of Exploration</vt:lpstr>
      <vt:lpstr>The Age of Exploration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 </dc:title>
  <dc:creator>karl.sagan</dc:creator>
  <cp:lastModifiedBy>CCSD</cp:lastModifiedBy>
  <cp:revision>14</cp:revision>
  <dcterms:created xsi:type="dcterms:W3CDTF">2011-03-20T21:43:19Z</dcterms:created>
  <dcterms:modified xsi:type="dcterms:W3CDTF">2014-01-27T17:58:00Z</dcterms:modified>
</cp:coreProperties>
</file>