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F1A-D209-AB47-BBFE-D8B4FA49B130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C0B-C904-9149-8D83-9BDA2A7014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5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F1A-D209-AB47-BBFE-D8B4FA49B130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C0B-C904-9149-8D83-9BDA2A7014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5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F1A-D209-AB47-BBFE-D8B4FA49B130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C0B-C904-9149-8D83-9BDA2A7014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1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F1A-D209-AB47-BBFE-D8B4FA49B130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C0B-C904-9149-8D83-9BDA2A7014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55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F1A-D209-AB47-BBFE-D8B4FA49B130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C0B-C904-9149-8D83-9BDA2A7014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7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F1A-D209-AB47-BBFE-D8B4FA49B130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C0B-C904-9149-8D83-9BDA2A7014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2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F1A-D209-AB47-BBFE-D8B4FA49B130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C0B-C904-9149-8D83-9BDA2A7014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5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F1A-D209-AB47-BBFE-D8B4FA49B130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C0B-C904-9149-8D83-9BDA2A7014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F1A-D209-AB47-BBFE-D8B4FA49B130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C0B-C904-9149-8D83-9BDA2A7014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F1A-D209-AB47-BBFE-D8B4FA49B130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C0B-C904-9149-8D83-9BDA2A7014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4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CF1A-D209-AB47-BBFE-D8B4FA49B130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BCC0B-C904-9149-8D83-9BDA2A7014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CCF1A-D209-AB47-BBFE-D8B4FA49B130}" type="datetimeFigureOut">
              <a:rPr lang="en-US" smtClean="0"/>
              <a:t>7/26/19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BCC0B-C904-9149-8D83-9BDA2A7014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22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 bwMode="auto">
          <a:xfrm>
            <a:off x="914400" y="1066800"/>
            <a:ext cx="7010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5">
              <a:defRPr sz="3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1946275" indent="-182563" eaLnBrk="0" fontAlgn="base" hangingPunct="0">
              <a:spcAft>
                <a:spcPct val="0"/>
              </a:spcAft>
              <a:buClr>
                <a:srgbClr val="748560"/>
              </a:buClr>
              <a:buSzPct val="100000"/>
              <a:buFont typeface="Arial" charset="0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403475" indent="-182563" eaLnBrk="0" fontAlgn="base" hangingPunct="0">
              <a:spcAft>
                <a:spcPct val="0"/>
              </a:spcAft>
              <a:buClr>
                <a:srgbClr val="748560"/>
              </a:buClr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2860675" indent="-182563" eaLnBrk="0" fontAlgn="base" hangingPunct="0">
              <a:spcAft>
                <a:spcPct val="0"/>
              </a:spcAft>
              <a:buClr>
                <a:srgbClr val="748560"/>
              </a:buClr>
              <a:buSzPct val="100000"/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317875" indent="-182563" eaLnBrk="0" fontAlgn="base" hangingPunct="0">
              <a:spcAft>
                <a:spcPct val="0"/>
              </a:spcAft>
              <a:buClr>
                <a:srgbClr val="748560"/>
              </a:buClr>
              <a:buSzPct val="100000"/>
              <a:buFont typeface="Arial" charset="0"/>
              <a:buChar char="-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4000" b="1" dirty="0">
                <a:latin typeface="Aharoni" charset="0"/>
                <a:cs typeface="Aharoni" charset="0"/>
              </a:rPr>
              <a:t>Different Forms of Gov’t Foldable ACTIVITY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charset="0"/>
              <a:buNone/>
            </a:pPr>
            <a:endParaRPr lang="en-US" sz="4000" dirty="0"/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4000" dirty="0">
                <a:solidFill>
                  <a:srgbClr val="F7DF56"/>
                </a:solidFill>
              </a:rPr>
              <a:t>Items you’ll need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4000" dirty="0"/>
              <a:t>1. 1 sheet of white computer paper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4000" dirty="0"/>
              <a:t>2. Colored pencils or markers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 2" charset="0"/>
              <a:buNone/>
            </a:pPr>
            <a:r>
              <a:rPr lang="en-US" sz="4000" dirty="0"/>
              <a:t>3. Textbook or notes</a:t>
            </a:r>
          </a:p>
        </p:txBody>
      </p:sp>
    </p:spTree>
    <p:extLst>
      <p:ext uri="{BB962C8B-B14F-4D97-AF65-F5344CB8AC3E}">
        <p14:creationId xmlns:p14="http://schemas.microsoft.com/office/powerpoint/2010/main" val="3568872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50" dirty="0">
                <a:cs typeface="ＭＳ Ｐゴシック" charset="0"/>
              </a:rPr>
              <a:t>Paper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>
                <a:latin typeface="Arial" charset="0"/>
                <a:ea typeface="MS PGothic" charset="0"/>
              </a:rPr>
              <a:t>Flip your paper over</a:t>
            </a:r>
          </a:p>
          <a:p>
            <a:pPr>
              <a:lnSpc>
                <a:spcPct val="90000"/>
              </a:lnSpc>
              <a:buFont typeface="Wingdings 2" charset="0"/>
              <a:buNone/>
            </a:pPr>
            <a:endParaRPr lang="en-US" sz="3700" dirty="0">
              <a:latin typeface="Arial" charset="0"/>
              <a:ea typeface="MS PGothic" charset="0"/>
            </a:endParaRPr>
          </a:p>
          <a:p>
            <a:pPr>
              <a:lnSpc>
                <a:spcPct val="90000"/>
              </a:lnSpc>
            </a:pPr>
            <a:r>
              <a:rPr lang="en-US" sz="3700" dirty="0">
                <a:latin typeface="Arial" charset="0"/>
                <a:ea typeface="MS PGothic" charset="0"/>
              </a:rPr>
              <a:t>Fold your paper so that you get 8 </a:t>
            </a:r>
            <a:r>
              <a:rPr lang="en-US" dirty="0"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sz="2000" dirty="0">
                <a:latin typeface="Arial" charset="0"/>
                <a:ea typeface="MS PGothic" charset="0"/>
                <a:sym typeface="Wingdings" charset="0"/>
              </a:rPr>
              <a:t> </a:t>
            </a:r>
            <a:r>
              <a:rPr lang="en-US" sz="3700" dirty="0">
                <a:latin typeface="Arial" charset="0"/>
                <a:ea typeface="MS PGothic" charset="0"/>
              </a:rPr>
              <a:t>rectangles/boxes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Arial" charset="0"/>
                <a:ea typeface="MS PGothic" charset="0"/>
              </a:rPr>
              <a:t> 1 </a:t>
            </a:r>
            <a:r>
              <a:rPr lang="ja-JP" altLang="en-US" sz="3000">
                <a:latin typeface="Arial" charset="0"/>
                <a:ea typeface="MS PGothic" charset="0"/>
              </a:rPr>
              <a:t>“</a:t>
            </a:r>
            <a:r>
              <a:rPr lang="en-US" sz="3000" dirty="0">
                <a:latin typeface="Arial" charset="0"/>
                <a:ea typeface="MS PGothic" charset="0"/>
              </a:rPr>
              <a:t>hotdog</a:t>
            </a:r>
            <a:r>
              <a:rPr lang="ja-JP" altLang="en-US" sz="3000">
                <a:latin typeface="Arial" charset="0"/>
                <a:ea typeface="MS PGothic" charset="0"/>
              </a:rPr>
              <a:t>”</a:t>
            </a:r>
            <a:r>
              <a:rPr lang="en-US" sz="3000" dirty="0">
                <a:latin typeface="Arial" charset="0"/>
                <a:ea typeface="MS PGothic" charset="0"/>
              </a:rPr>
              <a:t> fold</a:t>
            </a:r>
          </a:p>
          <a:p>
            <a:pPr lvl="1">
              <a:lnSpc>
                <a:spcPct val="90000"/>
              </a:lnSpc>
            </a:pPr>
            <a:r>
              <a:rPr lang="en-US" sz="3000" dirty="0">
                <a:latin typeface="Arial" charset="0"/>
                <a:ea typeface="MS PGothic" charset="0"/>
              </a:rPr>
              <a:t> 2 </a:t>
            </a:r>
            <a:r>
              <a:rPr lang="ja-JP" altLang="en-US" sz="3000">
                <a:latin typeface="Arial" charset="0"/>
                <a:ea typeface="MS PGothic" charset="0"/>
              </a:rPr>
              <a:t>“</a:t>
            </a:r>
            <a:r>
              <a:rPr lang="en-US" sz="3000" dirty="0">
                <a:latin typeface="Arial" charset="0"/>
                <a:ea typeface="MS PGothic" charset="0"/>
              </a:rPr>
              <a:t>hamburger</a:t>
            </a:r>
            <a:r>
              <a:rPr lang="ja-JP" altLang="en-US" sz="3000">
                <a:latin typeface="Arial" charset="0"/>
                <a:ea typeface="MS PGothic" charset="0"/>
              </a:rPr>
              <a:t>”</a:t>
            </a:r>
            <a:r>
              <a:rPr lang="en-US" sz="3000" dirty="0">
                <a:latin typeface="Arial" charset="0"/>
                <a:ea typeface="MS PGothic" charset="0"/>
              </a:rPr>
              <a:t> folds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0" y="1397000"/>
          <a:ext cx="3429000" cy="4927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1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1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6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>
              <a:latin typeface="Franklin Gothic Book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503738" cy="5029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charset="0"/>
                <a:ea typeface="MS PGothic" charset="0"/>
              </a:rPr>
              <a:t>At the top of each box, write the following…</a:t>
            </a:r>
          </a:p>
          <a:p>
            <a:pPr>
              <a:buFont typeface="Wingdings 2" charset="0"/>
              <a:buNone/>
            </a:pPr>
            <a:endParaRPr lang="en-US" sz="1400" dirty="0">
              <a:latin typeface="Arial" charset="0"/>
              <a:ea typeface="MS PGothic" charset="0"/>
            </a:endParaRPr>
          </a:p>
          <a:p>
            <a:pPr lvl="1"/>
            <a:r>
              <a:rPr lang="en-US" sz="1900" dirty="0">
                <a:solidFill>
                  <a:srgbClr val="FF0000"/>
                </a:solidFill>
                <a:latin typeface="Arial" charset="0"/>
                <a:ea typeface="MS PGothic" charset="0"/>
              </a:rPr>
              <a:t>(1) Direct Democracy</a:t>
            </a:r>
          </a:p>
          <a:p>
            <a:pPr lvl="1"/>
            <a:r>
              <a:rPr lang="en-US" sz="1900" dirty="0">
                <a:solidFill>
                  <a:srgbClr val="FF0000"/>
                </a:solidFill>
                <a:latin typeface="Arial" charset="0"/>
                <a:ea typeface="MS PGothic" charset="0"/>
              </a:rPr>
              <a:t>(2) Indirect Democracy</a:t>
            </a:r>
          </a:p>
          <a:p>
            <a:pPr lvl="1"/>
            <a:r>
              <a:rPr lang="en-US" sz="1900" dirty="0">
                <a:solidFill>
                  <a:srgbClr val="FF0000"/>
                </a:solidFill>
                <a:latin typeface="Arial" charset="0"/>
                <a:ea typeface="MS PGothic" charset="0"/>
              </a:rPr>
              <a:t>(3) Dictatorship</a:t>
            </a:r>
          </a:p>
          <a:p>
            <a:pPr lvl="1"/>
            <a:r>
              <a:rPr lang="en-US" sz="1900" dirty="0">
                <a:solidFill>
                  <a:schemeClr val="accent1"/>
                </a:solidFill>
                <a:latin typeface="Arial" charset="0"/>
                <a:ea typeface="MS PGothic" charset="0"/>
              </a:rPr>
              <a:t>(4) Unitary Government</a:t>
            </a:r>
          </a:p>
          <a:p>
            <a:pPr lvl="1"/>
            <a:r>
              <a:rPr lang="en-US" sz="1900" dirty="0">
                <a:solidFill>
                  <a:schemeClr val="accent1"/>
                </a:solidFill>
                <a:latin typeface="Arial" charset="0"/>
                <a:ea typeface="MS PGothic" charset="0"/>
              </a:rPr>
              <a:t>(5) Federal Government</a:t>
            </a:r>
          </a:p>
          <a:p>
            <a:pPr lvl="1"/>
            <a:r>
              <a:rPr lang="en-US" sz="1900" dirty="0">
                <a:solidFill>
                  <a:schemeClr val="accent1"/>
                </a:solidFill>
                <a:latin typeface="Arial" charset="0"/>
                <a:ea typeface="MS PGothic" charset="0"/>
              </a:rPr>
              <a:t>(6) Confederate Government</a:t>
            </a:r>
          </a:p>
          <a:p>
            <a:pPr lvl="1"/>
            <a:r>
              <a:rPr lang="en-US" sz="1900" dirty="0">
                <a:latin typeface="Arial" charset="0"/>
                <a:ea typeface="MS PGothic" charset="0"/>
              </a:rPr>
              <a:t>(7) Presidential</a:t>
            </a:r>
          </a:p>
          <a:p>
            <a:pPr lvl="1"/>
            <a:r>
              <a:rPr lang="en-US" sz="1900" dirty="0">
                <a:latin typeface="Arial" charset="0"/>
                <a:ea typeface="MS PGothic" charset="0"/>
              </a:rPr>
              <a:t>(8) Parliamentary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094766"/>
              </p:ext>
            </p:extLst>
          </p:nvPr>
        </p:nvGraphicFramePr>
        <p:xfrm>
          <a:off x="5334000" y="1397000"/>
          <a:ext cx="3429000" cy="4927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1900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>
                          <a:latin typeface="Arial" charset="0"/>
                          <a:ea typeface="MS PGothic" charset="0"/>
                        </a:rPr>
                        <a:t>Direct Democracy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>
                          <a:latin typeface="Arial" charset="0"/>
                          <a:ea typeface="MS PGothic" charset="0"/>
                        </a:rPr>
                        <a:t>Indirect Democracy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900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>
                          <a:latin typeface="Arial" charset="0"/>
                          <a:ea typeface="MS PGothic" charset="0"/>
                        </a:rPr>
                        <a:t>Dictatorship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charset="0"/>
                          <a:ea typeface="MS PGothic" charset="0"/>
                        </a:rPr>
                        <a:t>Unitary Government</a:t>
                      </a:r>
                      <a:endParaRPr lang="en-US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1900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>
                          <a:latin typeface="Arial" charset="0"/>
                          <a:ea typeface="MS PGothic" charset="0"/>
                        </a:rPr>
                        <a:t>Federal 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>
                          <a:latin typeface="Arial" charset="0"/>
                          <a:ea typeface="MS PGothic" charset="0"/>
                        </a:rPr>
                        <a:t>Confederate Government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1900"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>
                          <a:latin typeface="Arial" charset="0"/>
                          <a:ea typeface="MS PGothic" charset="0"/>
                        </a:rPr>
                        <a:t>Presidential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US" sz="1200" b="1" dirty="0">
                          <a:latin typeface="Arial" charset="0"/>
                          <a:ea typeface="MS PGothic" charset="0"/>
                        </a:rPr>
                        <a:t>Parliamentary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82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Franklin Gothic Book" charset="0"/>
                <a:ea typeface="MS PGothic" charset="0"/>
              </a:rPr>
              <a:t>Under each Label of Gov’t please</a:t>
            </a:r>
            <a:r>
              <a:rPr lang="is-IS" sz="4000" dirty="0">
                <a:latin typeface="Franklin Gothic Book" charset="0"/>
                <a:ea typeface="MS PGothic" charset="0"/>
              </a:rPr>
              <a:t>…...</a:t>
            </a:r>
            <a:endParaRPr lang="en-US" sz="4000" dirty="0">
              <a:latin typeface="Franklin Gothic Book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3962400" cy="5059362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>
                <a:latin typeface="Arial" charset="0"/>
                <a:ea typeface="MS PGothic" charset="0"/>
              </a:rPr>
              <a:t>Create a visual that represents either: (see color on last slide)</a:t>
            </a:r>
          </a:p>
          <a:p>
            <a:pPr lvl="2"/>
            <a:r>
              <a:rPr lang="en-US" dirty="0">
                <a:latin typeface="Arial" charset="0"/>
                <a:ea typeface="MS PGothic" charset="0"/>
              </a:rPr>
              <a:t>Red: Who can participate in the government</a:t>
            </a:r>
          </a:p>
          <a:p>
            <a:pPr lvl="2"/>
            <a:r>
              <a:rPr lang="en-US" dirty="0">
                <a:latin typeface="Arial" charset="0"/>
                <a:ea typeface="MS PGothic" charset="0"/>
              </a:rPr>
              <a:t>Blue: The power distribution within the Gov’t</a:t>
            </a:r>
          </a:p>
          <a:p>
            <a:pPr lvl="2"/>
            <a:r>
              <a:rPr lang="en-US" dirty="0">
                <a:latin typeface="Arial" charset="0"/>
                <a:ea typeface="MS PGothic" charset="0"/>
              </a:rPr>
              <a:t>Black: Relationship between the Executive and Legislative Branch.</a:t>
            </a:r>
          </a:p>
          <a:p>
            <a:pPr lvl="1"/>
            <a:r>
              <a:rPr lang="en-US" dirty="0">
                <a:latin typeface="Arial" charset="0"/>
                <a:ea typeface="MS PGothic" charset="0"/>
              </a:rPr>
              <a:t> </a:t>
            </a:r>
            <a:r>
              <a:rPr lang="en-US" b="1" u="sng" dirty="0">
                <a:solidFill>
                  <a:srgbClr val="008000"/>
                </a:solidFill>
                <a:latin typeface="Arial" charset="0"/>
                <a:ea typeface="MS PGothic" charset="0"/>
              </a:rPr>
              <a:t>You must use color</a:t>
            </a:r>
          </a:p>
          <a:p>
            <a:pPr lvl="1"/>
            <a:r>
              <a:rPr lang="en-US" dirty="0">
                <a:solidFill>
                  <a:srgbClr val="F7DF56"/>
                </a:solidFill>
                <a:latin typeface="Arial" charset="0"/>
                <a:ea typeface="MS PGothic" charset="0"/>
              </a:rPr>
              <a:t>Example </a:t>
            </a:r>
            <a:r>
              <a:rPr lang="en-US" dirty="0">
                <a:solidFill>
                  <a:srgbClr val="F7DF56"/>
                </a:solidFill>
                <a:latin typeface="Arial" charset="0"/>
                <a:ea typeface="MS PGothic" charset="0"/>
                <a:sym typeface="Wingdings" charset="0"/>
              </a:rPr>
              <a:t></a:t>
            </a:r>
            <a:endParaRPr lang="en-US" dirty="0">
              <a:solidFill>
                <a:srgbClr val="F7DF56"/>
              </a:solidFill>
              <a:latin typeface="Arial" charset="0"/>
              <a:ea typeface="MS PGothic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505661"/>
              </p:ext>
            </p:extLst>
          </p:nvPr>
        </p:nvGraphicFramePr>
        <p:xfrm>
          <a:off x="4419600" y="2895600"/>
          <a:ext cx="4343400" cy="2971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718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Bradley Hand ITC" panose="03070402050302030203" pitchFamily="66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8" descr="c01_s02_p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417638"/>
            <a:ext cx="4419600" cy="519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77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57A6-C869-D442-9E8D-1A38D961A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 your paper over…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82478-3047-6645-AD21-4372EB361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preamble for your own life.  </a:t>
            </a:r>
          </a:p>
          <a:p>
            <a:pPr lvl="1"/>
            <a:r>
              <a:rPr lang="en-US" dirty="0"/>
              <a:t>Think about your own personal vision and the written word.  You are going to create a preamble for your own life that sets into motion a basic framework upon which your life can unfold according to your needs and requirements for peace, purpose and progress. </a:t>
            </a:r>
          </a:p>
        </p:txBody>
      </p:sp>
    </p:spTree>
    <p:extLst>
      <p:ext uri="{BB962C8B-B14F-4D97-AF65-F5344CB8AC3E}">
        <p14:creationId xmlns:p14="http://schemas.microsoft.com/office/powerpoint/2010/main" val="1086298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234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ＭＳ Ｐゴシック</vt:lpstr>
      <vt:lpstr>ＭＳ Ｐゴシック</vt:lpstr>
      <vt:lpstr>Aharoni</vt:lpstr>
      <vt:lpstr>Arial</vt:lpstr>
      <vt:lpstr>Bradley Hand ITC</vt:lpstr>
      <vt:lpstr>Calibri</vt:lpstr>
      <vt:lpstr>Franklin Gothic Book</vt:lpstr>
      <vt:lpstr>Wingdings</vt:lpstr>
      <vt:lpstr>Wingdings 2</vt:lpstr>
      <vt:lpstr>Office Theme</vt:lpstr>
      <vt:lpstr>PowerPoint Presentation</vt:lpstr>
      <vt:lpstr>Paper layout</vt:lpstr>
      <vt:lpstr>PowerPoint Presentation</vt:lpstr>
      <vt:lpstr>Under each Label of Gov’t please…...</vt:lpstr>
      <vt:lpstr>Flip your paper over…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localadmin</dc:creator>
  <cp:lastModifiedBy>Microsoft Office User</cp:lastModifiedBy>
  <cp:revision>6</cp:revision>
  <dcterms:created xsi:type="dcterms:W3CDTF">2017-08-16T14:39:25Z</dcterms:created>
  <dcterms:modified xsi:type="dcterms:W3CDTF">2019-07-26T22:33:01Z</dcterms:modified>
</cp:coreProperties>
</file>