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40"/>
  </p:notesMasterIdLst>
  <p:sldIdLst>
    <p:sldId id="367" r:id="rId2"/>
    <p:sldId id="256" r:id="rId3"/>
    <p:sldId id="341" r:id="rId4"/>
    <p:sldId id="342" r:id="rId5"/>
    <p:sldId id="263" r:id="rId6"/>
    <p:sldId id="368" r:id="rId7"/>
    <p:sldId id="347" r:id="rId8"/>
    <p:sldId id="369" r:id="rId9"/>
    <p:sldId id="357" r:id="rId10"/>
    <p:sldId id="329" r:id="rId11"/>
    <p:sldId id="370" r:id="rId12"/>
    <p:sldId id="269" r:id="rId13"/>
    <p:sldId id="305" r:id="rId14"/>
    <p:sldId id="337" r:id="rId15"/>
    <p:sldId id="309" r:id="rId16"/>
    <p:sldId id="358" r:id="rId17"/>
    <p:sldId id="351" r:id="rId18"/>
    <p:sldId id="352" r:id="rId19"/>
    <p:sldId id="353" r:id="rId20"/>
    <p:sldId id="354" r:id="rId21"/>
    <p:sldId id="355" r:id="rId22"/>
    <p:sldId id="344" r:id="rId23"/>
    <p:sldId id="346" r:id="rId24"/>
    <p:sldId id="345" r:id="rId25"/>
    <p:sldId id="343" r:id="rId26"/>
    <p:sldId id="278" r:id="rId27"/>
    <p:sldId id="336" r:id="rId28"/>
    <p:sldId id="339" r:id="rId29"/>
    <p:sldId id="371" r:id="rId30"/>
    <p:sldId id="272" r:id="rId31"/>
    <p:sldId id="311" r:id="rId32"/>
    <p:sldId id="312" r:id="rId33"/>
    <p:sldId id="273" r:id="rId34"/>
    <p:sldId id="274" r:id="rId35"/>
    <p:sldId id="279" r:id="rId36"/>
    <p:sldId id="315" r:id="rId37"/>
    <p:sldId id="359" r:id="rId38"/>
    <p:sldId id="3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47"/>
    <p:restoredTop sz="92987" autoAdjust="0"/>
  </p:normalViewPr>
  <p:slideViewPr>
    <p:cSldViewPr>
      <p:cViewPr varScale="1">
        <p:scale>
          <a:sx n="58" d="100"/>
          <a:sy n="58" d="100"/>
        </p:scale>
        <p:origin x="3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95304-A023-4598-B44C-0AAB8B81B7E6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A552A-0EDD-44FD-A14F-E073ACFF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A552A-0EDD-44FD-A14F-E073ACFF6C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66489B-950C-425F-B715-9D629FB2B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9E0895-BDAA-4610-9B15-5C68B623F26D}" type="datetimeFigureOut">
              <a:rPr lang="en-US" smtClean="0"/>
              <a:pPr/>
              <a:t>7/31/19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zzU6S9JOMSsXGM&amp;tbnid=ZvzDlkKgBL7idM:&amp;ved=0CAUQjRw&amp;url=http://surftofind.com/ashoka&amp;ei=grTfU_zzNOb3igKPoICQCw&amp;bvm=bv.72197243,d.cGU&amp;psig=AFQjCNHE873Eb5qJ4t8Y807xx9SdqqBuOQ&amp;ust=1407256050165027" TargetMode="Externa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5mrwHAvJKgM2vM&amp;tbnid=UBM1SLBjVNeA7M:&amp;ved=0CAUQjRw&amp;url=http://www.biblecodedigest.com/page.php?PageID=621&amp;ei=E7jfU9vlIImMjAKq8YC4CQ&amp;bvm=bv.72197243,d.cGU&amp;psig=AFQjCNHqmowo-xIQWS4jd2L5cB_ltp7UTg&amp;ust=1407256813439866" TargetMode="External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z.about.com/d/taoism/1/0/0/-/-/-/yinYang.gif&amp;imgrefurl=http://taoism.about.com/b/2008/04/02/the-yin-yang-symbol.htm&amp;usg=__omdjSqYQDBdHIzneEkbp14sscJo=&amp;h=466&amp;w=466&amp;sz=9&amp;hl=en&amp;start=1&amp;zoom=1&amp;um=1&amp;itbs=1&amp;tbnid=5pxTOOouA-FdaM:&amp;tbnh=128&amp;tbnw=128&amp;prev=/images?q=yin+yang&amp;um=1&amp;hl=en&amp;rls=com.microsoft:en-US&amp;rlz=1I7ADFA_en&amp;tbs=isch: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uact=8&amp;docid=GjfV3m4Gy9hrNM&amp;tbnid=WZ9BITYNQlFt4M:&amp;ved=0CAUQjRw&amp;url=http://www.alignedinside.com/Feng-Shui-Packages_W2584.cfm&amp;ei=u7nfU4XXC-PHiwKNwICIDw&amp;bvm=bv.72197243,d.cGU&amp;psig=AFQjCNEgtEFNtzjireDds7krVvGnu-gc5Q&amp;ust=1407257385735726" TargetMode="External"/><Relationship Id="rId5" Type="http://schemas.openxmlformats.org/officeDocument/2006/relationships/image" Target="../media/image20.gif"/><Relationship Id="rId6" Type="http://schemas.openxmlformats.org/officeDocument/2006/relationships/hyperlink" Target="http://www.google.com/url?sa=i&amp;rct=j&amp;q=&amp;esrc=s&amp;frm=1&amp;source=images&amp;cd=&amp;cad=rja&amp;uact=8&amp;docid=bzxNMQZotPWRkM&amp;tbnid=001MJ49XJ9M27M:&amp;ved=0CAUQjRw&amp;url=http://thedaoofdragonball.com/blog/dragon-world/senzu-explained/&amp;ei=BLrfU7PtA431igLBqoCgDA&amp;bvm=bv.72197243,d.cGU&amp;psig=AFQjCNF67v0moqWALpuB8aHuXOo0TNesYA&amp;ust=1407257438334232" TargetMode="External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DgOob9at3MitCM&amp;tbnid=JrNEnK0JNy35CM:&amp;ved=0CAUQjRw&amp;url=http://en.wikipedia.org/wiki/Taoism&amp;ei=gLjfU6T_GIa5igLJwYDQBw&amp;bvm=bv.72197243,d.cGU&amp;psig=AFQjCNFvJ8YFPjsmTuPKg8fgkGeSsSwCXQ&amp;ust=140725706155136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www.flyingchariotministries.com/260px-Star_of_David_svg.png&amp;imgrefurl=http://www.flyingchariotministries.com/thestarofdavid.htm&amp;usg=__oc1s1JImgmBIpO4vmMtDBBvVRNI=&amp;h=300&amp;w=260&amp;sz=6&amp;hl=en&amp;start=3&amp;zoom=1&amp;um=1&amp;itbs=1&amp;tbnid=eHg3JYfZNnD_9M:&amp;tbnh=116&amp;tbnw=101&amp;prev=/images?q=star+of+david&amp;um=1&amp;hl=en&amp;sa=N&amp;rls=com.microsoft:en-US&amp;rlz=1I7ADFA_en&amp;tbs=isch: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NArQpDufAVTfZM&amp;tbnid=WXx7wqhSLOinBM:&amp;ved=0CAUQjRw&amp;url=http://hamptonworldhistoryi.wikispaces.com/1st+9+Weeks+Unit+3&amp;ei=2hJtU4HqB83t8AWgq4HYBw&amp;bvm=bv.66330100,d.cGU&amp;psig=AFQjCNGz-1myogM0I4tPJtnVBHbym5pgsg&amp;ust=1399743503359697" TargetMode="Externa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6q_7UZDiiIoIlM&amp;tbnid=RF5_czdy2AbVWM:&amp;ved=0CAUQjRw&amp;url=http://www.majorreligions.com/christianity_history.php&amp;ei=E7ffU7X5FOSujAL_jYHIBg&amp;bvm=bv.72197243,d.cGU&amp;psig=AFQjCNHJchRUaGAbDdq1CHAdrf5yluVx0A&amp;ust=1407256673255561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nkIROVks3V4KCM&amp;tbnid=QGfi7Eg4NoXdNM:&amp;ved=0CAUQjRw&amp;url=http://www.biblecodedigest.com/page.php?PageID=614&amp;ei=fbffU-mSMobCigLO2IGgCQ&amp;bvm=bv.72197243,d.cGU&amp;psig=AFQjCNHqmowo-xIQWS4jd2L5cB_ltp7UTg&amp;ust=1407256813439866" TargetMode="External"/><Relationship Id="rId3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frm=1&amp;source=images&amp;cd=&amp;cad=rja&amp;uact=8&amp;docid=jQz6xEaZDsw-nM&amp;tbnid=3vFXix6LJ3uxiM:&amp;ved=0CAUQjRw&amp;url=http://jesucaritas.tumblr.com/&amp;ei=W77fU8zJD8OtigL104DQBA&amp;bvm=bv.72197243,d.cGU&amp;psig=AFQjCNHMvdpHhl3LRKhKYj2cnuGXy0txIQ&amp;ust=1407258560048086" TargetMode="External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zDPmVd2ym1ltjM&amp;tbnid=3NJHZAqV_vdu1M:&amp;ved=0CAUQjRw&amp;url=http://www.telegraph.co.uk/news/worldnews/asia/tibet/8833257/Buddhist-nun-sets-herself-on-fire-as-Tibet-protests-intensify.html&amp;ei=Gb7fU_D2Oem1iQLHkYDIDg&amp;bvm=bv.72197243,d.cGU&amp;psig=AFQjCNFJSkxMyWde9quJvEueiMyfPk7aUQ&amp;ust=1407258484841742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uact=8&amp;docid=lj1UAdOmTuRefM&amp;tbnid=Uohm69kIksZ-rM:&amp;ved=0CAUQjRw&amp;url=http://thecryingshaman.com/146/neo-shamanism-and-core-shamanism/&amp;ei=7cHfU4iUG-3BiwLr94GgBQ&amp;bvm=bv.72197243,d.cGU&amp;psig=AFQjCNHXoRo3UfNlVXewE1PqapAHPo95EA&amp;ust=1407259472485518" TargetMode="External"/><Relationship Id="rId3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hyperlink" Target="http://en.wikipedia.org/wiki/File:Dionysos_mask_Louvre_Myr347.jpg" TargetMode="External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Rama_and_Hanuman_fighting_Ravana,_an_album_painting_on_paper,_c1820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.free-review.net/r?12" TargetMode="External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Religions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562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Caste System</a:t>
            </a:r>
          </a:p>
          <a:p>
            <a:pPr lvl="1"/>
            <a:r>
              <a:rPr lang="en-US" b="1" dirty="0" err="1" smtClean="0"/>
              <a:t>Varnas</a:t>
            </a:r>
            <a:r>
              <a:rPr lang="en-US" dirty="0" smtClean="0"/>
              <a:t> = caste</a:t>
            </a:r>
          </a:p>
          <a:p>
            <a:pPr lvl="2"/>
            <a:r>
              <a:rPr lang="en-US" sz="2000" b="1" dirty="0" smtClean="0"/>
              <a:t>Brahmins</a:t>
            </a:r>
            <a:r>
              <a:rPr lang="en-US" sz="2000" dirty="0" smtClean="0"/>
              <a:t>: priests and scholars</a:t>
            </a:r>
          </a:p>
          <a:p>
            <a:pPr lvl="2"/>
            <a:r>
              <a:rPr lang="en-US" sz="2000" b="1" dirty="0" smtClean="0"/>
              <a:t>Kshatriyas</a:t>
            </a:r>
            <a:r>
              <a:rPr lang="en-US" sz="2000" dirty="0" smtClean="0"/>
              <a:t>: kings, governors, warriors and soldiers</a:t>
            </a:r>
          </a:p>
          <a:p>
            <a:pPr lvl="2"/>
            <a:r>
              <a:rPr lang="en-US" sz="2000" b="1" dirty="0" err="1" smtClean="0"/>
              <a:t>Vaishyas</a:t>
            </a:r>
            <a:r>
              <a:rPr lang="en-US" sz="2000" dirty="0" smtClean="0"/>
              <a:t>: herders, farmers, artisans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and merchants</a:t>
            </a:r>
          </a:p>
          <a:p>
            <a:pPr lvl="2"/>
            <a:r>
              <a:rPr lang="en-US" sz="2000" b="1" dirty="0" smtClean="0"/>
              <a:t>Shudras</a:t>
            </a:r>
            <a:r>
              <a:rPr lang="en-US" sz="2000" dirty="0" smtClean="0"/>
              <a:t>: peasants, laborers and service providers</a:t>
            </a:r>
          </a:p>
          <a:p>
            <a:pPr lvl="2"/>
            <a:r>
              <a:rPr lang="en-US" sz="2000" b="1" dirty="0" err="1" smtClean="0"/>
              <a:t>Dalits</a:t>
            </a:r>
            <a:r>
              <a:rPr lang="en-US" sz="2000" dirty="0" smtClean="0"/>
              <a:t>: untouchables (no caste)</a:t>
            </a:r>
          </a:p>
          <a:p>
            <a:pPr lvl="1"/>
            <a:r>
              <a:rPr lang="en-US" b="1" dirty="0" err="1" smtClean="0"/>
              <a:t>Jatis</a:t>
            </a:r>
            <a:r>
              <a:rPr lang="en-US" b="1" dirty="0" smtClean="0"/>
              <a:t> </a:t>
            </a:r>
            <a:r>
              <a:rPr lang="en-US" dirty="0" smtClean="0"/>
              <a:t>= clan, tribe, family, or community subgroups within each </a:t>
            </a:r>
            <a:r>
              <a:rPr lang="en-US" b="1" dirty="0" err="1" smtClean="0"/>
              <a:t>varna</a:t>
            </a:r>
            <a:endParaRPr lang="en-US" b="1" dirty="0" smtClean="0"/>
          </a:p>
          <a:p>
            <a:pPr lvl="1"/>
            <a:r>
              <a:rPr lang="en-US" dirty="0" smtClean="0"/>
              <a:t>Caste system discouraged rebellion and justified social and political status quo.</a:t>
            </a:r>
          </a:p>
        </p:txBody>
      </p:sp>
      <p:pic>
        <p:nvPicPr>
          <p:cNvPr id="4" name="Picture 5" descr="plat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15771"/>
            <a:ext cx="3810000" cy="56422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Caste System</a:t>
            </a:r>
          </a:p>
          <a:p>
            <a:pPr lvl="1"/>
            <a:r>
              <a:rPr lang="en-US" sz="2400" dirty="0" smtClean="0"/>
              <a:t>Caste </a:t>
            </a:r>
            <a:r>
              <a:rPr lang="en-US" sz="2400" dirty="0"/>
              <a:t>determines </a:t>
            </a:r>
            <a:r>
              <a:rPr lang="en-US" sz="2400" b="1" dirty="0" smtClean="0"/>
              <a:t>dharma</a:t>
            </a:r>
            <a:endParaRPr lang="en-US" sz="2400" dirty="0" smtClean="0"/>
          </a:p>
          <a:p>
            <a:pPr lvl="1"/>
            <a:r>
              <a:rPr lang="en-US" sz="2400" b="1" dirty="0" smtClean="0"/>
              <a:t>Karma</a:t>
            </a:r>
            <a:r>
              <a:rPr lang="en-US" sz="2400" dirty="0" smtClean="0"/>
              <a:t> </a:t>
            </a:r>
            <a:r>
              <a:rPr lang="en-US" sz="2400" dirty="0"/>
              <a:t>is earned based on performance of </a:t>
            </a:r>
            <a:r>
              <a:rPr lang="en-US" sz="2400" b="1" dirty="0" smtClean="0"/>
              <a:t>dharma</a:t>
            </a:r>
          </a:p>
          <a:p>
            <a:pPr lvl="1"/>
            <a:r>
              <a:rPr lang="en-US" sz="2400" b="1" dirty="0" smtClean="0"/>
              <a:t>Karma </a:t>
            </a:r>
            <a:r>
              <a:rPr lang="en-US" sz="2400" dirty="0" smtClean="0"/>
              <a:t>determines next caste in cycle of </a:t>
            </a:r>
            <a:r>
              <a:rPr lang="en-US" sz="2400" b="1" dirty="0" smtClean="0"/>
              <a:t>samsara</a:t>
            </a:r>
            <a:r>
              <a:rPr lang="en-US" sz="2400" dirty="0" smtClean="0"/>
              <a:t> = reincarnation</a:t>
            </a:r>
          </a:p>
          <a:p>
            <a:pPr lvl="1"/>
            <a:r>
              <a:rPr lang="en-US" sz="2400" b="1" dirty="0" smtClean="0"/>
              <a:t>Brahmin</a:t>
            </a:r>
            <a:r>
              <a:rPr lang="en-US" sz="2400" dirty="0" smtClean="0"/>
              <a:t> (priests) who earned enough </a:t>
            </a:r>
            <a:r>
              <a:rPr lang="en-US" sz="2400" b="1" dirty="0" smtClean="0"/>
              <a:t>karma</a:t>
            </a:r>
            <a:r>
              <a:rPr lang="en-US" sz="2400" dirty="0" smtClean="0"/>
              <a:t> to fulfill their </a:t>
            </a:r>
            <a:r>
              <a:rPr lang="en-US" sz="2400" b="1" dirty="0" smtClean="0"/>
              <a:t>dharma</a:t>
            </a:r>
            <a:r>
              <a:rPr lang="en-US" sz="2400" dirty="0" smtClean="0"/>
              <a:t> reached </a:t>
            </a:r>
            <a:r>
              <a:rPr lang="en-US" sz="2400" b="1" dirty="0" smtClean="0"/>
              <a:t>moksha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771"/>
            <a:ext cx="4648200" cy="56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1" y="1417638"/>
            <a:ext cx="4699379" cy="5440362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Founder</a:t>
            </a:r>
          </a:p>
          <a:p>
            <a:pPr lvl="1"/>
            <a:r>
              <a:rPr lang="en-US" sz="2400" b="1" dirty="0" smtClean="0"/>
              <a:t>Siddhartha Gautama</a:t>
            </a:r>
            <a:endParaRPr lang="en-US" sz="2400" dirty="0" smtClean="0"/>
          </a:p>
          <a:p>
            <a:pPr lvl="1"/>
            <a:r>
              <a:rPr lang="en-US" sz="2400" b="1" dirty="0" smtClean="0"/>
              <a:t>Kshatriya</a:t>
            </a:r>
            <a:r>
              <a:rPr lang="en-US" sz="2400" dirty="0" smtClean="0"/>
              <a:t> who left caste to pursue enlightenment</a:t>
            </a:r>
          </a:p>
          <a:p>
            <a:pPr lvl="1"/>
            <a:r>
              <a:rPr lang="en-US" sz="2400" dirty="0" smtClean="0"/>
              <a:t>Teachings were recorded into </a:t>
            </a:r>
            <a:r>
              <a:rPr lang="en-US" sz="2400" b="1" dirty="0" smtClean="0"/>
              <a:t>sutras</a:t>
            </a:r>
            <a:endParaRPr lang="en-US" sz="2400" b="1" dirty="0"/>
          </a:p>
          <a:p>
            <a:r>
              <a:rPr lang="en-US" sz="2600" dirty="0"/>
              <a:t>Based on Hinduism</a:t>
            </a:r>
          </a:p>
          <a:p>
            <a:pPr lvl="1"/>
            <a:r>
              <a:rPr lang="en-US" sz="2400" dirty="0"/>
              <a:t>Accepted </a:t>
            </a:r>
            <a:r>
              <a:rPr lang="en-US" sz="2400" b="1" dirty="0"/>
              <a:t>Karma</a:t>
            </a:r>
            <a:r>
              <a:rPr lang="en-US" sz="2400" dirty="0"/>
              <a:t>, </a:t>
            </a:r>
            <a:r>
              <a:rPr lang="en-US" sz="2400" b="1" dirty="0"/>
              <a:t>Dharma</a:t>
            </a:r>
            <a:r>
              <a:rPr lang="en-US" sz="2400" dirty="0"/>
              <a:t>, and </a:t>
            </a:r>
            <a:r>
              <a:rPr lang="en-US" sz="2400" b="1" dirty="0"/>
              <a:t>Samsara</a:t>
            </a:r>
            <a:endParaRPr lang="en-US" sz="2400" dirty="0"/>
          </a:p>
          <a:p>
            <a:pPr lvl="1"/>
            <a:r>
              <a:rPr lang="en-US" sz="2400" dirty="0"/>
              <a:t>Rejected caste </a:t>
            </a:r>
            <a:r>
              <a:rPr lang="en-US" sz="2400" dirty="0" smtClean="0"/>
              <a:t>system</a:t>
            </a:r>
            <a:endParaRPr lang="en-US" sz="2400" b="1" dirty="0" smtClean="0"/>
          </a:p>
          <a:p>
            <a:r>
              <a:rPr lang="en-US" sz="2600" dirty="0" smtClean="0"/>
              <a:t>Beliefs</a:t>
            </a:r>
            <a:endParaRPr lang="en-US" sz="2800" dirty="0" smtClean="0"/>
          </a:p>
          <a:p>
            <a:pPr lvl="1"/>
            <a:r>
              <a:rPr lang="en-US" sz="2400" b="1" dirty="0" smtClean="0"/>
              <a:t>4 Noble Truths</a:t>
            </a:r>
            <a:r>
              <a:rPr lang="en-US" sz="2400" dirty="0" smtClean="0"/>
              <a:t> (to prevent suffering desire must be eliminated)</a:t>
            </a:r>
          </a:p>
          <a:p>
            <a:pPr lvl="1"/>
            <a:r>
              <a:rPr lang="en-US" sz="2400" b="1" dirty="0" smtClean="0"/>
              <a:t>Eight-fold Path</a:t>
            </a:r>
            <a:r>
              <a:rPr lang="en-US" sz="2400" dirty="0" smtClean="0"/>
              <a:t> (8-step “right life” to reach </a:t>
            </a:r>
            <a:r>
              <a:rPr lang="en-US" sz="2400" b="1" dirty="0" smtClean="0"/>
              <a:t>nirvana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Nirvana</a:t>
            </a:r>
            <a:r>
              <a:rPr lang="en-US" sz="2400" dirty="0" smtClean="0"/>
              <a:t> = enlightenment (escape from cycle of rebirth)</a:t>
            </a:r>
          </a:p>
          <a:p>
            <a:endParaRPr lang="en-US" dirty="0" smtClean="0"/>
          </a:p>
        </p:txBody>
      </p:sp>
      <p:pic>
        <p:nvPicPr>
          <p:cNvPr id="5" name="Picture 4" descr="Gautama_Buddh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303" y="0"/>
            <a:ext cx="4381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4958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Spread of Buddhism</a:t>
            </a:r>
          </a:p>
          <a:p>
            <a:pPr lvl="1"/>
            <a:r>
              <a:rPr lang="en-US" sz="2400" dirty="0" smtClean="0"/>
              <a:t>Universal religion</a:t>
            </a:r>
          </a:p>
          <a:p>
            <a:pPr lvl="2"/>
            <a:r>
              <a:rPr lang="en-US" sz="2200" dirty="0" smtClean="0"/>
              <a:t>sought converts</a:t>
            </a:r>
          </a:p>
          <a:p>
            <a:pPr lvl="2"/>
            <a:r>
              <a:rPr lang="en-US" sz="2200" dirty="0" smtClean="0"/>
              <a:t>Appealed to subordinate social groups (women and poor)</a:t>
            </a:r>
          </a:p>
          <a:p>
            <a:pPr lvl="1"/>
            <a:r>
              <a:rPr lang="en-US" sz="2400" dirty="0" smtClean="0"/>
              <a:t>Spread throughout East and Southeast Asia </a:t>
            </a:r>
            <a:endParaRPr lang="en-US" sz="2400" dirty="0"/>
          </a:p>
          <a:p>
            <a:pPr lvl="2"/>
            <a:r>
              <a:rPr lang="en-US" sz="2000" dirty="0" err="1" smtClean="0"/>
              <a:t>Mauryan</a:t>
            </a:r>
            <a:r>
              <a:rPr lang="en-US" sz="2000" dirty="0" smtClean="0"/>
              <a:t> </a:t>
            </a:r>
            <a:r>
              <a:rPr lang="en-US" sz="2000" dirty="0"/>
              <a:t>Emperor </a:t>
            </a:r>
            <a:r>
              <a:rPr lang="en-US" sz="2000" b="1" dirty="0" err="1"/>
              <a:t>Ashoka</a:t>
            </a:r>
            <a:endParaRPr lang="en-US" sz="2000" b="1" dirty="0"/>
          </a:p>
          <a:p>
            <a:pPr lvl="2"/>
            <a:r>
              <a:rPr lang="en-US" sz="2000" dirty="0" smtClean="0"/>
              <a:t>missionaries </a:t>
            </a:r>
            <a:r>
              <a:rPr lang="en-US" sz="2000" dirty="0"/>
              <a:t>and </a:t>
            </a:r>
            <a:r>
              <a:rPr lang="en-US" sz="2000" dirty="0" smtClean="0"/>
              <a:t>merchants</a:t>
            </a:r>
          </a:p>
          <a:p>
            <a:pPr lvl="2"/>
            <a:r>
              <a:rPr lang="en-US" sz="2000" dirty="0" smtClean="0"/>
              <a:t>educational institutions (schools, temples, monasteries, etc.)</a:t>
            </a:r>
            <a:endParaRPr lang="en-US" sz="2000" dirty="0"/>
          </a:p>
        </p:txBody>
      </p:sp>
      <p:pic>
        <p:nvPicPr>
          <p:cNvPr id="31746" name="Picture 2" descr="http://surftofind.com/map23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281" y="0"/>
            <a:ext cx="4666719" cy="688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pread-of-buddh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2286000" cy="54403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Branches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Theravada</a:t>
            </a:r>
            <a:r>
              <a:rPr lang="en-US" sz="2400" dirty="0" smtClean="0"/>
              <a:t> = Teachings of the Elders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Mahayana</a:t>
            </a:r>
            <a:r>
              <a:rPr lang="en-US" sz="2400" dirty="0" smtClean="0"/>
              <a:t> = Great Vehicle</a:t>
            </a:r>
            <a:endParaRPr lang="en-US" sz="2400" dirty="0"/>
          </a:p>
        </p:txBody>
      </p:sp>
      <p:pic>
        <p:nvPicPr>
          <p:cNvPr id="4" name="Picture 5" descr="spread-of-buddhism-map-copyright-buddhanet-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6321490" cy="6861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Theravada v. Mahayana</a:t>
            </a:r>
            <a:endParaRPr lang="en-US" dirty="0"/>
          </a:p>
        </p:txBody>
      </p:sp>
      <p:pic>
        <p:nvPicPr>
          <p:cNvPr id="71682" name="Picture 2" descr="http://www.biblecodedigest.com/img/1208BCDFAQs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7638"/>
            <a:ext cx="8397621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China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15551" y="1397422"/>
            <a:ext cx="3733800" cy="54605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Decline </a:t>
            </a:r>
            <a:r>
              <a:rPr lang="en-US" sz="3200" dirty="0"/>
              <a:t>of </a:t>
            </a:r>
            <a:r>
              <a:rPr lang="en-US" sz="3200" dirty="0" smtClean="0"/>
              <a:t>Zhou Dynasty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Age </a:t>
            </a:r>
            <a:r>
              <a:rPr lang="en-US" sz="2800" dirty="0"/>
              <a:t>of Warring States (403—221 B.C.E</a:t>
            </a:r>
            <a:r>
              <a:rPr lang="en-US" sz="2800" dirty="0" smtClean="0"/>
              <a:t>.)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Disorder </a:t>
            </a:r>
            <a:r>
              <a:rPr lang="en-US" sz="2800" dirty="0"/>
              <a:t>and </a:t>
            </a:r>
            <a:r>
              <a:rPr lang="en-US" sz="2800" dirty="0" smtClean="0"/>
              <a:t>turmoil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Need to </a:t>
            </a:r>
            <a:r>
              <a:rPr lang="en-US" sz="2800" dirty="0"/>
              <a:t>restore </a:t>
            </a:r>
            <a:r>
              <a:rPr lang="en-US" sz="2800" dirty="0" smtClean="0"/>
              <a:t>order </a:t>
            </a:r>
            <a:r>
              <a:rPr lang="en-US" sz="2800" dirty="0"/>
              <a:t>and </a:t>
            </a:r>
            <a:r>
              <a:rPr lang="en-US" sz="2800" dirty="0" smtClean="0"/>
              <a:t>tranquility</a:t>
            </a:r>
            <a:endParaRPr lang="en-US" sz="2800" dirty="0"/>
          </a:p>
        </p:txBody>
      </p:sp>
      <p:pic>
        <p:nvPicPr>
          <p:cNvPr id="13317" name="Picture 5" descr="warring_states_period_403_bc_%E2%80%93_221_bcf8482d252ea4a7d1dc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8249" y="0"/>
            <a:ext cx="5425751" cy="6851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0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Legalism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5410200" cy="544036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Background</a:t>
            </a:r>
          </a:p>
          <a:p>
            <a:pPr lvl="1"/>
            <a:r>
              <a:rPr lang="en-US" sz="2600" dirty="0" smtClean="0"/>
              <a:t>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century BCE</a:t>
            </a:r>
          </a:p>
          <a:p>
            <a:pPr lvl="1"/>
            <a:r>
              <a:rPr lang="en-US" sz="2600" dirty="0" smtClean="0"/>
              <a:t>Founder </a:t>
            </a:r>
            <a:r>
              <a:rPr lang="en-US" sz="2600" b="1" dirty="0" smtClean="0"/>
              <a:t>Shang Yang</a:t>
            </a:r>
          </a:p>
          <a:p>
            <a:pPr lvl="1"/>
            <a:r>
              <a:rPr lang="en-US" sz="2600" b="1" i="1" dirty="0" smtClean="0"/>
              <a:t>Book of the Shang</a:t>
            </a:r>
          </a:p>
          <a:p>
            <a:r>
              <a:rPr lang="en-US" sz="2800" dirty="0" smtClean="0"/>
              <a:t>Beliefs</a:t>
            </a:r>
          </a:p>
          <a:p>
            <a:pPr lvl="1"/>
            <a:r>
              <a:rPr lang="en-US" sz="2600" dirty="0" smtClean="0"/>
              <a:t>Harsh but fair rules </a:t>
            </a:r>
            <a:r>
              <a:rPr lang="en-US" sz="2600" dirty="0"/>
              <a:t>and </a:t>
            </a:r>
            <a:r>
              <a:rPr lang="en-US" sz="2600" dirty="0" smtClean="0"/>
              <a:t>laws</a:t>
            </a:r>
          </a:p>
          <a:p>
            <a:pPr lvl="1"/>
            <a:r>
              <a:rPr lang="en-US" sz="2600" dirty="0" smtClean="0"/>
              <a:t>system </a:t>
            </a:r>
            <a:r>
              <a:rPr lang="en-US" sz="2600" dirty="0"/>
              <a:t>of rewards and </a:t>
            </a:r>
            <a:r>
              <a:rPr lang="en-US" sz="2600" dirty="0" smtClean="0"/>
              <a:t>punishments</a:t>
            </a:r>
          </a:p>
          <a:p>
            <a:pPr lvl="1"/>
            <a:r>
              <a:rPr lang="en-US" sz="2600" dirty="0" smtClean="0"/>
              <a:t>Most </a:t>
            </a:r>
            <a:r>
              <a:rPr lang="en-US" sz="2600" dirty="0"/>
              <a:t>people are </a:t>
            </a:r>
            <a:r>
              <a:rPr lang="en-US" sz="2600" dirty="0" smtClean="0"/>
              <a:t>naturally bad, stupid </a:t>
            </a:r>
            <a:r>
              <a:rPr lang="en-US" sz="2600" dirty="0"/>
              <a:t>and </a:t>
            </a:r>
            <a:r>
              <a:rPr lang="en-US" sz="2600" dirty="0" smtClean="0"/>
              <a:t>shortsighted</a:t>
            </a:r>
          </a:p>
          <a:p>
            <a:pPr lvl="1"/>
            <a:r>
              <a:rPr lang="en-US" sz="2600" dirty="0" smtClean="0"/>
              <a:t>Government needs to be strong</a:t>
            </a:r>
            <a:endParaRPr lang="en-US" sz="2600" dirty="0"/>
          </a:p>
          <a:p>
            <a:pPr lvl="1"/>
            <a:r>
              <a:rPr lang="en-US" sz="2600" dirty="0" smtClean="0"/>
              <a:t>Emperor </a:t>
            </a:r>
            <a:r>
              <a:rPr lang="en-US" sz="2600" b="1" dirty="0" smtClean="0"/>
              <a:t>Shi </a:t>
            </a:r>
            <a:r>
              <a:rPr lang="en-US" sz="2600" b="1" dirty="0" err="1" smtClean="0"/>
              <a:t>Huangdi</a:t>
            </a:r>
            <a:r>
              <a:rPr lang="en-US" sz="2600" dirty="0" smtClean="0"/>
              <a:t> of </a:t>
            </a:r>
            <a:r>
              <a:rPr lang="en-US" sz="2600" b="1" dirty="0" smtClean="0"/>
              <a:t>Qin Dynasty</a:t>
            </a:r>
            <a:endParaRPr lang="en-US" sz="2600" b="1" dirty="0"/>
          </a:p>
        </p:txBody>
      </p:sp>
      <p:pic>
        <p:nvPicPr>
          <p:cNvPr id="14341" name="Picture 5" descr="ShiHuangdi.jpg image by xar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711" y="0"/>
            <a:ext cx="39762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7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473" y="4075"/>
            <a:ext cx="76200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Confucianism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84" y="838200"/>
            <a:ext cx="6805152" cy="54633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Background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century BCE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Rulers must lead by example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Founder </a:t>
            </a:r>
            <a:r>
              <a:rPr lang="en-US" b="1" dirty="0" smtClean="0"/>
              <a:t>Confucius</a:t>
            </a:r>
            <a:r>
              <a:rPr lang="en-US" dirty="0" smtClean="0"/>
              <a:t> (</a:t>
            </a:r>
            <a:r>
              <a:rPr lang="en-US" b="1" dirty="0" smtClean="0"/>
              <a:t>Kong Fu </a:t>
            </a:r>
            <a:r>
              <a:rPr lang="en-US" b="1" dirty="0" err="1" smtClean="0"/>
              <a:t>Zi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Widely adopted by Han Dynasty from 3</a:t>
            </a:r>
            <a:r>
              <a:rPr lang="en-US" baseline="30000" dirty="0" smtClean="0"/>
              <a:t>rd</a:t>
            </a:r>
            <a:r>
              <a:rPr lang="en-US" dirty="0" smtClean="0"/>
              <a:t> century BCE to 3</a:t>
            </a:r>
            <a:r>
              <a:rPr lang="en-US" baseline="30000" dirty="0" smtClean="0"/>
              <a:t>rd</a:t>
            </a:r>
            <a:r>
              <a:rPr lang="en-US" dirty="0" smtClean="0"/>
              <a:t> century </a:t>
            </a:r>
            <a:r>
              <a:rPr lang="en-US" dirty="0" smtClean="0"/>
              <a:t>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Analects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Beliefs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Social </a:t>
            </a:r>
            <a:r>
              <a:rPr lang="en-US" dirty="0"/>
              <a:t>harmony </a:t>
            </a:r>
            <a:r>
              <a:rPr lang="en-US" dirty="0" smtClean="0"/>
              <a:t>through proper interpersonal </a:t>
            </a:r>
            <a:r>
              <a:rPr lang="en-US" dirty="0" smtClean="0"/>
              <a:t>relationships</a:t>
            </a:r>
          </a:p>
          <a:p>
            <a:pPr lvl="2"/>
            <a:r>
              <a:rPr lang="en-US" sz="1400" dirty="0"/>
              <a:t>5 basic relationships </a:t>
            </a:r>
          </a:p>
          <a:p>
            <a:pPr lvl="3"/>
            <a:r>
              <a:rPr lang="en-US" sz="1400" dirty="0"/>
              <a:t>Ruler and </a:t>
            </a:r>
            <a:r>
              <a:rPr lang="en-US" sz="1400" dirty="0" smtClean="0"/>
              <a:t>subject</a:t>
            </a:r>
          </a:p>
          <a:p>
            <a:pPr lvl="3"/>
            <a:r>
              <a:rPr lang="en-US" sz="1400" dirty="0"/>
              <a:t>Father and son</a:t>
            </a:r>
          </a:p>
          <a:p>
            <a:pPr lvl="3"/>
            <a:r>
              <a:rPr lang="en-US" sz="1400" dirty="0" smtClean="0"/>
              <a:t>Elder </a:t>
            </a:r>
            <a:r>
              <a:rPr lang="en-US" sz="1400" dirty="0"/>
              <a:t>brother and younger brother</a:t>
            </a:r>
          </a:p>
          <a:p>
            <a:pPr lvl="3"/>
            <a:r>
              <a:rPr lang="en-US" sz="1400" dirty="0"/>
              <a:t>Husband and wife</a:t>
            </a:r>
          </a:p>
          <a:p>
            <a:pPr lvl="3"/>
            <a:r>
              <a:rPr lang="en-US" sz="1400" dirty="0"/>
              <a:t>Friend to friend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Ren</a:t>
            </a:r>
            <a:r>
              <a:rPr lang="en-US" dirty="0" smtClean="0"/>
              <a:t> (goodness, nobility of heart) could be                 cultivated through education and ceremony.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Filial </a:t>
            </a:r>
            <a:r>
              <a:rPr lang="en-US" dirty="0" smtClean="0"/>
              <a:t>Piety </a:t>
            </a:r>
            <a:r>
              <a:rPr lang="mr-IN" dirty="0" smtClean="0"/>
              <a:t>–</a:t>
            </a:r>
            <a:r>
              <a:rPr lang="en-US" dirty="0" smtClean="0"/>
              <a:t> respect/obey elders/family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Mandate </a:t>
            </a:r>
            <a:r>
              <a:rPr lang="en-US" dirty="0" smtClean="0"/>
              <a:t>of Heaven</a:t>
            </a:r>
            <a:endParaRPr lang="en-US" dirty="0"/>
          </a:p>
        </p:txBody>
      </p:sp>
      <p:pic>
        <p:nvPicPr>
          <p:cNvPr id="15365" name="Picture 5" descr="confuci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646" y="0"/>
            <a:ext cx="2577353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0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and Codification of Religious and Cultural Traditions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Daoism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5867400" cy="54403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Background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century BCE (Zhou Dynasty)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Founder</a:t>
            </a:r>
            <a:r>
              <a:rPr lang="en-US" b="1" dirty="0" smtClean="0"/>
              <a:t> Laozi</a:t>
            </a:r>
            <a:r>
              <a:rPr lang="en-US" dirty="0" smtClean="0"/>
              <a:t> (Lao Tzu), former bureaucrat who became a wandering hermit</a:t>
            </a:r>
          </a:p>
          <a:p>
            <a:pPr lvl="1">
              <a:lnSpc>
                <a:spcPct val="90000"/>
              </a:lnSpc>
            </a:pPr>
            <a:r>
              <a:rPr lang="en-US" b="1" i="1" dirty="0" err="1" smtClean="0"/>
              <a:t>Daodejing</a:t>
            </a:r>
            <a:endParaRPr lang="en-US" b="1" i="1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Beliefs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Dao= the way of </a:t>
            </a:r>
            <a:r>
              <a:rPr lang="en-US" dirty="0" smtClean="0"/>
              <a:t>nature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Yin and Yang = two equal, opposing forces which balance the universe (dark/light, male/female)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Natural force created by and existing within all living </a:t>
            </a:r>
            <a:r>
              <a:rPr lang="en-US" dirty="0" smtClean="0"/>
              <a:t>things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People should seek to live a simple life in harmony with nature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Social and political organization is unnecessary as it distracts from seeking universal harmony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Yellow Turban Rebellion </a:t>
            </a:r>
            <a:r>
              <a:rPr lang="en-US" sz="2400" dirty="0" smtClean="0"/>
              <a:t>against Han Dynasty in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century CE</a:t>
            </a:r>
          </a:p>
        </p:txBody>
      </p:sp>
      <p:pic>
        <p:nvPicPr>
          <p:cNvPr id="16390" name="Picture 6" descr="yinYa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1219200" cy="1219200"/>
          </a:xfrm>
          <a:prstGeom prst="rect">
            <a:avLst/>
          </a:prstGeom>
          <a:noFill/>
        </p:spPr>
      </p:pic>
      <p:pic>
        <p:nvPicPr>
          <p:cNvPr id="16392" name="Picture 8" descr="fank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778" y="1"/>
            <a:ext cx="3316222" cy="6857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Daoism on Chinese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Medical </a:t>
            </a:r>
            <a:r>
              <a:rPr lang="en-US" dirty="0"/>
              <a:t>theories and </a:t>
            </a:r>
            <a:r>
              <a:rPr lang="en-US" dirty="0" smtClean="0"/>
              <a:t>practices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Poetry</a:t>
            </a:r>
          </a:p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etallurgy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Architecture</a:t>
            </a:r>
            <a:endParaRPr lang="en-US" dirty="0"/>
          </a:p>
          <a:p>
            <a:endParaRPr lang="en-US" dirty="0"/>
          </a:p>
        </p:txBody>
      </p:sp>
      <p:pic>
        <p:nvPicPr>
          <p:cNvPr id="21506" name="Picture 2" descr="http://upload.wikimedia.org/wikipedia/commons/7/74/Huxisanxiaot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661" y="3817938"/>
            <a:ext cx="4899339" cy="3033842"/>
          </a:xfrm>
          <a:prstGeom prst="rect">
            <a:avLst/>
          </a:prstGeom>
          <a:noFill/>
        </p:spPr>
      </p:pic>
      <p:pic>
        <p:nvPicPr>
          <p:cNvPr id="21508" name="Picture 4" descr="http://www.alignedinside.com/modules/common/user_files/9795/FENG%20SHUI%20COLOR%20CH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846138"/>
            <a:ext cx="2971800" cy="2971800"/>
          </a:xfrm>
          <a:prstGeom prst="rect">
            <a:avLst/>
          </a:prstGeom>
          <a:noFill/>
        </p:spPr>
      </p:pic>
      <p:pic>
        <p:nvPicPr>
          <p:cNvPr id="21510" name="Picture 6" descr="http://thedaoofdragonball.com/wp-content/uploads/2013/09/daoist-external-alchemy-crucible-fir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200400"/>
            <a:ext cx="4244661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876800" cy="533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Background</a:t>
            </a:r>
          </a:p>
          <a:p>
            <a:pPr lvl="1"/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 BCE</a:t>
            </a:r>
          </a:p>
          <a:p>
            <a:pPr lvl="1"/>
            <a:r>
              <a:rPr lang="en-US" sz="2400" dirty="0" smtClean="0"/>
              <a:t>Mesopotamia and Israel</a:t>
            </a:r>
          </a:p>
          <a:p>
            <a:pPr lvl="1"/>
            <a:r>
              <a:rPr lang="en-US" sz="2400" b="1" dirty="0" smtClean="0"/>
              <a:t>Abraham</a:t>
            </a:r>
          </a:p>
          <a:p>
            <a:r>
              <a:rPr lang="en-US" sz="2400" dirty="0" smtClean="0"/>
              <a:t>Beliefs</a:t>
            </a:r>
          </a:p>
          <a:p>
            <a:pPr lvl="1"/>
            <a:r>
              <a:rPr lang="en-US" sz="2400" dirty="0" smtClean="0"/>
              <a:t>Elitist religion – Covenant/agreement with God</a:t>
            </a:r>
          </a:p>
          <a:p>
            <a:pPr lvl="1"/>
            <a:r>
              <a:rPr lang="en-US" sz="2400" i="1" dirty="0" smtClean="0"/>
              <a:t>Torah</a:t>
            </a:r>
            <a:r>
              <a:rPr lang="en-US" sz="2400" dirty="0" smtClean="0"/>
              <a:t> (holy book) codified 500 BCE</a:t>
            </a:r>
          </a:p>
          <a:p>
            <a:pPr lvl="1"/>
            <a:r>
              <a:rPr lang="en-US" sz="2400" dirty="0" smtClean="0"/>
              <a:t>Also </a:t>
            </a:r>
            <a:r>
              <a:rPr lang="en-US" sz="2400" dirty="0"/>
              <a:t>reflected the influence of Mesopotamian </a:t>
            </a:r>
            <a:r>
              <a:rPr lang="en-US" sz="2400" dirty="0" smtClean="0"/>
              <a:t>cultural, religious, </a:t>
            </a:r>
            <a:r>
              <a:rPr lang="en-US" sz="2400" dirty="0"/>
              <a:t>and legal </a:t>
            </a:r>
            <a:r>
              <a:rPr lang="en-US" sz="2400" dirty="0" smtClean="0"/>
              <a:t>traditions</a:t>
            </a:r>
          </a:p>
        </p:txBody>
      </p:sp>
      <p:pic>
        <p:nvPicPr>
          <p:cNvPr id="4" name="Picture 5" descr="260px-Star_of_David_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3581401"/>
            <a:ext cx="2811624" cy="3276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-13996"/>
            <a:ext cx="5206481" cy="35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/>
              <a:t>Jewish Diaspora</a:t>
            </a:r>
            <a:endParaRPr lang="en-US" dirty="0"/>
          </a:p>
        </p:txBody>
      </p:sp>
      <p:pic>
        <p:nvPicPr>
          <p:cNvPr id="9220" name="Picture 4" descr="http://hamptonworldhistoryi.wikispaces.com/file/view/jewish_diaspora.jpg/259074362/436x312/jewish_diaspo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620000" cy="5452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7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Assyrian, Babylonian, and Roman empires conquered various Jewish states</a:t>
            </a:r>
          </a:p>
          <a:p>
            <a:pPr lvl="1"/>
            <a:r>
              <a:rPr lang="en-US" sz="2400" dirty="0" smtClean="0"/>
              <a:t>772 B.C.E. - conquered by Assyria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586 B.C.E - fell to Babylonians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70 C.E. – Romans destroy temple</a:t>
            </a:r>
          </a:p>
          <a:p>
            <a:r>
              <a:rPr lang="en-US" sz="2400" dirty="0" smtClean="0"/>
              <a:t>Contributed to growth of Jewish </a:t>
            </a:r>
            <a:r>
              <a:rPr lang="en-US" sz="2400" b="1" dirty="0" err="1" smtClean="0"/>
              <a:t>diasporic</a:t>
            </a:r>
            <a:r>
              <a:rPr lang="en-US" sz="2400" b="1" dirty="0" smtClean="0"/>
              <a:t> communities </a:t>
            </a:r>
            <a:r>
              <a:rPr lang="en-US" sz="2400" dirty="0" smtClean="0"/>
              <a:t>around the Mediterranean and Middle East.</a:t>
            </a:r>
          </a:p>
          <a:p>
            <a:pPr lvl="1"/>
            <a:r>
              <a:rPr lang="en-US" sz="2400" dirty="0" smtClean="0"/>
              <a:t>Diaspora: migration of people from established homeland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Zoroastrianism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7912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Background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century BCE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Persian </a:t>
            </a:r>
            <a:r>
              <a:rPr lang="en-US" dirty="0"/>
              <a:t>prophet Zarathustra </a:t>
            </a:r>
            <a:r>
              <a:rPr lang="en-US" dirty="0" smtClean="0"/>
              <a:t>(Zoroaster)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/>
              <a:t>Avestas</a:t>
            </a: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Beliefs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Ahura</a:t>
            </a:r>
            <a:r>
              <a:rPr lang="en-US" dirty="0" smtClean="0"/>
              <a:t> </a:t>
            </a:r>
            <a:r>
              <a:rPr lang="en-US" dirty="0"/>
              <a:t>Mazda (God of goodness and light) verses </a:t>
            </a:r>
            <a:r>
              <a:rPr lang="en-US" dirty="0" err="1"/>
              <a:t>Angra</a:t>
            </a:r>
            <a:r>
              <a:rPr lang="en-US" dirty="0"/>
              <a:t> </a:t>
            </a:r>
            <a:r>
              <a:rPr lang="en-US" dirty="0" err="1"/>
              <a:t>Mainyu</a:t>
            </a:r>
            <a:r>
              <a:rPr lang="en-US" dirty="0"/>
              <a:t> (forces of evil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human savior </a:t>
            </a:r>
            <a:r>
              <a:rPr lang="en-US" dirty="0"/>
              <a:t>would aide </a:t>
            </a:r>
            <a:r>
              <a:rPr lang="en-US" dirty="0" err="1"/>
              <a:t>Ahura</a:t>
            </a:r>
            <a:r>
              <a:rPr lang="en-US" dirty="0"/>
              <a:t> Mazda’s ultimate </a:t>
            </a:r>
            <a:r>
              <a:rPr lang="en-US" dirty="0" smtClean="0"/>
              <a:t>victory (Messiah)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Judgement Day – heaven and hell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Elitist religion – did not seek converts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Nearly wiped </a:t>
            </a:r>
            <a:r>
              <a:rPr lang="en-US" sz="2400" dirty="0"/>
              <a:t>out as a major </a:t>
            </a:r>
            <a:r>
              <a:rPr lang="en-US" sz="2400" dirty="0" smtClean="0"/>
              <a:t>religion during Arab conquests of Persian Empire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influences </a:t>
            </a:r>
            <a:r>
              <a:rPr lang="en-US" sz="2400" dirty="0"/>
              <a:t>can be seen in Judaism, and subsequently Christianity and </a:t>
            </a:r>
            <a:r>
              <a:rPr lang="en-US" sz="2400" dirty="0" smtClean="0"/>
              <a:t>Islam</a:t>
            </a:r>
            <a:endParaRPr lang="en-US" sz="2400" dirty="0"/>
          </a:p>
        </p:txBody>
      </p:sp>
      <p:pic>
        <p:nvPicPr>
          <p:cNvPr id="5" name="Picture 5" descr="z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1" y="0"/>
            <a:ext cx="3352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2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6096000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Jesus of Nazareth 30 CE</a:t>
            </a:r>
          </a:p>
          <a:p>
            <a:pPr lvl="1"/>
            <a:r>
              <a:rPr lang="en-US" dirty="0" smtClean="0"/>
              <a:t>Sought to reform Judaism</a:t>
            </a:r>
          </a:p>
          <a:p>
            <a:pPr lvl="1"/>
            <a:r>
              <a:rPr lang="en-US" dirty="0" smtClean="0"/>
              <a:t>Relied on older Judaic traditions but tried to appeal to non-Jews</a:t>
            </a:r>
          </a:p>
          <a:p>
            <a:r>
              <a:rPr lang="en-US" dirty="0" smtClean="0"/>
              <a:t>Beliefs</a:t>
            </a:r>
          </a:p>
          <a:p>
            <a:pPr lvl="1"/>
            <a:r>
              <a:rPr lang="en-US" dirty="0" smtClean="0"/>
              <a:t>Jesus is the Son of God chosen to redeem humankind</a:t>
            </a:r>
          </a:p>
          <a:p>
            <a:pPr lvl="1"/>
            <a:r>
              <a:rPr lang="en-US" dirty="0" smtClean="0"/>
              <a:t>Believe in nonviolence and fair, benevolent treatment of all people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persecuted by Romans, become official religion of empire in 380 CE Constantine</a:t>
            </a:r>
          </a:p>
          <a:p>
            <a:r>
              <a:rPr lang="en-US" dirty="0" smtClean="0"/>
              <a:t>Universal religion: spread through missionaries (St. Paul), trade, Roman Roads</a:t>
            </a:r>
          </a:p>
          <a:p>
            <a:r>
              <a:rPr lang="en-US" dirty="0" smtClean="0"/>
              <a:t>Spreads throughout Mediterranean Region</a:t>
            </a:r>
          </a:p>
        </p:txBody>
      </p:sp>
      <p:pic>
        <p:nvPicPr>
          <p:cNvPr id="4" name="Picture 5" descr="saint%20paul%20apostle==d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3657600"/>
            <a:ext cx="2349133" cy="3048000"/>
          </a:xfrm>
          <a:prstGeom prst="rect">
            <a:avLst/>
          </a:prstGeom>
          <a:noFill/>
        </p:spPr>
      </p:pic>
      <p:pic>
        <p:nvPicPr>
          <p:cNvPr id="15362" name="Picture 2" descr="http://www.majorreligions.com/religion/christianity_histo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245438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christ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417638"/>
            <a:ext cx="9124950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Christianity and Buddhism</a:t>
            </a:r>
            <a:endParaRPr lang="en-US" dirty="0"/>
          </a:p>
        </p:txBody>
      </p:sp>
      <p:pic>
        <p:nvPicPr>
          <p:cNvPr id="12290" name="Picture 2" descr="http://www.biblecodedigest.com/img/1008BCDComparison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00200"/>
            <a:ext cx="914400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religion change from the River Valley Period to the Classical Period?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Write 3 thesis statements comparing religions of the Classical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600 B.C.E to 600 C.E. </a:t>
            </a:r>
          </a:p>
          <a:p>
            <a:r>
              <a:rPr lang="en-US" dirty="0" smtClean="0"/>
              <a:t>What marks the beginning?</a:t>
            </a:r>
          </a:p>
          <a:p>
            <a:pPr lvl="1"/>
            <a:r>
              <a:rPr lang="en-US" dirty="0" smtClean="0"/>
              <a:t>Rise of Greek civilization and Persian Empire</a:t>
            </a:r>
          </a:p>
          <a:p>
            <a:pPr lvl="1"/>
            <a:r>
              <a:rPr lang="en-US" dirty="0" smtClean="0"/>
              <a:t>Beginnings of Confucianism, Buddhism, Daoism in China (Zhou, Qin, Han dynasties)</a:t>
            </a:r>
          </a:p>
          <a:p>
            <a:r>
              <a:rPr lang="en-US" dirty="0" smtClean="0"/>
              <a:t>What marks the end?</a:t>
            </a:r>
          </a:p>
          <a:p>
            <a:pPr lvl="1"/>
            <a:r>
              <a:rPr lang="en-US" dirty="0" smtClean="0"/>
              <a:t>Fall of all major classical empires; “Dark” Ages</a:t>
            </a:r>
          </a:p>
          <a:p>
            <a:pPr lvl="1"/>
            <a:r>
              <a:rPr lang="en-US" dirty="0" smtClean="0"/>
              <a:t>Rise of Islamic civilization (610 C.E. – Muhammad)</a:t>
            </a:r>
          </a:p>
        </p:txBody>
      </p:sp>
    </p:spTree>
    <p:extLst>
      <p:ext uri="{BB962C8B-B14F-4D97-AF65-F5344CB8AC3E}">
        <p14:creationId xmlns:p14="http://schemas.microsoft.com/office/powerpoint/2010/main" val="20658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Greco-Roman Rationalism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526"/>
            <a:ext cx="4800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centuries BCE</a:t>
            </a:r>
          </a:p>
          <a:p>
            <a:pPr lvl="1"/>
            <a:r>
              <a:rPr lang="en-US" dirty="0"/>
              <a:t>Socrates, Plato, </a:t>
            </a:r>
            <a:r>
              <a:rPr lang="en-US" dirty="0" smtClean="0"/>
              <a:t>Aristotle</a:t>
            </a:r>
          </a:p>
          <a:p>
            <a:r>
              <a:rPr lang="en-US" dirty="0" smtClean="0"/>
              <a:t>Beliefs</a:t>
            </a:r>
            <a:endParaRPr lang="en-US" dirty="0"/>
          </a:p>
          <a:p>
            <a:pPr lvl="1"/>
            <a:r>
              <a:rPr lang="en-US" dirty="0" smtClean="0"/>
              <a:t>Use of logic</a:t>
            </a:r>
            <a:r>
              <a:rPr lang="en-US" dirty="0"/>
              <a:t>, </a:t>
            </a:r>
            <a:r>
              <a:rPr lang="en-US" dirty="0" smtClean="0"/>
              <a:t>observation</a:t>
            </a:r>
            <a:r>
              <a:rPr lang="en-US" dirty="0"/>
              <a:t>, and </a:t>
            </a:r>
            <a:r>
              <a:rPr lang="en-US" dirty="0" smtClean="0"/>
              <a:t>questioning to make sense of the universe</a:t>
            </a:r>
          </a:p>
          <a:p>
            <a:pPr lvl="1"/>
            <a:r>
              <a:rPr lang="en-US" dirty="0" smtClean="0"/>
              <a:t>Established a secular tradition: separated science and philosophy from religion.</a:t>
            </a:r>
          </a:p>
          <a:p>
            <a:pPr lvl="1"/>
            <a:r>
              <a:rPr lang="en-US" dirty="0" smtClean="0"/>
              <a:t>Sought to explain natural occurrences and replace mythological beliefs</a:t>
            </a:r>
          </a:p>
          <a:p>
            <a:r>
              <a:rPr lang="en-US" dirty="0" smtClean="0"/>
              <a:t>Used subsequently by Hellenistic, Roman, Persian, and Islamic Empires</a:t>
            </a:r>
          </a:p>
        </p:txBody>
      </p:sp>
      <p:pic>
        <p:nvPicPr>
          <p:cNvPr id="4" name="Picture 5" descr="greek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199189"/>
            <a:ext cx="4191000" cy="2629862"/>
          </a:xfrm>
          <a:prstGeom prst="rect">
            <a:avLst/>
          </a:prstGeom>
          <a:noFill/>
        </p:spPr>
      </p:pic>
      <p:pic>
        <p:nvPicPr>
          <p:cNvPr id="5" name="Picture 8" descr="Pythagoras-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3829050"/>
            <a:ext cx="4190999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5181600" cy="47780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Socrates</a:t>
            </a:r>
            <a:r>
              <a:rPr lang="en-US" sz="2400" dirty="0"/>
              <a:t>: Athenian philosopher known for questioning his student’s logic, put to death for criticizing government and “corrupting the youth”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Plato</a:t>
            </a:r>
            <a:r>
              <a:rPr lang="en-US" sz="2400" dirty="0"/>
              <a:t>: concerned with ethics/government, The Republic: a good society would be ruled by a class of guardians led by a philosopher-king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Aristotle</a:t>
            </a:r>
            <a:r>
              <a:rPr lang="en-US" sz="2400" dirty="0"/>
              <a:t>: student of Plato, taught Alexander the Great; “virtue” could be learned; wanted a mixed system of monarchy, aristocracy, and democracy</a:t>
            </a:r>
          </a:p>
        </p:txBody>
      </p:sp>
      <p:pic>
        <p:nvPicPr>
          <p:cNvPr id="23558" name="Picture 6" descr="herodo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038350" cy="3276600"/>
          </a:xfrm>
          <a:prstGeom prst="rect">
            <a:avLst/>
          </a:prstGeom>
          <a:noFill/>
        </p:spPr>
      </p:pic>
      <p:pic>
        <p:nvPicPr>
          <p:cNvPr id="23562" name="Picture 10" descr="raphael-Plato-Aristotle_yo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28575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soc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543800" cy="528320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5667375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Death of Socrates: Condemned to death by an Athenian jury, Socrates refused to go into exile, drinking a cup of poison hemlock and dying in 399 B.C. in the presence of his friends (Jacques-Louis David, 1787).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</a:t>
            </a:r>
            <a:r>
              <a:rPr lang="en-US" dirty="0"/>
              <a:t>systems affected gender </a:t>
            </a:r>
            <a:r>
              <a:rPr lang="en-US" dirty="0" smtClean="0"/>
              <a:t>roles</a:t>
            </a:r>
          </a:p>
          <a:p>
            <a:r>
              <a:rPr lang="en-US" dirty="0" smtClean="0"/>
              <a:t>Buddhism </a:t>
            </a:r>
            <a:r>
              <a:rPr lang="en-US" dirty="0"/>
              <a:t>and Christianity encouraged monastic life </a:t>
            </a:r>
            <a:endParaRPr lang="en-US" dirty="0" smtClean="0"/>
          </a:p>
          <a:p>
            <a:pPr lvl="1"/>
            <a:r>
              <a:rPr lang="en-US" dirty="0" smtClean="0"/>
              <a:t>Monastic life- living in religious orders apart from society</a:t>
            </a:r>
          </a:p>
          <a:p>
            <a:pPr lvl="2"/>
            <a:r>
              <a:rPr lang="en-US" dirty="0" smtClean="0"/>
              <a:t>“Fun to be a nun” – nuns had more control over their daily lives than married women</a:t>
            </a:r>
          </a:p>
          <a:p>
            <a:r>
              <a:rPr lang="en-US" dirty="0" smtClean="0"/>
              <a:t>Confucianism </a:t>
            </a:r>
            <a:r>
              <a:rPr lang="en-US" dirty="0"/>
              <a:t>emphasized </a:t>
            </a:r>
            <a:r>
              <a:rPr lang="en-US" b="1" i="1" dirty="0"/>
              <a:t>filial piety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http://i.telegraph.co.uk/multimedia/archive/02030/tibet-china_2030113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4324"/>
            <a:ext cx="4381500" cy="2733676"/>
          </a:xfrm>
          <a:prstGeom prst="rect">
            <a:avLst/>
          </a:prstGeom>
          <a:noFill/>
        </p:spPr>
      </p:pic>
      <p:pic>
        <p:nvPicPr>
          <p:cNvPr id="7172" name="Picture 4" descr="http://37.media.tumblr.com/8b2831bb01ece0bed5ac248e49b8f4f1/tumblr_mqcoenLc9H1s9giw6o1_4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705350"/>
            <a:ext cx="38100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5334000" cy="4701809"/>
          </a:xfrm>
        </p:spPr>
        <p:txBody>
          <a:bodyPr>
            <a:normAutofit/>
          </a:bodyPr>
          <a:lstStyle/>
          <a:p>
            <a:r>
              <a:rPr lang="en-US" dirty="0"/>
              <a:t>Other religious and cultural traditions </a:t>
            </a:r>
            <a:r>
              <a:rPr lang="en-US" dirty="0" smtClean="0"/>
              <a:t>continued</a:t>
            </a:r>
          </a:p>
          <a:p>
            <a:r>
              <a:rPr lang="en-US" dirty="0" smtClean="0"/>
              <a:t>Shamanism </a:t>
            </a:r>
            <a:r>
              <a:rPr lang="en-US" dirty="0"/>
              <a:t>and animism continued to shape </a:t>
            </a:r>
            <a:r>
              <a:rPr lang="en-US" dirty="0" smtClean="0"/>
              <a:t>people’s lives because </a:t>
            </a:r>
            <a:r>
              <a:rPr lang="en-US" dirty="0"/>
              <a:t>of their daily reliance on the natural world.</a:t>
            </a:r>
          </a:p>
          <a:p>
            <a:r>
              <a:rPr lang="en-US" dirty="0" smtClean="0"/>
              <a:t>Ancestor </a:t>
            </a:r>
            <a:r>
              <a:rPr lang="en-US" dirty="0"/>
              <a:t>veneration persisted in many </a:t>
            </a:r>
            <a:r>
              <a:rPr lang="en-US" dirty="0" smtClean="0"/>
              <a:t>regions.</a:t>
            </a:r>
          </a:p>
          <a:p>
            <a:pPr lvl="1"/>
            <a:r>
              <a:rPr lang="en-US" dirty="0" smtClean="0"/>
              <a:t>Africa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Mediterranean region	</a:t>
            </a:r>
          </a:p>
          <a:p>
            <a:pPr lvl="1"/>
            <a:r>
              <a:rPr lang="en-US" dirty="0" smtClean="0"/>
              <a:t>East Asia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Andean areas</a:t>
            </a:r>
          </a:p>
          <a:p>
            <a:endParaRPr lang="en-US" dirty="0"/>
          </a:p>
        </p:txBody>
      </p:sp>
      <p:pic>
        <p:nvPicPr>
          <p:cNvPr id="6146" name="Picture 2" descr="http://thecryingshaman.com/wp-content/uploads/2010/09/Shaman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and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0772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Literature, drama, architecture, and sculpture, show distinctive cultural developments.</a:t>
            </a:r>
          </a:p>
          <a:p>
            <a:r>
              <a:rPr lang="en-US" dirty="0" smtClean="0"/>
              <a:t>Influenced artistic developments in neighboring regions and in later time periods</a:t>
            </a:r>
          </a:p>
          <a:p>
            <a:pPr lvl="1"/>
            <a:r>
              <a:rPr lang="en-US" dirty="0" smtClean="0"/>
              <a:t>Greek plays</a:t>
            </a:r>
          </a:p>
          <a:p>
            <a:pPr lvl="1"/>
            <a:r>
              <a:rPr lang="en-US" dirty="0" smtClean="0"/>
              <a:t>Indian </a:t>
            </a:r>
            <a:r>
              <a:rPr lang="en-US" dirty="0"/>
              <a:t>epics</a:t>
            </a:r>
          </a:p>
          <a:p>
            <a:endParaRPr lang="en-US" dirty="0"/>
          </a:p>
        </p:txBody>
      </p:sp>
      <p:pic>
        <p:nvPicPr>
          <p:cNvPr id="4" name="Picture 7" descr="250px-Rama_and_Hanuman_fighting_Ravana%2C_an_album_painting_on_paper%2C_c18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7" y="3352800"/>
            <a:ext cx="2532063" cy="3505200"/>
          </a:xfrm>
          <a:prstGeom prst="rect">
            <a:avLst/>
          </a:prstGeom>
          <a:noFill/>
        </p:spPr>
      </p:pic>
      <p:pic>
        <p:nvPicPr>
          <p:cNvPr id="5" name="Picture 5" descr="200px-Dionysos_mask_Louvre_Myr3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7457"/>
            <a:ext cx="2540000" cy="27432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29000" y="3962400"/>
            <a:ext cx="1828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CC"/>
                </a:solidFill>
              </a:rPr>
              <a:t>Mask of Dionysus</a:t>
            </a:r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rgbClr val="3333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CC"/>
                </a:solidFill>
              </a:rPr>
              <a:t>Ramayana: Rama (on Hanuman) battles demon-king </a:t>
            </a:r>
            <a:r>
              <a:rPr lang="en-US" b="1" dirty="0" err="1">
                <a:solidFill>
                  <a:srgbClr val="3333CC"/>
                </a:solidFill>
              </a:rPr>
              <a:t>Ravana</a:t>
            </a:r>
            <a:endParaRPr lang="en-US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39624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Indian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Greek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Roman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8677" name="Picture 5" descr="parthenon-and-the-acropolis-landmark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4595970" cy="4065037"/>
          </a:xfrm>
          <a:prstGeom prst="rect">
            <a:avLst/>
          </a:prstGeom>
          <a:noFill/>
        </p:spPr>
      </p:pic>
      <p:pic>
        <p:nvPicPr>
          <p:cNvPr id="28679" name="Picture 7" descr=" Desktop Wallpaper · Gallery · Travels &#10; Ancient Indian Archite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  <p:pic>
        <p:nvPicPr>
          <p:cNvPr id="28681" name="Picture 9" descr="panthe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Syncretism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convergence of Greco-Roman culture and Buddhist beliefs affected the development of unique sculptural developments.</a:t>
            </a:r>
          </a:p>
          <a:p>
            <a:r>
              <a:rPr lang="en-US" sz="2400" dirty="0" err="1" smtClean="0"/>
              <a:t>Gandhara</a:t>
            </a:r>
            <a:r>
              <a:rPr lang="en-US" sz="2400" dirty="0" smtClean="0"/>
              <a:t> </a:t>
            </a:r>
            <a:r>
              <a:rPr lang="en-US" sz="2400" dirty="0" err="1" smtClean="0"/>
              <a:t>Buddhas</a:t>
            </a:r>
            <a:r>
              <a:rPr lang="en-US" sz="2400" dirty="0" smtClean="0"/>
              <a:t> exemplify a syncretism</a:t>
            </a:r>
          </a:p>
          <a:p>
            <a:pPr lvl="1"/>
            <a:r>
              <a:rPr lang="en-US" dirty="0" err="1" smtClean="0"/>
              <a:t>Gandhara</a:t>
            </a:r>
            <a:r>
              <a:rPr lang="en-US" dirty="0" smtClean="0"/>
              <a:t>: region of today’s Afghanistan/Pakistan</a:t>
            </a:r>
            <a:endParaRPr lang="en-US" sz="2400" dirty="0" smtClean="0"/>
          </a:p>
          <a:p>
            <a:r>
              <a:rPr lang="en-US" sz="2400" dirty="0" smtClean="0"/>
              <a:t>Syncretism: combining or merging discrete traditions or contrary beliefs </a:t>
            </a:r>
          </a:p>
          <a:p>
            <a:r>
              <a:rPr lang="en-US" sz="2400" dirty="0" smtClean="0"/>
              <a:t>Hellenistic veneration for the body is combined with Buddhist symbols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century C.E.</a:t>
            </a:r>
          </a:p>
        </p:txBody>
      </p:sp>
      <p:pic>
        <p:nvPicPr>
          <p:cNvPr id="8" name="Picture 5" descr="467px-SeatedBuddhaGandhara2ndCenturyOstasiatische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796" y="0"/>
            <a:ext cx="4095204" cy="685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467px-SeatedBuddhaGandhara2ndCenturyOstasiatische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823" y="-21645"/>
            <a:ext cx="4989068" cy="6879645"/>
          </a:xfrm>
          <a:prstGeom prst="rect">
            <a:avLst/>
          </a:prstGeom>
          <a:noFill/>
        </p:spPr>
      </p:pic>
      <p:pic>
        <p:nvPicPr>
          <p:cNvPr id="34822" name="Picture 6" descr="345px-PallasGiustinia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645"/>
            <a:ext cx="3962400" cy="6879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  <a:p>
            <a:pPr lvl="1"/>
            <a:r>
              <a:rPr lang="en-US" dirty="0"/>
              <a:t>Development of Classical Religions and </a:t>
            </a:r>
            <a:r>
              <a:rPr lang="en-US" dirty="0" smtClean="0"/>
              <a:t>Cultures (2.1)</a:t>
            </a:r>
            <a:endParaRPr lang="en-US" dirty="0"/>
          </a:p>
          <a:p>
            <a:pPr lvl="1"/>
            <a:r>
              <a:rPr lang="en-US" dirty="0"/>
              <a:t>Rise, Decline, and Fall of Classical </a:t>
            </a:r>
            <a:r>
              <a:rPr lang="en-US" dirty="0" smtClean="0"/>
              <a:t>Empires (2.2)</a:t>
            </a:r>
            <a:endParaRPr lang="en-US" dirty="0"/>
          </a:p>
          <a:p>
            <a:pPr lvl="1"/>
            <a:r>
              <a:rPr lang="en-US" dirty="0"/>
              <a:t>Development of Trans-regional Trade </a:t>
            </a:r>
            <a:r>
              <a:rPr lang="en-US" dirty="0" smtClean="0"/>
              <a:t>Routes (2.3)</a:t>
            </a:r>
            <a:endParaRPr lang="en-US" dirty="0"/>
          </a:p>
          <a:p>
            <a:r>
              <a:rPr lang="en-US" dirty="0"/>
              <a:t>Significance – “classic” means lasting</a:t>
            </a:r>
            <a:r>
              <a:rPr lang="en-US" dirty="0">
                <a:sym typeface="Wingdings" panose="05000000000000000000" pitchFamily="2" charset="2"/>
              </a:rPr>
              <a:t> the political and cultural traditions developed in this era continue into the </a:t>
            </a:r>
            <a:r>
              <a:rPr lang="en-US" dirty="0" smtClean="0">
                <a:sym typeface="Wingdings" panose="05000000000000000000" pitchFamily="2" charset="2"/>
              </a:rPr>
              <a:t>present-day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Empires collapsed, but religions and cultures survived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New civilizations copied the major cultural achievements of older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Valley Religions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Paleolithic Era – animism and shamanism</a:t>
            </a:r>
          </a:p>
          <a:p>
            <a:pPr lvl="1"/>
            <a:r>
              <a:rPr lang="en-US" dirty="0" smtClean="0"/>
              <a:t>Burial sites indicate belief in afterlife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037"/>
            <a:ext cx="9144000" cy="445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R.V. </a:t>
            </a:r>
            <a:r>
              <a:rPr lang="en-US" dirty="0" smtClean="0"/>
              <a:t>Religious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4433"/>
            <a:ext cx="3886200" cy="5257800"/>
          </a:xfrm>
        </p:spPr>
        <p:txBody>
          <a:bodyPr/>
          <a:lstStyle/>
          <a:p>
            <a:r>
              <a:rPr lang="en-US" sz="3200" dirty="0"/>
              <a:t>Early Civilizations</a:t>
            </a:r>
          </a:p>
          <a:p>
            <a:pPr lvl="1"/>
            <a:r>
              <a:rPr lang="en-US" sz="3200" dirty="0"/>
              <a:t>Vedic religion</a:t>
            </a:r>
            <a:r>
              <a:rPr lang="en-US" sz="3200" dirty="0">
                <a:sym typeface="Wingdings" pitchFamily="2" charset="2"/>
              </a:rPr>
              <a:t> Hinduism</a:t>
            </a:r>
          </a:p>
          <a:p>
            <a:pPr lvl="1"/>
            <a:r>
              <a:rPr lang="en-US" sz="3200" dirty="0">
                <a:sym typeface="Wingdings" pitchFamily="2" charset="2"/>
              </a:rPr>
              <a:t>Hebrew monotheism Judaism</a:t>
            </a:r>
          </a:p>
          <a:p>
            <a:pPr lvl="1"/>
            <a:r>
              <a:rPr lang="en-US" sz="3200" dirty="0">
                <a:sym typeface="Wingdings" pitchFamily="2" charset="2"/>
              </a:rPr>
              <a:t>Zoroastrianism</a:t>
            </a:r>
            <a:r>
              <a:rPr lang="en-US" sz="3200" dirty="0" smtClean="0">
                <a:sym typeface="Wingdings" pitchFamily="2" charset="2"/>
              </a:rPr>
              <a:t> Christianity</a:t>
            </a:r>
            <a:endParaRPr lang="en-US" sz="3200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19" y="1417639"/>
            <a:ext cx="4752975" cy="54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Religions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6192"/>
            <a:ext cx="4114800" cy="53218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Codification of </a:t>
            </a:r>
            <a:r>
              <a:rPr lang="en-US" sz="3600" b="1" i="1" dirty="0" smtClean="0"/>
              <a:t>existing</a:t>
            </a:r>
            <a:r>
              <a:rPr lang="en-US" sz="3600" dirty="0" smtClean="0"/>
              <a:t> belief systems</a:t>
            </a:r>
          </a:p>
          <a:p>
            <a:pPr lvl="1"/>
            <a:r>
              <a:rPr lang="en-US" sz="3200" dirty="0" smtClean="0"/>
              <a:t>Monotheism = Judaism and Zoroastrianism</a:t>
            </a:r>
          </a:p>
          <a:p>
            <a:pPr lvl="1"/>
            <a:r>
              <a:rPr lang="en-US" sz="3200" dirty="0" smtClean="0"/>
              <a:t>Aryan Vedic Religion = Hinduism</a:t>
            </a:r>
          </a:p>
        </p:txBody>
      </p:sp>
    </p:spTree>
    <p:extLst>
      <p:ext uri="{BB962C8B-B14F-4D97-AF65-F5344CB8AC3E}">
        <p14:creationId xmlns:p14="http://schemas.microsoft.com/office/powerpoint/2010/main" val="20801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Overview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/>
          <a:p>
            <a:r>
              <a:rPr lang="en-US" b="1" i="1" dirty="0"/>
              <a:t>New</a:t>
            </a:r>
            <a:r>
              <a:rPr lang="en-US" dirty="0"/>
              <a:t> belief systems </a:t>
            </a:r>
          </a:p>
          <a:p>
            <a:pPr lvl="1"/>
            <a:r>
              <a:rPr lang="en-US" dirty="0" smtClean="0"/>
              <a:t>Christianity</a:t>
            </a:r>
            <a:endParaRPr lang="en-US" dirty="0"/>
          </a:p>
          <a:p>
            <a:pPr lvl="1"/>
            <a:r>
              <a:rPr lang="en-US" dirty="0"/>
              <a:t>Buddhism</a:t>
            </a:r>
          </a:p>
          <a:p>
            <a:pPr lvl="1"/>
            <a:r>
              <a:rPr lang="en-US" dirty="0"/>
              <a:t>Daoism</a:t>
            </a:r>
          </a:p>
          <a:p>
            <a:pPr lvl="1"/>
            <a:r>
              <a:rPr lang="en-US" dirty="0"/>
              <a:t>Confucianism</a:t>
            </a:r>
          </a:p>
          <a:p>
            <a:pPr lvl="1"/>
            <a:r>
              <a:rPr lang="en-US" dirty="0"/>
              <a:t>Greco-Roman </a:t>
            </a:r>
            <a:r>
              <a:rPr lang="en-US" dirty="0" smtClean="0"/>
              <a:t>Rationalism</a:t>
            </a:r>
          </a:p>
          <a:p>
            <a:pPr lvl="1"/>
            <a:r>
              <a:rPr lang="en-US" sz="2000" b="1" i="1" dirty="0" smtClean="0"/>
              <a:t>* Why so many new belief systems around same time?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17638"/>
            <a:ext cx="4281099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Started in India (spread to SE Asia) </a:t>
            </a:r>
          </a:p>
          <a:p>
            <a:pPr lvl="1"/>
            <a:r>
              <a:rPr lang="en-US" dirty="0" smtClean="0"/>
              <a:t>brought by Aryans from Central Asia</a:t>
            </a:r>
          </a:p>
          <a:p>
            <a:pPr lvl="1"/>
            <a:r>
              <a:rPr lang="en-US" dirty="0" smtClean="0"/>
              <a:t>No founder; very diverse</a:t>
            </a:r>
          </a:p>
          <a:p>
            <a:pPr lvl="1"/>
            <a:r>
              <a:rPr lang="en-US" dirty="0"/>
              <a:t>Codified in Sanskrit </a:t>
            </a:r>
            <a:r>
              <a:rPr lang="en-US" dirty="0" smtClean="0"/>
              <a:t>500BCE</a:t>
            </a:r>
          </a:p>
          <a:p>
            <a:r>
              <a:rPr lang="en-US" dirty="0" smtClean="0"/>
              <a:t>Beliefs</a:t>
            </a:r>
          </a:p>
          <a:p>
            <a:pPr lvl="1"/>
            <a:r>
              <a:rPr lang="en-US" b="1" dirty="0" smtClean="0"/>
              <a:t>Brahman</a:t>
            </a:r>
            <a:r>
              <a:rPr lang="en-US" dirty="0" smtClean="0"/>
              <a:t> = supreme soul (God) that takes many forms (polytheistic)</a:t>
            </a:r>
          </a:p>
          <a:p>
            <a:pPr lvl="1"/>
            <a:r>
              <a:rPr lang="en-US" b="1" dirty="0" smtClean="0"/>
              <a:t>Karma</a:t>
            </a:r>
            <a:r>
              <a:rPr lang="en-US" dirty="0" smtClean="0"/>
              <a:t> (actions), </a:t>
            </a:r>
            <a:r>
              <a:rPr lang="en-US" b="1" dirty="0" smtClean="0"/>
              <a:t>Dharma</a:t>
            </a:r>
            <a:r>
              <a:rPr lang="en-US" dirty="0" smtClean="0"/>
              <a:t> (duties), </a:t>
            </a:r>
            <a:r>
              <a:rPr lang="en-US" b="1" dirty="0" smtClean="0"/>
              <a:t>Samsara</a:t>
            </a:r>
            <a:r>
              <a:rPr lang="en-US" dirty="0" smtClean="0"/>
              <a:t> (rebirth), </a:t>
            </a:r>
            <a:r>
              <a:rPr lang="en-US" b="1" dirty="0" smtClean="0"/>
              <a:t>Moksha</a:t>
            </a:r>
            <a:r>
              <a:rPr lang="en-US" dirty="0" smtClean="0"/>
              <a:t> (enlightenment)</a:t>
            </a:r>
          </a:p>
          <a:p>
            <a:pPr lvl="1"/>
            <a:r>
              <a:rPr lang="en-US" dirty="0" smtClean="0"/>
              <a:t>Caste System – rigid social system</a:t>
            </a:r>
          </a:p>
          <a:p>
            <a:pPr lvl="1"/>
            <a:r>
              <a:rPr lang="en-US" b="1" dirty="0" smtClean="0"/>
              <a:t>Patriarchal</a:t>
            </a:r>
          </a:p>
        </p:txBody>
      </p:sp>
      <p:pic>
        <p:nvPicPr>
          <p:cNvPr id="7" name="Picture 7" descr="hindu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1318"/>
            <a:ext cx="2209800" cy="1739900"/>
          </a:xfrm>
          <a:prstGeom prst="rect">
            <a:avLst/>
          </a:prstGeom>
          <a:noFill/>
        </p:spPr>
      </p:pic>
      <p:pic>
        <p:nvPicPr>
          <p:cNvPr id="8" name="Picture 9" descr="Hindu_Deities_Murali_Krishna_closeup_ocean_bubbles_sma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1661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664</TotalTime>
  <Words>1417</Words>
  <Application>Microsoft Macintosh PowerPoint</Application>
  <PresentationFormat>On-screen Show (4:3)</PresentationFormat>
  <Paragraphs>237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Cambria</vt:lpstr>
      <vt:lpstr>Mangal</vt:lpstr>
      <vt:lpstr>Wingdings</vt:lpstr>
      <vt:lpstr>Arial</vt:lpstr>
      <vt:lpstr>Adjacency</vt:lpstr>
      <vt:lpstr>Classical Religions</vt:lpstr>
      <vt:lpstr>Development and Codification of Religious and Cultural Traditions</vt:lpstr>
      <vt:lpstr>Periodization</vt:lpstr>
      <vt:lpstr>Periodization</vt:lpstr>
      <vt:lpstr>River Valley Religions Review</vt:lpstr>
      <vt:lpstr>R.V. Religious Review</vt:lpstr>
      <vt:lpstr>Classical Religions Overview</vt:lpstr>
      <vt:lpstr>Religious Overview</vt:lpstr>
      <vt:lpstr>Hinduism</vt:lpstr>
      <vt:lpstr>Hinduism</vt:lpstr>
      <vt:lpstr>Hinduism</vt:lpstr>
      <vt:lpstr>Buddhism</vt:lpstr>
      <vt:lpstr>Buddhism</vt:lpstr>
      <vt:lpstr>PowerPoint Presentation</vt:lpstr>
      <vt:lpstr>Buddhism</vt:lpstr>
      <vt:lpstr>Theravada v. Mahayana</vt:lpstr>
      <vt:lpstr>China</vt:lpstr>
      <vt:lpstr>Legalism</vt:lpstr>
      <vt:lpstr>Confucianism</vt:lpstr>
      <vt:lpstr>Daoism</vt:lpstr>
      <vt:lpstr>Influence of Daoism on Chinese Culture</vt:lpstr>
      <vt:lpstr>Judaism</vt:lpstr>
      <vt:lpstr>Jewish Diaspora</vt:lpstr>
      <vt:lpstr>Jewish Diaspora</vt:lpstr>
      <vt:lpstr>Zoroastrianism</vt:lpstr>
      <vt:lpstr>Christianity</vt:lpstr>
      <vt:lpstr>Diffusion of Christianity</vt:lpstr>
      <vt:lpstr>Comparing Christianity and Buddhism</vt:lpstr>
      <vt:lpstr>Lets Practice</vt:lpstr>
      <vt:lpstr>Greco-Roman Rationalism</vt:lpstr>
      <vt:lpstr>Philosophers</vt:lpstr>
      <vt:lpstr>PowerPoint Presentation</vt:lpstr>
      <vt:lpstr>Religion and Gender</vt:lpstr>
      <vt:lpstr>Continuity</vt:lpstr>
      <vt:lpstr>Literature and Drama</vt:lpstr>
      <vt:lpstr>Architecture</vt:lpstr>
      <vt:lpstr>Syncretism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and Culture Review</dc:title>
  <dc:creator>User</dc:creator>
  <cp:lastModifiedBy>Microsoft Office User</cp:lastModifiedBy>
  <cp:revision>92</cp:revision>
  <dcterms:created xsi:type="dcterms:W3CDTF">2014-05-09T13:44:09Z</dcterms:created>
  <dcterms:modified xsi:type="dcterms:W3CDTF">2019-07-31T16:11:17Z</dcterms:modified>
</cp:coreProperties>
</file>