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</p:sldMasterIdLst>
  <p:sldIdLst>
    <p:sldId id="256" r:id="rId2"/>
    <p:sldId id="257" r:id="rId3"/>
    <p:sldId id="279" r:id="rId4"/>
    <p:sldId id="288" r:id="rId5"/>
    <p:sldId id="258" r:id="rId6"/>
    <p:sldId id="259" r:id="rId7"/>
    <p:sldId id="260" r:id="rId8"/>
    <p:sldId id="261" r:id="rId9"/>
    <p:sldId id="262" r:id="rId10"/>
    <p:sldId id="269" r:id="rId11"/>
    <p:sldId id="264" r:id="rId12"/>
    <p:sldId id="263" r:id="rId13"/>
    <p:sldId id="289" r:id="rId14"/>
    <p:sldId id="290" r:id="rId15"/>
    <p:sldId id="265" r:id="rId16"/>
    <p:sldId id="280" r:id="rId17"/>
    <p:sldId id="267" r:id="rId18"/>
    <p:sldId id="268" r:id="rId19"/>
    <p:sldId id="281" r:id="rId20"/>
    <p:sldId id="270" r:id="rId21"/>
    <p:sldId id="291" r:id="rId22"/>
    <p:sldId id="292" r:id="rId23"/>
    <p:sldId id="271" r:id="rId24"/>
    <p:sldId id="293" r:id="rId25"/>
    <p:sldId id="272" r:id="rId26"/>
    <p:sldId id="273" r:id="rId27"/>
    <p:sldId id="275" r:id="rId28"/>
    <p:sldId id="278" r:id="rId29"/>
    <p:sldId id="276" r:id="rId30"/>
    <p:sldId id="277" r:id="rId31"/>
    <p:sldId id="294" r:id="rId32"/>
    <p:sldId id="282" r:id="rId33"/>
    <p:sldId id="283" r:id="rId34"/>
    <p:sldId id="284" r:id="rId35"/>
    <p:sldId id="285" r:id="rId36"/>
    <p:sldId id="286" r:id="rId37"/>
    <p:sldId id="287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20" y="-6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487459F-905D-4C73-8705-8F1F00964277}" type="datetime1">
              <a:rPr lang="en-US"/>
              <a:pPr>
                <a:defRPr/>
              </a:pPr>
              <a:t>1/15/14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5D4A7-11B5-4465-89C9-1B0D2A415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5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A862B-6FF3-4782-A938-3CDE09B7AE91}" type="datetime1">
              <a:rPr lang="en-US"/>
              <a:pPr>
                <a:defRPr/>
              </a:pPr>
              <a:t>1/15/14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70E4E-5302-45E6-AF66-C857B4931D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15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3F1E4-B553-4B20-B753-15F8C5ABC573}" type="datetime1">
              <a:rPr lang="en-US"/>
              <a:pPr>
                <a:defRPr/>
              </a:pPr>
              <a:t>1/15/14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B875A-A9C3-4E94-9E01-CE74F5C89E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5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spect="1" noEditPoints="1"/>
          </p:cNvSpPr>
          <p:nvPr/>
        </p:nvSpPr>
        <p:spPr bwMode="auto">
          <a:xfrm>
            <a:off x="5489575" y="0"/>
            <a:ext cx="3394075" cy="6858000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9E814-66DD-4BBD-A2E5-0A58FEA6962D}" type="datetime1">
              <a:rPr lang="en-US"/>
              <a:pPr>
                <a:defRPr/>
              </a:pPr>
              <a:t>1/15/14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1C016-56F4-4D89-BC7F-5F2788CC7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2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34925" y="136525"/>
            <a:ext cx="3325813" cy="6721475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E60DC9A-C06F-420A-91D9-FDEDD6FBF8A3}" type="datetime1">
              <a:rPr lang="en-US"/>
              <a:pPr>
                <a:defRPr/>
              </a:pPr>
              <a:t>1/15/14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E8EC9-D1C1-483E-A9B6-516A69D8A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5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006B6-EBC9-495B-8D4A-B1DB1129BE7B}" type="datetime1">
              <a:rPr lang="en-US"/>
              <a:pPr>
                <a:defRPr/>
              </a:pPr>
              <a:t>1/15/14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11CCA-FFB9-4FC4-B17D-351D03B261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22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/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/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2E77C-396F-465F-A0C1-E3ED81800874}" type="datetime1">
              <a:rPr lang="en-US"/>
              <a:pPr>
                <a:defRPr/>
              </a:pPr>
              <a:t>1/15/14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3B51A-DEB0-48A7-BAB1-F2204568B9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07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6FC40-1114-4A84-B20E-738C6BB0AD2A}" type="datetime1">
              <a:rPr lang="en-US"/>
              <a:pPr>
                <a:defRPr/>
              </a:pPr>
              <a:t>1/15/14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DC68E-8093-455B-BB82-EEE255FCDF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07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7BEB2-D277-454C-9F04-3F8740FC8826}" type="datetime1">
              <a:rPr lang="en-US"/>
              <a:pPr>
                <a:defRPr/>
              </a:pPr>
              <a:t>1/15/14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3177B-6673-4FBA-B7AE-A6E7DBA071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06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/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BAB462E-D9A7-48EC-A8D0-9802853BBD15}" type="datetime1">
              <a:rPr lang="en-US"/>
              <a:pPr>
                <a:defRPr/>
              </a:pPr>
              <a:t>1/15/14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43B05-9D56-406A-9743-8D2E97E4E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9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668F99A-ACE8-4C80-8CC2-1B41467C6CFF}" type="datetime1">
              <a:rPr lang="en-US"/>
              <a:pPr>
                <a:defRPr/>
              </a:pPr>
              <a:t>1/15/14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D872E-70EA-4BA2-81B0-CB89FCF96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2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228600"/>
            <a:ext cx="8591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864AABE-6538-4262-B4C0-E8BC8D94B7BE}" type="datetime1">
              <a:rPr lang="en-US"/>
              <a:pPr>
                <a:defRPr/>
              </a:pPr>
              <a:t>1/15/14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C83BC71-CA9B-4676-9753-828AEFA786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793" r:id="rId4"/>
    <p:sldLayoutId id="2147483794" r:id="rId5"/>
    <p:sldLayoutId id="2147483795" r:id="rId6"/>
    <p:sldLayoutId id="2147483796" r:id="rId7"/>
    <p:sldLayoutId id="2147483802" r:id="rId8"/>
    <p:sldLayoutId id="2147483803" r:id="rId9"/>
    <p:sldLayoutId id="2147483797" r:id="rId10"/>
    <p:sldLayoutId id="2147483798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9pPr>
    </p:titleStyle>
    <p:bodyStyle>
      <a:lvl1pPr marL="171450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 spc="3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590550" y="304800"/>
            <a:ext cx="7772400" cy="1295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500" b="1" smtClean="0">
                <a:cs typeface="Tunga" pitchFamily="34" charset="0"/>
              </a:rPr>
              <a:t>Chapter 21: </a:t>
            </a:r>
            <a:br>
              <a:rPr lang="en-US" sz="4500" b="1" smtClean="0">
                <a:cs typeface="Tunga" pitchFamily="34" charset="0"/>
              </a:rPr>
            </a:br>
            <a:r>
              <a:rPr lang="en-US" sz="4500" b="1" smtClean="0">
                <a:cs typeface="Tunga" pitchFamily="34" charset="0"/>
              </a:rPr>
              <a:t>The Muslim Empires</a:t>
            </a:r>
          </a:p>
        </p:txBody>
      </p:sp>
      <p:pic>
        <p:nvPicPr>
          <p:cNvPr id="7172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404018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276225" y="228600"/>
            <a:ext cx="8591550" cy="838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b="1" dirty="0" smtClean="0">
                <a:cs typeface="Tunga" pitchFamily="34" charset="0"/>
              </a:rPr>
              <a:t>Ottoman Society and Gender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304800" y="1387475"/>
            <a:ext cx="5422900" cy="5211763"/>
          </a:xfrm>
        </p:spPr>
        <p:txBody>
          <a:bodyPr>
            <a:normAutofit fontScale="92500" lnSpcReduction="20000"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700" dirty="0" smtClean="0"/>
              <a:t>Socially dominated by warrior aristocracies who originated as Turkish horsemen. 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700" dirty="0" smtClean="0"/>
              <a:t>Ottoman sultans promoted public works projects, the arts, and promoted trade. 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700" dirty="0" smtClean="0"/>
              <a:t>Ottoman women faced legal and social disadvantages.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Unable to become educated or participate in politics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700" dirty="0" smtClean="0"/>
              <a:t>Elite wives and concubines exerted influences over sultans, but most women lived unenviable lives</a:t>
            </a:r>
            <a:endParaRPr lang="en-US" sz="2700" dirty="0"/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Subordinate to husbands and fathers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Many restricted to harems</a:t>
            </a:r>
          </a:p>
        </p:txBody>
      </p:sp>
      <p:pic>
        <p:nvPicPr>
          <p:cNvPr id="2048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57300"/>
            <a:ext cx="2879725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90488"/>
            <a:ext cx="9144000" cy="823912"/>
          </a:xfrm>
        </p:spPr>
        <p:txBody>
          <a:bodyPr/>
          <a:lstStyle/>
          <a:p>
            <a:pPr algn="ctr" eaLnBrk="1" hangingPunct="1"/>
            <a:r>
              <a:rPr lang="en-US" sz="3900" b="1" dirty="0" smtClean="0">
                <a:cs typeface="Tunga" pitchFamily="34" charset="0"/>
              </a:rPr>
              <a:t>Ottoman Military: Navy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152400" y="838200"/>
            <a:ext cx="4953000" cy="6019800"/>
          </a:xfrm>
        </p:spPr>
        <p:txBody>
          <a:bodyPr>
            <a:normAutofit fontScale="92500" lnSpcReduction="20000"/>
          </a:bodyPr>
          <a:lstStyle/>
          <a:p>
            <a:pPr marL="304800" indent="-3048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marL="304800" indent="-3048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Ottoman internal military problems led them to fall behind in improvements to military.</a:t>
            </a:r>
          </a:p>
          <a:p>
            <a:pPr marL="304800" indent="-3048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1571- Battle of </a:t>
            </a:r>
            <a:r>
              <a:rPr lang="en-US" sz="2800" dirty="0" smtClean="0"/>
              <a:t>Lepanto</a:t>
            </a:r>
          </a:p>
          <a:p>
            <a:pPr marL="649288" lvl="2" indent="-3048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Between Spanish &amp; Ottomans</a:t>
            </a:r>
            <a:endParaRPr lang="en-US" sz="2400" dirty="0" smtClean="0"/>
          </a:p>
          <a:p>
            <a:pPr marL="704850"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Signals end of Ottoman naval dominance</a:t>
            </a:r>
          </a:p>
          <a:p>
            <a:pPr marL="704850"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Try to rebuild fleet a year after battle</a:t>
            </a:r>
          </a:p>
          <a:p>
            <a:pPr marL="304800" indent="-3048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Portuguese naval victories in Indian Ocean weaken Ottoman presence in Indian Ocean trade.</a:t>
            </a:r>
          </a:p>
          <a:p>
            <a:pPr marL="304800" indent="-3048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Ottomans fell behind in technology by ignoring Western technological innovations.</a:t>
            </a:r>
          </a:p>
        </p:txBody>
      </p:sp>
      <p:pic>
        <p:nvPicPr>
          <p:cNvPr id="1536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3600"/>
            <a:ext cx="4122738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algn="ctr" eaLnBrk="1" hangingPunct="1"/>
            <a:r>
              <a:rPr lang="en-US" sz="3900" b="1" dirty="0" smtClean="0">
                <a:cs typeface="Tunga" pitchFamily="34" charset="0"/>
              </a:rPr>
              <a:t>Ottoman Decline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0" y="609600"/>
            <a:ext cx="9144000" cy="6248400"/>
          </a:xfrm>
        </p:spPr>
        <p:txBody>
          <a:bodyPr>
            <a:normAutofit fontScale="77500" lnSpcReduction="20000"/>
          </a:bodyPr>
          <a:lstStyle/>
          <a:p>
            <a:pPr marL="304800" indent="-3048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Empire lasted for over 600 years (1299-1923) during which time the Ottomans were able to fight off many rivals.</a:t>
            </a:r>
          </a:p>
          <a:p>
            <a:pPr marL="304800" indent="-3048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Ultimately, the empire was too large to maintain.</a:t>
            </a:r>
          </a:p>
          <a:p>
            <a:pPr marL="822325" lvl="3" indent="-3048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Unable to expand against other Muslim and Christian groups</a:t>
            </a:r>
          </a:p>
          <a:p>
            <a:pPr marL="304800" indent="-3048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The effectiveness of the administration diminished as the bureaucracy became corrupt</a:t>
            </a:r>
            <a:r>
              <a:rPr lang="en-US" sz="3000" dirty="0" smtClean="0"/>
              <a:t>.</a:t>
            </a:r>
          </a:p>
          <a:p>
            <a:pPr marL="304800" indent="-3048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Fell behind in trade and warfare</a:t>
            </a:r>
          </a:p>
          <a:p>
            <a:pPr marL="304800" indent="-3048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Did not concern themselves with developments in Europe in 17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/ 18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centuries</a:t>
            </a:r>
          </a:p>
          <a:p>
            <a:pPr marL="649288" lvl="2" indent="-3048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Scientific Revolution</a:t>
            </a:r>
          </a:p>
          <a:p>
            <a:pPr marL="649288" lvl="2" indent="-3048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Enlightenment</a:t>
            </a:r>
          </a:p>
          <a:p>
            <a:pPr marL="649288" lvl="2" indent="-3048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Industrial Advancements </a:t>
            </a:r>
            <a:endParaRPr lang="en-US" sz="2400" dirty="0" smtClean="0"/>
          </a:p>
          <a:p>
            <a:pPr marL="304800" indent="-3048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Local officials squeezed peasants for taxes and services.</a:t>
            </a:r>
          </a:p>
          <a:p>
            <a:pPr marL="704850"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Officials become corrupt</a:t>
            </a:r>
          </a:p>
          <a:p>
            <a:pPr marL="704850"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Peasant uprisings and abandonment of lands </a:t>
            </a:r>
          </a:p>
          <a:p>
            <a:pPr marL="704850"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/>
              <a:t>Silver from Peru and Mexico led to </a:t>
            </a:r>
            <a:r>
              <a:rPr lang="en-US" sz="3200" dirty="0" smtClean="0"/>
              <a:t>inflation (destabilizing economy)</a:t>
            </a:r>
            <a:endParaRPr lang="en-US" sz="3200" dirty="0" smtClean="0"/>
          </a:p>
          <a:p>
            <a:pPr marL="704850"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Civil strife increased</a:t>
            </a:r>
            <a:endParaRPr lang="en-US" sz="3200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Time p. 236 “The Ottoman’s”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Take Notes on The Ottomans:</a:t>
            </a:r>
          </a:p>
          <a:p>
            <a:pPr lvl="1"/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-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Do you want to take notes before we lecture on Ottoman’s </a:t>
            </a:r>
            <a:r>
              <a:rPr lang="en-US" smtClean="0"/>
              <a:t>or after???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52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Time p. 238 “The </a:t>
            </a:r>
            <a:r>
              <a:rPr lang="en-US" dirty="0" err="1" smtClean="0"/>
              <a:t>Safavid’s</a:t>
            </a:r>
            <a:r>
              <a:rPr lang="en-US" dirty="0" smtClean="0"/>
              <a:t>”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Take Notes on The </a:t>
            </a:r>
            <a:r>
              <a:rPr lang="en-US" dirty="0" err="1" smtClean="0"/>
              <a:t>Safavid’s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-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Do you want to take notes before we lecture on </a:t>
            </a:r>
            <a:r>
              <a:rPr lang="en-US" dirty="0" err="1" smtClean="0"/>
              <a:t>Safavid’s</a:t>
            </a:r>
            <a:r>
              <a:rPr lang="en-US" dirty="0" smtClean="0"/>
              <a:t> or after???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886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434975" y="152400"/>
            <a:ext cx="8591550" cy="762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cs typeface="Tunga" pitchFamily="34" charset="0"/>
              </a:rPr>
              <a:t>The Shi’a </a:t>
            </a:r>
            <a:r>
              <a:rPr lang="en-US" b="1" dirty="0" err="1" smtClean="0">
                <a:cs typeface="Tunga" pitchFamily="34" charset="0"/>
              </a:rPr>
              <a:t>Safavids</a:t>
            </a:r>
            <a:endParaRPr lang="en-US" b="1" dirty="0" smtClean="0">
              <a:cs typeface="Tunga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158751" y="1022350"/>
            <a:ext cx="8832850" cy="5016500"/>
          </a:xfrm>
        </p:spPr>
        <p:txBody>
          <a:bodyPr>
            <a:noAutofit/>
          </a:bodyPr>
          <a:lstStyle/>
          <a:p>
            <a:pPr marL="304800" indent="-3048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Rose from Turkic nomadic groups after Mongol invasions. </a:t>
            </a:r>
          </a:p>
          <a:p>
            <a:pPr marL="304800" indent="-3048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Practice Shi’a Islam</a:t>
            </a:r>
          </a:p>
          <a:p>
            <a:pPr marL="304800" indent="-3048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Sail </a:t>
            </a:r>
            <a:r>
              <a:rPr lang="en-US" sz="2400" dirty="0" smtClean="0"/>
              <a:t>al-Din, Shi’ite Sufi mystic, began a militant campaign to purify and reform Islam</a:t>
            </a:r>
            <a:endParaRPr lang="en-US" dirty="0" smtClean="0"/>
          </a:p>
          <a:p>
            <a:pPr marL="666750" lvl="1" indent="-173736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Spread Shi’a Islam throughout Turkish tribes of region (Persia and Afghanistan)</a:t>
            </a:r>
          </a:p>
        </p:txBody>
      </p:sp>
      <p:pic>
        <p:nvPicPr>
          <p:cNvPr id="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3492500"/>
            <a:ext cx="47371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91550" cy="762000"/>
          </a:xfrm>
        </p:spPr>
        <p:txBody>
          <a:bodyPr/>
          <a:lstStyle/>
          <a:p>
            <a:pPr algn="ctr" eaLnBrk="1" hangingPunct="1"/>
            <a:r>
              <a:rPr lang="en-US" b="1" dirty="0" err="1" smtClean="0">
                <a:cs typeface="Tunga" pitchFamily="34" charset="0"/>
              </a:rPr>
              <a:t>Isma’il</a:t>
            </a:r>
            <a:r>
              <a:rPr lang="en-US" b="1" dirty="0" smtClean="0">
                <a:cs typeface="Tunga" pitchFamily="34" charset="0"/>
              </a:rPr>
              <a:t> and the Battle of </a:t>
            </a:r>
            <a:r>
              <a:rPr lang="en-US" b="1" dirty="0" err="1" smtClean="0">
                <a:cs typeface="Tunga" pitchFamily="34" charset="0"/>
              </a:rPr>
              <a:t>Chaldiran</a:t>
            </a:r>
            <a:endParaRPr lang="en-US" b="1" dirty="0" smtClean="0">
              <a:cs typeface="Tunga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0" y="1295400"/>
            <a:ext cx="6477000" cy="3505200"/>
          </a:xfrm>
        </p:spPr>
        <p:txBody>
          <a:bodyPr>
            <a:noAutofit/>
          </a:bodyPr>
          <a:lstStyle/>
          <a:p>
            <a:pPr marL="304800" indent="-3048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1501: </a:t>
            </a:r>
            <a:r>
              <a:rPr lang="en-US" sz="2800" dirty="0" err="1" smtClean="0"/>
              <a:t>Isma’il</a:t>
            </a:r>
            <a:r>
              <a:rPr lang="en-US" sz="2800" dirty="0" smtClean="0"/>
              <a:t> won territory victories and was declared </a:t>
            </a:r>
            <a:r>
              <a:rPr lang="en-US" sz="2800" i="1" dirty="0" smtClean="0"/>
              <a:t>shah</a:t>
            </a:r>
            <a:r>
              <a:rPr lang="en-US" sz="2800" dirty="0" smtClean="0"/>
              <a:t> (emperor) of </a:t>
            </a:r>
            <a:r>
              <a:rPr lang="en-US" sz="2800" dirty="0" err="1" smtClean="0"/>
              <a:t>Safavid</a:t>
            </a:r>
            <a:r>
              <a:rPr lang="en-US" sz="2800" dirty="0" smtClean="0"/>
              <a:t> Empire. </a:t>
            </a:r>
          </a:p>
          <a:p>
            <a:pPr marL="304800" indent="-3048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1514: Battle of </a:t>
            </a:r>
            <a:r>
              <a:rPr lang="en-US" sz="2800" dirty="0" err="1" smtClean="0"/>
              <a:t>Chaldiran</a:t>
            </a:r>
            <a:endParaRPr lang="en-US" sz="2800" dirty="0" smtClean="0"/>
          </a:p>
          <a:p>
            <a:pPr marL="477838" lvl="1" indent="-3048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Conflict with Ottoman </a:t>
            </a:r>
            <a:r>
              <a:rPr lang="en-US" sz="2400" dirty="0" smtClean="0"/>
              <a:t>Empire due to variants in Islam</a:t>
            </a:r>
          </a:p>
          <a:p>
            <a:pPr marL="477838" lvl="1" indent="-3048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/>
              <a:t>Safavids</a:t>
            </a:r>
            <a:r>
              <a:rPr lang="en-US" sz="2400" dirty="0" smtClean="0"/>
              <a:t> were NOT as militarily technologically advanced as Ottomans</a:t>
            </a:r>
          </a:p>
          <a:p>
            <a:pPr marL="477838" lvl="1" indent="-3048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Ottoman </a:t>
            </a:r>
            <a:r>
              <a:rPr lang="en-US" sz="2400" dirty="0" smtClean="0"/>
              <a:t>victory</a:t>
            </a:r>
          </a:p>
          <a:p>
            <a:pPr marL="477838" lvl="1" indent="-3048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/>
              <a:t>Isma’il</a:t>
            </a:r>
            <a:r>
              <a:rPr lang="en-US" sz="2400" dirty="0" smtClean="0"/>
              <a:t> became ineffective after defeat</a:t>
            </a:r>
          </a:p>
          <a:p>
            <a:pPr marL="477838" lvl="1" indent="-3048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/>
              <a:t>Shi’ism</a:t>
            </a:r>
            <a:r>
              <a:rPr lang="en-US" sz="2400" dirty="0" smtClean="0"/>
              <a:t> </a:t>
            </a:r>
            <a:r>
              <a:rPr lang="en-US" sz="2400" dirty="0" smtClean="0"/>
              <a:t>was blocked from westward </a:t>
            </a:r>
            <a:r>
              <a:rPr lang="en-US" sz="2400" dirty="0" smtClean="0"/>
              <a:t>advancement confined to present day Iran &amp; Southern Iraq</a:t>
            </a:r>
            <a:endParaRPr lang="en-US" sz="2400" dirty="0" smtClean="0"/>
          </a:p>
        </p:txBody>
      </p:sp>
      <p:pic>
        <p:nvPicPr>
          <p:cNvPr id="1638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00200"/>
            <a:ext cx="23780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5424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9050"/>
            <a:ext cx="8591550" cy="10668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cs typeface="Tunga" pitchFamily="34" charset="0"/>
              </a:rPr>
              <a:t>Politics and War Under the </a:t>
            </a:r>
            <a:r>
              <a:rPr lang="en-US" b="1" dirty="0" err="1" smtClean="0">
                <a:cs typeface="Tunga" pitchFamily="34" charset="0"/>
              </a:rPr>
              <a:t>Safavid</a:t>
            </a:r>
            <a:r>
              <a:rPr lang="en-US" b="1" dirty="0" smtClean="0">
                <a:cs typeface="Tunga" pitchFamily="34" charset="0"/>
              </a:rPr>
              <a:t> Shahs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228600" y="1295399"/>
            <a:ext cx="5410200" cy="5715001"/>
          </a:xfrm>
        </p:spPr>
        <p:txBody>
          <a:bodyPr>
            <a:no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1534 CE- After civil war, </a:t>
            </a:r>
            <a:r>
              <a:rPr lang="en-US" sz="2500" dirty="0" err="1" smtClean="0"/>
              <a:t>Isma’il’s</a:t>
            </a:r>
            <a:r>
              <a:rPr lang="en-US" sz="2500" dirty="0" smtClean="0"/>
              <a:t> son </a:t>
            </a:r>
            <a:r>
              <a:rPr lang="en-US" sz="2500" dirty="0" err="1" smtClean="0"/>
              <a:t>Tasmaph</a:t>
            </a:r>
            <a:r>
              <a:rPr lang="en-US" sz="2500" dirty="0" smtClean="0"/>
              <a:t> I won the throne.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1587 CE- Abbas I (Abbas the Great), empire reached height of its strength and prosperity </a:t>
            </a:r>
          </a:p>
          <a:p>
            <a:pPr marL="666750"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/>
              <a:t>Used youths captured in Russia, educated and converted to Islam, in the army and </a:t>
            </a:r>
            <a:r>
              <a:rPr lang="en-US" sz="2300" dirty="0" smtClean="0"/>
              <a:t>bureaucracy</a:t>
            </a:r>
          </a:p>
          <a:p>
            <a:pPr marL="838200" lvl="2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/>
              <a:t>Controlled </a:t>
            </a:r>
            <a:r>
              <a:rPr lang="en-US" sz="2300" dirty="0" smtClean="0"/>
              <a:t>firearm use</a:t>
            </a:r>
          </a:p>
          <a:p>
            <a:pPr marL="838200" lvl="2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/>
              <a:t>Received training from Europeans in efforts against Ottomans</a:t>
            </a:r>
          </a:p>
        </p:txBody>
      </p:sp>
      <p:pic>
        <p:nvPicPr>
          <p:cNvPr id="1843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95400"/>
            <a:ext cx="3048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62400"/>
            <a:ext cx="1905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276225" y="76200"/>
            <a:ext cx="8591550" cy="685800"/>
          </a:xfrm>
        </p:spPr>
        <p:txBody>
          <a:bodyPr/>
          <a:lstStyle/>
          <a:p>
            <a:pPr algn="ctr" eaLnBrk="1" hangingPunct="1"/>
            <a:r>
              <a:rPr lang="en-US" b="1" dirty="0" err="1" smtClean="0">
                <a:cs typeface="Tunga" pitchFamily="34" charset="0"/>
              </a:rPr>
              <a:t>Safavid</a:t>
            </a:r>
            <a:r>
              <a:rPr lang="en-US" b="1" dirty="0" smtClean="0">
                <a:cs typeface="Tunga" pitchFamily="34" charset="0"/>
              </a:rPr>
              <a:t> State and Religion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304800" y="762000"/>
            <a:ext cx="5831692" cy="5321300"/>
          </a:xfrm>
        </p:spPr>
        <p:txBody>
          <a:bodyPr>
            <a:no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/>
              <a:t>Abbas I wanted </a:t>
            </a:r>
            <a:r>
              <a:rPr lang="en-US" sz="2500" dirty="0" smtClean="0"/>
              <a:t>empire </a:t>
            </a:r>
            <a:r>
              <a:rPr lang="en-US" sz="2500" dirty="0"/>
              <a:t>to be </a:t>
            </a:r>
            <a:r>
              <a:rPr lang="en-US" sz="2500" dirty="0" smtClean="0"/>
              <a:t>center </a:t>
            </a:r>
            <a:r>
              <a:rPr lang="en-US" sz="2500" dirty="0"/>
              <a:t>for international trade and Islamic culture</a:t>
            </a:r>
          </a:p>
          <a:p>
            <a:pPr marL="666750"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/>
              <a:t>Creates </a:t>
            </a:r>
            <a:r>
              <a:rPr lang="en-US" sz="2300" dirty="0"/>
              <a:t>capital in </a:t>
            </a:r>
            <a:r>
              <a:rPr lang="en-US" sz="2300" dirty="0" smtClean="0"/>
              <a:t>Isfahan</a:t>
            </a:r>
          </a:p>
          <a:p>
            <a:pPr marL="666750"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/>
              <a:t>Special </a:t>
            </a:r>
            <a:r>
              <a:rPr lang="en-US" sz="2300" dirty="0"/>
              <a:t>building projects </a:t>
            </a:r>
            <a:r>
              <a:rPr lang="en-US" sz="2300" dirty="0" smtClean="0"/>
              <a:t>(elaborate palaces for shahs; mosques)</a:t>
            </a:r>
            <a:endParaRPr lang="en-US" sz="2300" dirty="0"/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Originally used </a:t>
            </a:r>
            <a:r>
              <a:rPr lang="en-US" sz="2500" dirty="0" smtClean="0"/>
              <a:t>Turkish language </a:t>
            </a:r>
            <a:r>
              <a:rPr lang="en-US" sz="2500" dirty="0" smtClean="0"/>
              <a:t>but switched to Persian after Battle of </a:t>
            </a:r>
            <a:r>
              <a:rPr lang="en-US" sz="2500" dirty="0" err="1" smtClean="0"/>
              <a:t>Chaldiran</a:t>
            </a:r>
            <a:endParaRPr lang="en-US" sz="2500" dirty="0" smtClean="0"/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Mullahs (educated in Islamic theology and law) were used as mosque officials, pray leaders and bureaucrats.</a:t>
            </a:r>
          </a:p>
          <a:p>
            <a:pPr lvl="2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/>
              <a:t>Indicates move away from militant Shi’a ideology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Bulk of Iranian population was converted to </a:t>
            </a:r>
            <a:r>
              <a:rPr lang="en-US" sz="2500" dirty="0" err="1" smtClean="0"/>
              <a:t>Shi’ism</a:t>
            </a:r>
            <a:r>
              <a:rPr lang="en-US" sz="2500" dirty="0" smtClean="0"/>
              <a:t> </a:t>
            </a:r>
          </a:p>
        </p:txBody>
      </p:sp>
      <p:pic>
        <p:nvPicPr>
          <p:cNvPr id="1946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330" y="1447800"/>
            <a:ext cx="2885269" cy="423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8595360" cy="49377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Mostly dominated by warrior aristocracies</a:t>
            </a:r>
          </a:p>
          <a:p>
            <a:r>
              <a:rPr lang="en-US" sz="3200" dirty="0" smtClean="0"/>
              <a:t>Shahs promoted public works projects and promoted trade</a:t>
            </a:r>
          </a:p>
          <a:p>
            <a:r>
              <a:rPr lang="en-US" sz="3200" dirty="0" smtClean="0"/>
              <a:t>Women:</a:t>
            </a:r>
          </a:p>
          <a:p>
            <a:pPr lvl="1"/>
            <a:r>
              <a:rPr lang="en-US" sz="3200" dirty="0" smtClean="0"/>
              <a:t>Faced legal and social disadvantages</a:t>
            </a:r>
          </a:p>
          <a:p>
            <a:pPr lvl="1"/>
            <a:r>
              <a:rPr lang="en-US" sz="3200" dirty="0" smtClean="0"/>
              <a:t>Wives and concubines exerted influences over shahs</a:t>
            </a:r>
          </a:p>
          <a:p>
            <a:pPr lvl="1"/>
            <a:r>
              <a:rPr lang="en-US" sz="3200" dirty="0" smtClean="0"/>
              <a:t>Most women lived unenviable lives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3475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0" y="609600"/>
            <a:ext cx="9144000" cy="6096000"/>
          </a:xfrm>
        </p:spPr>
        <p:txBody>
          <a:bodyPr>
            <a:noAutofit/>
          </a:bodyPr>
          <a:lstStyle/>
          <a:p>
            <a:pPr marL="342900" indent="-3429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c. Mongol invasions destroyed Muslim (Abbasid) unity</a:t>
            </a:r>
          </a:p>
          <a:p>
            <a:pPr marL="342900" indent="-3429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dirty="0" smtClean="0"/>
              <a:t>The Gunpowder Empires: New Muslim empires emerge to bring a new growth of Islamic civilization</a:t>
            </a:r>
          </a:p>
          <a:p>
            <a:pPr marL="801688" lvl="2" indent="-457200" eaLnBrk="1" fontAlgn="auto" hangingPunct="1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/>
              <a:t>Ottomans (1299-1923, Sunni)</a:t>
            </a:r>
          </a:p>
          <a:p>
            <a:pPr marL="801688" lvl="2" indent="-457200" eaLnBrk="1" fontAlgn="auto" hangingPunct="1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err="1" smtClean="0"/>
              <a:t>Safavids</a:t>
            </a:r>
            <a:r>
              <a:rPr lang="en-US" sz="2200" dirty="0" smtClean="0"/>
              <a:t> (1501-1736, Shi’a)</a:t>
            </a:r>
          </a:p>
          <a:p>
            <a:pPr marL="801688" lvl="2" indent="-457200" eaLnBrk="1" fontAlgn="auto" hangingPunct="1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/>
              <a:t>Mughals(1528-1857, Sunni</a:t>
            </a:r>
            <a:r>
              <a:rPr lang="en-US" sz="2200" dirty="0" smtClean="0"/>
              <a:t>)</a:t>
            </a:r>
            <a:endParaRPr lang="en-US" sz="1800" dirty="0" smtClean="0"/>
          </a:p>
          <a:p>
            <a:pPr marL="344488" lvl="2" indent="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2200" dirty="0" smtClean="0"/>
              <a:t>		*Remember Shi’a believe blood successor*</a:t>
            </a:r>
            <a:endParaRPr lang="en-US" sz="2200" dirty="0" smtClean="0"/>
          </a:p>
          <a:p>
            <a:pPr marL="342900" indent="-3429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dirty="0" smtClean="0"/>
              <a:t>Similarities</a:t>
            </a:r>
          </a:p>
          <a:p>
            <a:pPr marL="515938" lvl="1" indent="-3429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200" dirty="0" smtClean="0"/>
              <a:t>Great military and political powers; effective use of gunpowder</a:t>
            </a:r>
          </a:p>
          <a:p>
            <a:pPr marL="515938" lvl="1" indent="-3429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200" dirty="0" smtClean="0"/>
              <a:t>Islamic Renaissance</a:t>
            </a:r>
          </a:p>
          <a:p>
            <a:pPr marL="515938" lvl="1" indent="-3429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200" dirty="0" smtClean="0"/>
              <a:t>Spread of Islam to new territories; religious zeal</a:t>
            </a:r>
          </a:p>
          <a:p>
            <a:pPr marL="515938" lvl="1" indent="-3429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200" dirty="0" smtClean="0"/>
              <a:t>Originate from Turkish nomadic cultures</a:t>
            </a:r>
          </a:p>
          <a:p>
            <a:pPr marL="515938" lvl="1" indent="-3429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200" dirty="0" smtClean="0"/>
              <a:t>Ruled by absolute monarchs</a:t>
            </a:r>
          </a:p>
          <a:p>
            <a:pPr marL="515938" lvl="1" indent="-3429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200" dirty="0" smtClean="0"/>
              <a:t>Tax agrarian populations</a:t>
            </a:r>
          </a:p>
          <a:p>
            <a:pPr marL="342900" indent="-3429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dirty="0" smtClean="0"/>
              <a:t>Differences</a:t>
            </a:r>
          </a:p>
          <a:p>
            <a:pPr marL="515938" lvl="1" indent="-3429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200" dirty="0" smtClean="0"/>
              <a:t>Mughals: rule mostly non-Muslims (Hindus in India)</a:t>
            </a:r>
          </a:p>
          <a:p>
            <a:pPr marL="515938" lvl="1" indent="-3429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200" dirty="0" err="1" smtClean="0"/>
              <a:t>Safavids</a:t>
            </a:r>
            <a:r>
              <a:rPr lang="en-US" sz="2200" dirty="0" smtClean="0"/>
              <a:t>: rule mostly Muslims (Shi’a)</a:t>
            </a:r>
          </a:p>
          <a:p>
            <a:pPr marL="515938" lvl="1" indent="-3429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200" dirty="0" smtClean="0"/>
              <a:t>Ottomans: rule mixture of Muslims (Sunni) and Christians</a:t>
            </a:r>
          </a:p>
          <a:p>
            <a:pPr marL="515938" lvl="1" indent="-3429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sz="2200" dirty="0" smtClean="0"/>
          </a:p>
          <a:p>
            <a:pPr marL="515938" lvl="1" indent="-3429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sz="2200" dirty="0" smtClean="0"/>
          </a:p>
          <a:p>
            <a:pPr marL="515938" lvl="1" indent="-3429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sz="2200" dirty="0" smtClean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27296"/>
            <a:ext cx="8991600" cy="685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900" b="1" dirty="0" smtClean="0">
                <a:cs typeface="Tunga" pitchFamily="34" charset="0"/>
              </a:rPr>
              <a:t>3 New Muslim Empires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276225" y="228600"/>
            <a:ext cx="8591550" cy="762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cs typeface="Tunga" pitchFamily="34" charset="0"/>
              </a:rPr>
              <a:t>The Rapid Demise of the </a:t>
            </a:r>
            <a:r>
              <a:rPr lang="en-US" b="1" dirty="0" err="1" smtClean="0">
                <a:cs typeface="Tunga" pitchFamily="34" charset="0"/>
              </a:rPr>
              <a:t>Safavid</a:t>
            </a:r>
            <a:r>
              <a:rPr lang="en-US" b="1" dirty="0" smtClean="0">
                <a:cs typeface="Tunga" pitchFamily="34" charset="0"/>
              </a:rPr>
              <a:t> Empire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274638" y="1298575"/>
            <a:ext cx="5592762" cy="5559425"/>
          </a:xfrm>
        </p:spPr>
        <p:txBody>
          <a:bodyPr>
            <a:normAutofit fontScale="92500"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700" dirty="0" err="1"/>
              <a:t>Safavids</a:t>
            </a:r>
            <a:r>
              <a:rPr lang="en-US" sz="2700" dirty="0"/>
              <a:t> reigned from 1501-1736.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/>
              <a:t>The collapse </a:t>
            </a:r>
            <a:r>
              <a:rPr lang="en-US" sz="2500" dirty="0" smtClean="0"/>
              <a:t>was </a:t>
            </a:r>
            <a:r>
              <a:rPr lang="en-US" sz="2500" dirty="0"/>
              <a:t>rapid</a:t>
            </a:r>
            <a:r>
              <a:rPr lang="en-US" sz="2500" dirty="0" smtClean="0"/>
              <a:t>. (after Abbas I)</a:t>
            </a:r>
            <a:endParaRPr lang="en-US" sz="2500" dirty="0"/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700" dirty="0" smtClean="0"/>
              <a:t>Abbas I, fearing assassinations, removed all suitable heirs.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Weak grandsons followed; led to decline.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Imperial administration collapsed.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700" dirty="0" smtClean="0"/>
              <a:t>1722: Isfahan fell to Afghani invaders.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Nadir Khan </a:t>
            </a:r>
            <a:r>
              <a:rPr lang="en-US" sz="2500" dirty="0" err="1" smtClean="0"/>
              <a:t>Afshar</a:t>
            </a:r>
            <a:r>
              <a:rPr lang="en-US" sz="2500" dirty="0" smtClean="0"/>
              <a:t> from northern Persia declared himself shah in 1736.</a:t>
            </a:r>
            <a:endParaRPr lang="en-US" sz="2500" dirty="0"/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Unable to restore long-lasting authority. </a:t>
            </a:r>
            <a:endParaRPr lang="en-US" sz="2500" dirty="0" smtClean="0"/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Area became battleground for surrounding empires, and nomadic raiders </a:t>
            </a:r>
            <a:endParaRPr lang="en-US" sz="2500" dirty="0" smtClean="0"/>
          </a:p>
        </p:txBody>
      </p:sp>
      <p:pic>
        <p:nvPicPr>
          <p:cNvPr id="21508" name="Picture 5" descr="http://upload.wikimedia.org/wikipedia/commons/thumb/3/35/Nader_Shah_Afshar.jpg/220px-Nader_Shah_Afsh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95400"/>
            <a:ext cx="26670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Time p. 238 “The </a:t>
            </a:r>
            <a:r>
              <a:rPr lang="en-US" dirty="0" err="1" smtClean="0"/>
              <a:t>Safavid’s</a:t>
            </a:r>
            <a:r>
              <a:rPr lang="en-US" dirty="0" smtClean="0"/>
              <a:t>”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Take Notes on The </a:t>
            </a:r>
            <a:r>
              <a:rPr lang="en-US" dirty="0" err="1" smtClean="0"/>
              <a:t>Safavid’s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-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Do you want to take notes before we lecture on </a:t>
            </a:r>
            <a:r>
              <a:rPr lang="en-US" dirty="0" err="1" smtClean="0"/>
              <a:t>Safavid’s</a:t>
            </a:r>
            <a:r>
              <a:rPr lang="en-US" dirty="0" smtClean="0"/>
              <a:t> or after???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6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Time p. 240 “The Mughal Empire”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Take Notes on The Mughal’s:</a:t>
            </a:r>
          </a:p>
          <a:p>
            <a:pPr lvl="1"/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-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1714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23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276225" y="228600"/>
            <a:ext cx="8591550" cy="838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b="1" dirty="0" smtClean="0">
                <a:cs typeface="Tunga" pitchFamily="34" charset="0"/>
              </a:rPr>
              <a:t>The Mughals in India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228600" y="1208087"/>
            <a:ext cx="6096000" cy="5649913"/>
          </a:xfrm>
        </p:spPr>
        <p:txBody>
          <a:bodyPr>
            <a:normAutofit lnSpcReduction="10000"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Founded by Babur in </a:t>
            </a:r>
            <a:r>
              <a:rPr lang="en-US" sz="2500" dirty="0" smtClean="0"/>
              <a:t>1528 (militaristic conquest)</a:t>
            </a:r>
            <a:endParaRPr lang="en-US" sz="2500" dirty="0" smtClean="0"/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/>
              <a:t>Traced his lineage back to Turkic conqueror </a:t>
            </a:r>
            <a:r>
              <a:rPr lang="en-US" sz="2300" dirty="0" err="1" smtClean="0"/>
              <a:t>Timur</a:t>
            </a:r>
            <a:r>
              <a:rPr lang="en-US" sz="2300" dirty="0"/>
              <a:t> </a:t>
            </a:r>
            <a:r>
              <a:rPr lang="en-US" sz="2300" dirty="0" smtClean="0"/>
              <a:t>the Lame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/>
              <a:t>Used gunpowder and military strategies to assert power over rivals in northern India.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/>
              <a:t>More interested in territorial expansion and riches than spreading of Islam.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/>
              <a:t>Interested in art and war, but a poor administrative leader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Sudden death in 1530; successor is son </a:t>
            </a:r>
            <a:r>
              <a:rPr lang="en-US" sz="2500" dirty="0" err="1" smtClean="0"/>
              <a:t>Humayan</a:t>
            </a:r>
            <a:r>
              <a:rPr lang="en-US" sz="2500" dirty="0" smtClean="0"/>
              <a:t>. 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/>
              <a:t>Invasions in time of weakness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err="1" smtClean="0"/>
              <a:t>Humayan</a:t>
            </a:r>
            <a:r>
              <a:rPr lang="en-US" sz="2300" dirty="0" smtClean="0"/>
              <a:t> dies in 1556; leaves empire to Akbar</a:t>
            </a:r>
            <a:r>
              <a:rPr lang="en-US" sz="2300" dirty="0" smtClean="0"/>
              <a:t>. (only 13 at time of take over)</a:t>
            </a:r>
            <a:endParaRPr lang="en-US" sz="2300" dirty="0" smtClean="0"/>
          </a:p>
        </p:txBody>
      </p:sp>
      <p:pic>
        <p:nvPicPr>
          <p:cNvPr id="2253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76400"/>
            <a:ext cx="2628899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Time p. 240 “Akbar’s Reign”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Take notes on Akbar’s Reign:</a:t>
            </a:r>
          </a:p>
          <a:p>
            <a:pPr lvl="1"/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-</a:t>
            </a:r>
          </a:p>
          <a:p>
            <a:pPr lvl="1"/>
            <a:r>
              <a:rPr 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22744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276225" y="304800"/>
            <a:ext cx="8591550" cy="6858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cs typeface="Tunga" pitchFamily="34" charset="0"/>
              </a:rPr>
              <a:t>Akbar and the Basis for a Lasting Empire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274638" y="1066800"/>
            <a:ext cx="6354762" cy="5562600"/>
          </a:xfrm>
        </p:spPr>
        <p:txBody>
          <a:bodyPr>
            <a:no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Akbar rules 1560-1605</a:t>
            </a:r>
            <a:r>
              <a:rPr lang="en-US" sz="2300" dirty="0" smtClean="0"/>
              <a:t>. 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/>
              <a:t>Comes to throne during period of invasions.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Akbar had a vision for the empire and wanted to united all of India. 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/>
              <a:t>Extended the empire throughout north and central India. 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/>
              <a:t>Brilliant military leader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Worked with Hindus throughout India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Used </a:t>
            </a:r>
            <a:r>
              <a:rPr lang="en-US" sz="2500" dirty="0" smtClean="0"/>
              <a:t>warrior aristocrats to run villages in newly established bureaucracy.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/>
              <a:t>Administrative talents</a:t>
            </a:r>
          </a:p>
        </p:txBody>
      </p:sp>
      <p:pic>
        <p:nvPicPr>
          <p:cNvPr id="2355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143000"/>
            <a:ext cx="2438400" cy="534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91550" cy="762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cs typeface="Tunga" pitchFamily="34" charset="0"/>
              </a:rPr>
              <a:t>Akbar’s Social Reform and Cultural Change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304800" y="838200"/>
            <a:ext cx="5181600" cy="5715000"/>
          </a:xfrm>
        </p:spPr>
        <p:txBody>
          <a:bodyPr>
            <a:no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Encouraged widow remarriage; discouraged child marriages; legally prohibited sati; special market days. 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Encourages good relationships </a:t>
            </a:r>
            <a:r>
              <a:rPr lang="en-US" sz="2400" dirty="0" smtClean="0"/>
              <a:t> and intermarriages between </a:t>
            </a:r>
            <a:r>
              <a:rPr lang="en-US" sz="2400" dirty="0"/>
              <a:t>Muslims and Hindus</a:t>
            </a:r>
            <a:r>
              <a:rPr lang="en-US" sz="2400" dirty="0" smtClean="0"/>
              <a:t>.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Respected Hindu customs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Utilize Hindus in bureaucracy</a:t>
            </a:r>
            <a:endParaRPr lang="en-US" sz="2200" dirty="0"/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Great patron of </a:t>
            </a:r>
            <a:r>
              <a:rPr lang="en-US" sz="2400" dirty="0" smtClean="0"/>
              <a:t>arts</a:t>
            </a:r>
            <a:endParaRPr lang="en-US" sz="2400" dirty="0"/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Invented a new faith: </a:t>
            </a:r>
            <a:r>
              <a:rPr lang="en-US" sz="2400" dirty="0" smtClean="0"/>
              <a:t>Din-</a:t>
            </a:r>
            <a:r>
              <a:rPr lang="en-US" sz="2400" dirty="0" err="1" smtClean="0"/>
              <a:t>i</a:t>
            </a:r>
            <a:r>
              <a:rPr lang="en-US" sz="2400" dirty="0" smtClean="0"/>
              <a:t>-</a:t>
            </a:r>
            <a:r>
              <a:rPr lang="en-US" sz="2400" dirty="0" err="1" smtClean="0"/>
              <a:t>Ilahi</a:t>
            </a:r>
            <a:endParaRPr lang="en-US" sz="2400" dirty="0" smtClean="0"/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Incorporates Islam and Hinduism to unify subjects</a:t>
            </a:r>
            <a:endParaRPr lang="en-US" sz="2200" dirty="0"/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Mughal India reached its peak at the end of Akbar’s reign</a:t>
            </a:r>
            <a:r>
              <a:rPr lang="en-US" sz="2400" dirty="0"/>
              <a:t> </a:t>
            </a:r>
            <a:r>
              <a:rPr lang="en-US" sz="2400" dirty="0" smtClean="0"/>
              <a:t>and was an overseas destination for traders.</a:t>
            </a:r>
          </a:p>
        </p:txBody>
      </p:sp>
      <p:pic>
        <p:nvPicPr>
          <p:cNvPr id="2458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14600"/>
            <a:ext cx="428625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sz="quarter" idx="13"/>
          </p:nvPr>
        </p:nvSpPr>
        <p:spPr>
          <a:xfrm>
            <a:off x="152400" y="1295400"/>
            <a:ext cx="5410200" cy="5562600"/>
          </a:xfrm>
        </p:spPr>
        <p:txBody>
          <a:bodyPr>
            <a:normAutofit fontScale="85000" lnSpcReduction="20000"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After Akbar’s death in 1605, Jahangir (1605-1627) and Shah </a:t>
            </a:r>
            <a:r>
              <a:rPr lang="en-US" sz="2500" dirty="0" err="1" smtClean="0"/>
              <a:t>Jahan</a:t>
            </a:r>
            <a:r>
              <a:rPr lang="en-US" sz="2500" dirty="0" smtClean="0"/>
              <a:t> (1627-1658) reigned. 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Both retained tolerance toward Hindus, kept alliances, and fought wars against enemies. </a:t>
            </a:r>
            <a:endParaRPr lang="en-US" sz="2500" dirty="0" smtClean="0"/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/>
              <a:t>Lack of discipline and training in Mughal armies</a:t>
            </a:r>
            <a:endParaRPr lang="en-US" sz="2300" dirty="0" smtClean="0"/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Both great patrons of the arts</a:t>
            </a:r>
            <a:r>
              <a:rPr lang="en-US" sz="2500" dirty="0" smtClean="0"/>
              <a:t>.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/>
              <a:t>Building of the </a:t>
            </a:r>
            <a:r>
              <a:rPr lang="en-US" sz="2300" dirty="0" err="1" smtClean="0"/>
              <a:t>Taj</a:t>
            </a:r>
            <a:r>
              <a:rPr lang="en-US" sz="2300" dirty="0" smtClean="0"/>
              <a:t> </a:t>
            </a:r>
            <a:r>
              <a:rPr lang="en-US" sz="2300" dirty="0" err="1" smtClean="0"/>
              <a:t>Mahal</a:t>
            </a:r>
            <a:endParaRPr lang="en-US" sz="2300" dirty="0" smtClean="0"/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Famous for cotton textiles and have a large market in Europe.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/>
              <a:t>Little new territory added</a:t>
            </a:r>
            <a:r>
              <a:rPr lang="en-US" sz="2500" dirty="0" smtClean="0"/>
              <a:t>.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/>
              <a:t>India was a major trading post for the world</a:t>
            </a:r>
            <a:endParaRPr lang="en-US" sz="2300" dirty="0"/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Majority of population in poverty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India fell behind Europe in innovations and sciences.</a:t>
            </a:r>
          </a:p>
        </p:txBody>
      </p:sp>
      <p:pic>
        <p:nvPicPr>
          <p:cNvPr id="2560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31369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4" name="Rectangle 1"/>
          <p:cNvSpPr>
            <a:spLocks noGrp="1" noChangeArrowheads="1"/>
          </p:cNvSpPr>
          <p:nvPr>
            <p:ph type="title"/>
          </p:nvPr>
        </p:nvSpPr>
        <p:spPr>
          <a:xfrm>
            <a:off x="276225" y="152400"/>
            <a:ext cx="8591550" cy="8382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cs typeface="Tunga" pitchFamily="34" charset="0"/>
              </a:rPr>
              <a:t>Mughal Splendor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sz="quarter" idx="13"/>
          </p:nvPr>
        </p:nvSpPr>
        <p:spPr>
          <a:xfrm>
            <a:off x="228600" y="1295400"/>
            <a:ext cx="4419600" cy="5214937"/>
          </a:xfrm>
        </p:spPr>
        <p:txBody>
          <a:bodyPr>
            <a:normAutofit lnSpcReduction="10000"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Mughal architecture blends Persian and Hindu traditions. 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Painting workshops for miniatures.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Mughal architecture: mix of traditional Indian white marble with Islamic arches and domes.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err="1" smtClean="0"/>
              <a:t>Taj</a:t>
            </a:r>
            <a:r>
              <a:rPr lang="en-US" sz="2300" dirty="0" smtClean="0"/>
              <a:t> </a:t>
            </a:r>
            <a:r>
              <a:rPr lang="en-US" sz="2300" dirty="0" err="1" smtClean="0"/>
              <a:t>Mahal</a:t>
            </a:r>
            <a:r>
              <a:rPr lang="en-US" sz="2300" dirty="0" smtClean="0"/>
              <a:t>: constructed by Shah </a:t>
            </a:r>
            <a:r>
              <a:rPr lang="en-US" sz="2300" dirty="0" err="1" smtClean="0"/>
              <a:t>Jahan</a:t>
            </a:r>
            <a:r>
              <a:rPr lang="en-US" sz="2300" dirty="0" smtClean="0"/>
              <a:t> as tomb for </a:t>
            </a:r>
            <a:r>
              <a:rPr lang="en-US" sz="2300" dirty="0" err="1" smtClean="0"/>
              <a:t>Mumtaz</a:t>
            </a:r>
            <a:r>
              <a:rPr lang="en-US" sz="2300" dirty="0" smtClean="0"/>
              <a:t> </a:t>
            </a:r>
            <a:r>
              <a:rPr lang="en-US" sz="2300" dirty="0" err="1" smtClean="0"/>
              <a:t>Mahal</a:t>
            </a:r>
            <a:r>
              <a:rPr lang="en-US" sz="2300" dirty="0" smtClean="0"/>
              <a:t>, his most beloved wife.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Mughals considered one of the peaks in Indian cultural production.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300" dirty="0" smtClean="0"/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300" dirty="0" smtClean="0"/>
          </a:p>
        </p:txBody>
      </p:sp>
      <p:sp>
        <p:nvSpPr>
          <p:cNvPr id="25604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19050"/>
            <a:ext cx="4981575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b="1" dirty="0" smtClean="0">
                <a:cs typeface="Tunga" pitchFamily="34" charset="0"/>
              </a:rPr>
              <a:t>Mughal Art and Architecture</a:t>
            </a:r>
          </a:p>
        </p:txBody>
      </p:sp>
      <p:pic>
        <p:nvPicPr>
          <p:cNvPr id="1026" name="Picture 2" descr="http://cathrynysl.files.wordpress.com/2011/07/tajmaha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15" y="337185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152400"/>
            <a:ext cx="2244281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2874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sz="quarter" idx="13"/>
          </p:nvPr>
        </p:nvSpPr>
        <p:spPr>
          <a:xfrm>
            <a:off x="457200" y="1066800"/>
            <a:ext cx="5638800" cy="5410200"/>
          </a:xfrm>
        </p:spPr>
        <p:txBody>
          <a:bodyPr>
            <a:no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/>
              <a:t>Jahangir </a:t>
            </a:r>
            <a:r>
              <a:rPr lang="en-US" sz="2500" dirty="0" smtClean="0"/>
              <a:t>and </a:t>
            </a:r>
            <a:r>
              <a:rPr lang="en-US" sz="2500" dirty="0"/>
              <a:t>Shah </a:t>
            </a:r>
            <a:r>
              <a:rPr lang="en-US" sz="2500" dirty="0" err="1"/>
              <a:t>Jahan</a:t>
            </a:r>
            <a:r>
              <a:rPr lang="en-US" sz="2500" dirty="0"/>
              <a:t> </a:t>
            </a:r>
            <a:r>
              <a:rPr lang="en-US" sz="2500" dirty="0" smtClean="0"/>
              <a:t>left the administration to subordinates; thus, their wives took control of decisions. 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Elsewhere, women became more secluded; reforms of Akbar die </a:t>
            </a:r>
            <a:r>
              <a:rPr lang="en-US" sz="2500" dirty="0" smtClean="0"/>
              <a:t>out; sati returns, unveiled women were shunned, dowry returned.</a:t>
            </a:r>
            <a:endParaRPr lang="en-US" sz="2500" dirty="0" smtClean="0"/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Aurangzeb, Shah </a:t>
            </a:r>
            <a:r>
              <a:rPr lang="en-US" sz="2500" dirty="0" err="1" smtClean="0"/>
              <a:t>Jahan’s</a:t>
            </a:r>
            <a:r>
              <a:rPr lang="en-US" sz="2500" dirty="0" smtClean="0"/>
              <a:t> son, came to power with two foolish goals:  </a:t>
            </a:r>
          </a:p>
          <a:p>
            <a:pPr marL="912114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500" dirty="0" smtClean="0"/>
              <a:t>Determined to extend Mughal control over all India.</a:t>
            </a:r>
          </a:p>
          <a:p>
            <a:pPr marL="912114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500" dirty="0" smtClean="0"/>
              <a:t>Wanted to purify Indian Islam</a:t>
            </a:r>
            <a:r>
              <a:rPr lang="en-US" sz="2500" dirty="0"/>
              <a:t> </a:t>
            </a:r>
            <a:r>
              <a:rPr lang="en-US" sz="2500" dirty="0" smtClean="0"/>
              <a:t>and rid it of Hinduism</a:t>
            </a:r>
          </a:p>
          <a:p>
            <a:pPr marL="800100" lvl="2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300" dirty="0" smtClean="0"/>
          </a:p>
        </p:txBody>
      </p:sp>
      <p:sp>
        <p:nvSpPr>
          <p:cNvPr id="27651" name="Rectangle 2"/>
          <p:cNvSpPr>
            <a:spLocks/>
          </p:cNvSpPr>
          <p:nvPr/>
        </p:nvSpPr>
        <p:spPr bwMode="auto">
          <a:xfrm>
            <a:off x="685800" y="366500"/>
            <a:ext cx="78994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Lucida Grande" charset="0"/>
                <a:cs typeface="Lucida Grande" charset="0"/>
                <a:sym typeface="Lucida Grande" charset="0"/>
              </a:rPr>
              <a:t>Mughal Mistakes</a:t>
            </a:r>
            <a:endParaRPr lang="en-US" sz="4000" b="1" dirty="0">
              <a:solidFill>
                <a:schemeClr val="accent3">
                  <a:lumMod val="75000"/>
                </a:schemeClr>
              </a:solidFill>
              <a:latin typeface="+mj-lt"/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2662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76400"/>
            <a:ext cx="2362200" cy="408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458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27296"/>
            <a:ext cx="8991600" cy="685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900" b="1" dirty="0" smtClean="0">
                <a:cs typeface="Tunga" pitchFamily="34" charset="0"/>
              </a:rPr>
              <a:t>3 New Muslim Empires</a:t>
            </a:r>
          </a:p>
        </p:txBody>
      </p:sp>
    </p:spTree>
    <p:extLst>
      <p:ext uri="{BB962C8B-B14F-4D97-AF65-F5344CB8AC3E}">
        <p14:creationId xmlns:p14="http://schemas.microsoft.com/office/powerpoint/2010/main" val="320740051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sz="quarter" idx="13"/>
          </p:nvPr>
        </p:nvSpPr>
        <p:spPr>
          <a:xfrm>
            <a:off x="304799" y="914400"/>
            <a:ext cx="5565191" cy="5943600"/>
          </a:xfrm>
        </p:spPr>
        <p:txBody>
          <a:bodyPr>
            <a:noAutofit/>
          </a:bodyPr>
          <a:lstStyle/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By the time of his death (1707), Aurangzeb conquered most of India but drained treasury protecting borders. 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Became involved in long wars and failed to complete administrative tasks and reforms.</a:t>
            </a:r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His </a:t>
            </a:r>
            <a:r>
              <a:rPr lang="en-US" dirty="0"/>
              <a:t>religious policies weakened internal </a:t>
            </a:r>
            <a:r>
              <a:rPr lang="en-US" dirty="0" smtClean="0"/>
              <a:t>alliances</a:t>
            </a:r>
            <a:r>
              <a:rPr lang="en-US" dirty="0"/>
              <a:t> </a:t>
            </a:r>
            <a:r>
              <a:rPr lang="en-US" dirty="0" smtClean="0"/>
              <a:t>with Hindus.</a:t>
            </a:r>
            <a:endParaRPr lang="en-US" dirty="0"/>
          </a:p>
          <a:p>
            <a:pPr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Social progress had been abandoned and halted.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Britain and France grow increasingly interested in India as a colony.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Central government declines; India returns to local governments by 18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c.</a:t>
            </a:r>
          </a:p>
          <a:p>
            <a:pPr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Sikhs became an anti-Muslim threat.</a:t>
            </a:r>
          </a:p>
        </p:txBody>
      </p:sp>
      <p:sp>
        <p:nvSpPr>
          <p:cNvPr id="28675" name="Rectangle 2"/>
          <p:cNvSpPr>
            <a:spLocks/>
          </p:cNvSpPr>
          <p:nvPr/>
        </p:nvSpPr>
        <p:spPr bwMode="auto">
          <a:xfrm>
            <a:off x="482600" y="228600"/>
            <a:ext cx="81534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Lucida Grande" charset="0"/>
                <a:cs typeface="Lucida Grande" charset="0"/>
                <a:sym typeface="Lucida Grande" charset="0"/>
              </a:rPr>
              <a:t>Imperial Decline</a:t>
            </a:r>
          </a:p>
        </p:txBody>
      </p:sp>
      <p:pic>
        <p:nvPicPr>
          <p:cNvPr id="2765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991" y="1371600"/>
            <a:ext cx="3248988" cy="450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Time p. 242 “The Empire in Decline”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Take notes on the Empire in Decline:</a:t>
            </a:r>
          </a:p>
          <a:p>
            <a:pPr lvl="1"/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-</a:t>
            </a:r>
          </a:p>
          <a:p>
            <a:pPr lvl="1"/>
            <a:r>
              <a:rPr 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8761985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8991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sz="3600" dirty="0" smtClean="0">
                <a:latin typeface="Lucida Grande" charset="0"/>
                <a:ea typeface="ヒラギノ角ゴ ProN W3" charset="0"/>
                <a:cs typeface="ヒラギノ角ゴ ProN W3" charset="0"/>
              </a:rPr>
              <a:t>PRACTICE:</a:t>
            </a:r>
            <a:br>
              <a:rPr lang="en-US" sz="3600" dirty="0" smtClean="0">
                <a:latin typeface="Lucida Grande" charset="0"/>
                <a:ea typeface="ヒラギノ角ゴ ProN W3" charset="0"/>
                <a:cs typeface="ヒラギノ角ゴ ProN W3" charset="0"/>
              </a:rPr>
            </a:br>
            <a:r>
              <a:rPr lang="en-US" sz="3600" dirty="0" smtClean="0">
                <a:latin typeface="Lucida Grande" charset="0"/>
                <a:ea typeface="ヒラギノ角ゴ ProN W3" charset="0"/>
                <a:cs typeface="ヒラギノ角ゴ ProN W3" charset="0"/>
              </a:rPr>
              <a:t>In </a:t>
            </a:r>
            <a:r>
              <a:rPr lang="en-US" sz="3600" dirty="0">
                <a:latin typeface="Lucida Grande" charset="0"/>
                <a:ea typeface="ヒラギノ角ゴ ProN W3" charset="0"/>
                <a:cs typeface="ヒラギノ角ゴ ProN W3" charset="0"/>
              </a:rPr>
              <a:t>order to supply its elite Janissaries and palace bureaucrats with soldiers, the Turks… </a:t>
            </a:r>
            <a:br>
              <a:rPr lang="en-US" sz="3600" dirty="0">
                <a:latin typeface="Lucida Grande" charset="0"/>
                <a:ea typeface="ヒラギノ角ゴ ProN W3" charset="0"/>
                <a:cs typeface="ヒラギノ角ゴ ProN W3" charset="0"/>
              </a:rPr>
            </a:br>
            <a:endParaRPr lang="en-US" sz="3600" dirty="0">
              <a:latin typeface="Lucida Grande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3124200"/>
            <a:ext cx="8229600" cy="5851525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Used feudal levies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Relied on old Muslim nobles and aristocrats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Forcibly conscripted young Christian boys, converted them to Islam, and trained them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Imported trained foreigners and mercenaries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Relied on Muslim clergy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106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 bwMode="auto">
          <a:xfrm>
            <a:off x="25400" y="304800"/>
            <a:ext cx="9296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600" dirty="0">
                <a:latin typeface="Lucida Grande" charset="0"/>
                <a:ea typeface="ヒラギノ角ゴ ProN W3" charset="0"/>
                <a:cs typeface="ヒラギノ角ゴ ProN W3" charset="0"/>
              </a:rPr>
              <a:t>In order to supply its elite Janissaries and palace bureaucrats with soldiers, the Turks… </a:t>
            </a:r>
            <a:br>
              <a:rPr lang="en-US" sz="3600" dirty="0">
                <a:latin typeface="Lucida Grande" charset="0"/>
                <a:ea typeface="ヒラギノ角ゴ ProN W3" charset="0"/>
                <a:cs typeface="ヒラギノ角ゴ ProN W3" charset="0"/>
              </a:rPr>
            </a:br>
            <a:endParaRPr lang="en-US" sz="3600" dirty="0">
              <a:latin typeface="Lucida Grande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981200"/>
            <a:ext cx="8229600" cy="58515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C - Forcibly conscripted young Christian boys, converted them to Islam, and trained them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 practice was long used by the Turks to fill the ranks in </a:t>
            </a:r>
            <a:r>
              <a:rPr lang="en-US" smtClean="0"/>
              <a:t>their armies.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38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 bwMode="auto">
          <a:xfrm>
            <a:off x="152400" y="274638"/>
            <a:ext cx="88392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600">
                <a:latin typeface="Lucida Grande" charset="0"/>
                <a:ea typeface="ヒラギノ角ゴ ProN W3" charset="0"/>
                <a:cs typeface="ヒラギノ角ゴ ProN W3" charset="0"/>
              </a:rPr>
              <a:t>Akbar used the following to build a stable state in India EXCEPT: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600200"/>
            <a:ext cx="8686800" cy="5851525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 well-trained, well-led military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An efficient bureaucracy and administration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Patronage of the arts and intellectual developments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Religious toleration and reconciliation with the Hindus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Promotion of foreigners, especially Europeans, to positions of power.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599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600">
                <a:latin typeface="Lucida Grande" charset="0"/>
                <a:ea typeface="ヒラギノ角ゴ ProN W3" charset="0"/>
                <a:cs typeface="ヒラギノ角ゴ ProN W3" charset="0"/>
              </a:rPr>
              <a:t>Akbar used the following to build a stable state in India EXCEPT: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981200"/>
            <a:ext cx="8229600" cy="58515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E -  Promotion of foreigners, especially Europeans, to positions of power. 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Foreigners played no part in Akbar’s reforms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0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8991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600">
                <a:latin typeface="Lucida Grande" charset="0"/>
                <a:ea typeface="ヒラギノ角ゴ ProN W3" charset="0"/>
                <a:cs typeface="ヒラギノ角ゴ ProN W3" charset="0"/>
              </a:rPr>
              <a:t>All of these developments weakened the rule of the Ottoman government EXCEPT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828800"/>
            <a:ext cx="8610600" cy="5851525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Powerful factions within the Janissaries and court bureaucrats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Harem politics by rival wives and their sons, who were potential heirs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The hedonistic lifestyles of many sultans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Corruption and graft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The development of the office of vizier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745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 bwMode="auto">
          <a:xfrm>
            <a:off x="228600" y="274638"/>
            <a:ext cx="8763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600">
                <a:latin typeface="Lucida Grande" charset="0"/>
                <a:ea typeface="ヒラギノ角ゴ ProN W3" charset="0"/>
                <a:cs typeface="ヒラギノ角ゴ ProN W3" charset="0"/>
              </a:rPr>
              <a:t>All of these developments weakened the rule of the Ottoman government EXCEPT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981200"/>
            <a:ext cx="8229600" cy="58515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E -  The development of the office of vizier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All contributed to division within the state, but the viziers were not in themselves a threat.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039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Time p. 236 “The Ottoman’s”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Take Notes on The Ottomans:</a:t>
            </a:r>
          </a:p>
          <a:p>
            <a:pPr lvl="1"/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-</a:t>
            </a:r>
          </a:p>
          <a:p>
            <a:pPr lvl="1"/>
            <a:r>
              <a:rPr lang="en-US" dirty="0" smtClean="0"/>
              <a:t>-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Do you want to take notes before we lecture on Ottoman’s or after???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170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90488"/>
            <a:ext cx="8991600" cy="82391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900" b="1" dirty="0" smtClean="0">
                <a:cs typeface="Tunga" pitchFamily="34" charset="0"/>
              </a:rPr>
              <a:t>The Ottoman Rise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228600" y="838200"/>
            <a:ext cx="8610600" cy="6019800"/>
          </a:xfrm>
        </p:spPr>
        <p:txBody>
          <a:bodyPr>
            <a:normAutofit fontScale="92500"/>
          </a:bodyPr>
          <a:lstStyle/>
          <a:p>
            <a:pPr marL="304800" indent="-3048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1243 CE: Seljuk Turks fell to the Mongols. </a:t>
            </a:r>
          </a:p>
          <a:p>
            <a:pPr marL="304800" indent="-304800" eaLnBrk="1" fontAlgn="auto" hangingPunct="1">
              <a:spcBef>
                <a:spcPts val="7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1350s: Sunni Ottomans were driven to expand and began building an empire based in </a:t>
            </a:r>
            <a:r>
              <a:rPr lang="en-US" sz="2800" dirty="0" smtClean="0"/>
              <a:t>Anatolia (Asia Minor), </a:t>
            </a:r>
            <a:r>
              <a:rPr lang="en-US" sz="2800" dirty="0" smtClean="0"/>
              <a:t>Turkey. </a:t>
            </a:r>
          </a:p>
          <a:p>
            <a:pPr marL="649288" lvl="2" indent="-304800" eaLnBrk="1" fontAlgn="auto" hangingPunct="1">
              <a:spcBef>
                <a:spcPts val="7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Named after Osman </a:t>
            </a:r>
            <a:r>
              <a:rPr lang="en-US" sz="2400" dirty="0" err="1" smtClean="0"/>
              <a:t>Bey</a:t>
            </a:r>
            <a:r>
              <a:rPr lang="en-US" sz="2400" dirty="0" smtClean="0"/>
              <a:t>, leader</a:t>
            </a:r>
          </a:p>
          <a:p>
            <a:pPr marL="649288" lvl="2" indent="-304800" eaLnBrk="1" fontAlgn="auto" hangingPunct="1">
              <a:spcBef>
                <a:spcPts val="7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Rapidly expand territory into Balkans </a:t>
            </a:r>
          </a:p>
          <a:p>
            <a:pPr marL="304800" indent="-304800" eaLnBrk="1" fontAlgn="auto" hangingPunct="1">
              <a:spcBef>
                <a:spcPts val="7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1453: </a:t>
            </a:r>
            <a:r>
              <a:rPr lang="en-US" sz="2800" dirty="0" err="1" smtClean="0"/>
              <a:t>Mehmed</a:t>
            </a:r>
            <a:r>
              <a:rPr lang="en-US" sz="2800" dirty="0" smtClean="0"/>
              <a:t> II leads the Ottomans to conquer Constantinople with 100,000 soldiers.</a:t>
            </a:r>
          </a:p>
          <a:p>
            <a:pPr marL="304800" indent="-304800" eaLnBrk="1" fontAlgn="auto" hangingPunct="1">
              <a:spcBef>
                <a:spcPts val="7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Extended empire into Syria, Egypt, north Africa, Hungary, Black and Red Seas. </a:t>
            </a:r>
          </a:p>
          <a:p>
            <a:pPr marL="649288" lvl="2" indent="-304800" eaLnBrk="1" fontAlgn="auto" hangingPunct="1">
              <a:spcBef>
                <a:spcPts val="7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Powerful army: build up firearms, cannons</a:t>
            </a:r>
          </a:p>
          <a:p>
            <a:pPr marL="649288" lvl="2" indent="-304800" eaLnBrk="1" fontAlgn="auto" hangingPunct="1">
              <a:spcBef>
                <a:spcPts val="7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Threat to Western Europe: 16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/17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c. sieges on Vienna, Austria</a:t>
            </a:r>
          </a:p>
          <a:p>
            <a:pPr marL="649288" lvl="2" indent="-304800" eaLnBrk="1" fontAlgn="auto" hangingPunct="1">
              <a:spcBef>
                <a:spcPts val="7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Powerful navy throughout Mediterranean until defeat at Battle of Lepanto in 1571</a:t>
            </a: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27296"/>
            <a:ext cx="8991600" cy="685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900" b="1" dirty="0" smtClean="0">
                <a:cs typeface="Tunga" pitchFamily="34" charset="0"/>
              </a:rPr>
              <a:t>Height of Ottoman Empire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747713"/>
          </a:xfrm>
        </p:spPr>
        <p:txBody>
          <a:bodyPr/>
          <a:lstStyle/>
          <a:p>
            <a:pPr algn="ctr" eaLnBrk="1" hangingPunct="1"/>
            <a:r>
              <a:rPr lang="en-US" sz="3900" b="1" dirty="0" smtClean="0">
                <a:cs typeface="Tunga" pitchFamily="34" charset="0"/>
              </a:rPr>
              <a:t>Ottoman Military: Janissaries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228601" y="990600"/>
            <a:ext cx="5399086" cy="5867400"/>
          </a:xfrm>
        </p:spPr>
        <p:txBody>
          <a:bodyPr>
            <a:normAutofit fontScale="92500" lnSpcReduction="10000"/>
          </a:bodyPr>
          <a:lstStyle/>
          <a:p>
            <a:pPr marL="304800" indent="-3048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Ottomans are focused on </a:t>
            </a:r>
            <a:r>
              <a:rPr lang="en-US" sz="2400" dirty="0" smtClean="0"/>
              <a:t>warfare; desire to create a class of warriors that are loyal to Sultan only</a:t>
            </a:r>
            <a:endParaRPr lang="en-US" sz="2400" dirty="0"/>
          </a:p>
          <a:p>
            <a:pPr marL="304800" indent="-3048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Janissaries were captured conscripted Christian boys that made up the bulk of the Ottoman infantry</a:t>
            </a:r>
          </a:p>
          <a:p>
            <a:pPr marL="704850"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Legal slaves</a:t>
            </a:r>
          </a:p>
          <a:p>
            <a:pPr marL="704850" lvl="1" indent="-173736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Highly educated and placed with Ottoman families to be converted </a:t>
            </a:r>
            <a:r>
              <a:rPr lang="en-US" sz="2400" dirty="0" smtClean="0"/>
              <a:t>to Islam </a:t>
            </a:r>
          </a:p>
          <a:p>
            <a:pPr marL="304800" indent="-3048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Janissaries controlled the artillery and firearms so they were the most powerful component of the military. </a:t>
            </a:r>
          </a:p>
          <a:p>
            <a:pPr marL="477838" lvl="1" indent="-3048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Ultimately</a:t>
            </a:r>
            <a:r>
              <a:rPr lang="en-US" dirty="0" smtClean="0"/>
              <a:t>, will block much needed reform as empire begins to decline</a:t>
            </a:r>
          </a:p>
          <a:p>
            <a:pPr marL="304800" indent="-3048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Eventually tried to translate military service into political influence. </a:t>
            </a:r>
          </a:p>
        </p:txBody>
      </p:sp>
      <p:pic>
        <p:nvPicPr>
          <p:cNvPr id="1126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7" y="1714500"/>
            <a:ext cx="3478213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47713"/>
          </a:xfrm>
        </p:spPr>
        <p:txBody>
          <a:bodyPr/>
          <a:lstStyle/>
          <a:p>
            <a:pPr algn="ctr" eaLnBrk="1" hangingPunct="1"/>
            <a:r>
              <a:rPr lang="en-US" sz="3900" b="1" dirty="0" smtClean="0">
                <a:cs typeface="Tunga" pitchFamily="34" charset="0"/>
              </a:rPr>
              <a:t>Ottoman Sultans and Their Court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152400" y="1219200"/>
            <a:ext cx="4802188" cy="5638800"/>
          </a:xfrm>
        </p:spPr>
        <p:txBody>
          <a:bodyPr>
            <a:normAutofit lnSpcReduction="10000"/>
          </a:bodyPr>
          <a:lstStyle/>
          <a:p>
            <a:pPr marL="304800" indent="-30480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Absolute monarchs (sultans) who were skilled at controlling different religious and legal factions. </a:t>
            </a:r>
          </a:p>
          <a:p>
            <a:pPr marL="304800" indent="-3048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Ottoman conquest often meant effective administration and tax relief for areas annexed to the empire. </a:t>
            </a:r>
          </a:p>
          <a:p>
            <a:pPr marL="304800" indent="-3048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As the empire grew, sultans lost contact with their subjects. </a:t>
            </a:r>
          </a:p>
          <a:p>
            <a:pPr marL="477838" lvl="1" indent="-3048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/>
              <a:t>Administration was carried out by a grand vizier and bureaucracy. </a:t>
            </a:r>
          </a:p>
          <a:p>
            <a:pPr marL="304800" indent="-3048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/>
              <a:t>Islamic principles of succession are problematic</a:t>
            </a:r>
            <a:r>
              <a:rPr lang="en-US" sz="2500" dirty="0" smtClean="0"/>
              <a:t>.	</a:t>
            </a:r>
          </a:p>
          <a:p>
            <a:pPr marL="649288" lvl="2" indent="-30480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 smtClean="0"/>
              <a:t>Vague and often contested</a:t>
            </a:r>
            <a:endParaRPr lang="en-US" sz="2100" dirty="0" smtClean="0"/>
          </a:p>
        </p:txBody>
      </p:sp>
      <p:pic>
        <p:nvPicPr>
          <p:cNvPr id="1229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407035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0488"/>
            <a:ext cx="8229600" cy="9001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900" b="1" dirty="0" smtClean="0">
                <a:cs typeface="Tunga" pitchFamily="34" charset="0"/>
              </a:rPr>
              <a:t>The Flourishing of Ottoman Culture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304800" y="1143000"/>
            <a:ext cx="4953000" cy="5715000"/>
          </a:xfrm>
        </p:spPr>
        <p:txBody>
          <a:bodyPr>
            <a:normAutofit fontScale="92500" lnSpcReduction="10000"/>
          </a:bodyPr>
          <a:lstStyle/>
          <a:p>
            <a:pPr marL="304800" indent="-3048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Ottomans restored capital of Constantinople.</a:t>
            </a:r>
          </a:p>
          <a:p>
            <a:pPr marL="477838" lvl="1" indent="-3048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Each Sultan tried to beautify the capital</a:t>
            </a:r>
            <a:r>
              <a:rPr lang="en-US" sz="2800" dirty="0" smtClean="0"/>
              <a:t>.</a:t>
            </a:r>
          </a:p>
          <a:p>
            <a:pPr marL="477838" lvl="1" indent="-3048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Sultans </a:t>
            </a:r>
            <a:r>
              <a:rPr lang="en-US" sz="2800" dirty="0"/>
              <a:t>and administrators built mansion, religious schools, hospitals, rest houses, gardens. </a:t>
            </a:r>
          </a:p>
          <a:p>
            <a:pPr marL="477838" lvl="1" indent="-3048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err="1" smtClean="0"/>
              <a:t>Hagia</a:t>
            </a:r>
            <a:r>
              <a:rPr lang="en-US" sz="2800" dirty="0" smtClean="0"/>
              <a:t> Sophia  was converted into a mosque. </a:t>
            </a:r>
          </a:p>
          <a:p>
            <a:pPr marL="304800" indent="-3048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Commercial center: great bazaars</a:t>
            </a:r>
          </a:p>
          <a:p>
            <a:pPr marL="477838" lvl="1" indent="-3048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Merchant and artisan classes</a:t>
            </a:r>
          </a:p>
          <a:p>
            <a:pPr marL="304800" indent="-3048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Turkish, then Persian, Arabic</a:t>
            </a:r>
            <a:endParaRPr lang="en-US" sz="3000" u="sng" dirty="0" smtClean="0"/>
          </a:p>
        </p:txBody>
      </p:sp>
      <p:pic>
        <p:nvPicPr>
          <p:cNvPr id="1331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1687513"/>
            <a:ext cx="36671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4267200"/>
            <a:ext cx="3543300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4237</TotalTime>
  <Pages>0</Pages>
  <Words>2055</Words>
  <Characters>0</Characters>
  <Application>Microsoft Macintosh PowerPoint</Application>
  <PresentationFormat>On-screen Show (4:3)</PresentationFormat>
  <Lines>0</Lines>
  <Paragraphs>285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Soho</vt:lpstr>
      <vt:lpstr>Chapter 21:  The Muslim Empires</vt:lpstr>
      <vt:lpstr>3 New Muslim Empires</vt:lpstr>
      <vt:lpstr>3 New Muslim Empires</vt:lpstr>
      <vt:lpstr>Story Time p. 236 “The Ottoman’s” </vt:lpstr>
      <vt:lpstr>The Ottoman Rise</vt:lpstr>
      <vt:lpstr>Height of Ottoman Empire</vt:lpstr>
      <vt:lpstr>Ottoman Military: Janissaries</vt:lpstr>
      <vt:lpstr>Ottoman Sultans and Their Court</vt:lpstr>
      <vt:lpstr>The Flourishing of Ottoman Culture</vt:lpstr>
      <vt:lpstr>Ottoman Society and Gender</vt:lpstr>
      <vt:lpstr>Ottoman Military: Navy</vt:lpstr>
      <vt:lpstr>Ottoman Decline</vt:lpstr>
      <vt:lpstr>Story Time p. 236 “The Ottoman’s” </vt:lpstr>
      <vt:lpstr>Story Time p. 238 “The Safavid’s” </vt:lpstr>
      <vt:lpstr>The Shi’a Safavids</vt:lpstr>
      <vt:lpstr>Isma’il and the Battle of Chaldiran</vt:lpstr>
      <vt:lpstr>Politics and War Under the Safavid Shahs</vt:lpstr>
      <vt:lpstr>Safavid State and Religion</vt:lpstr>
      <vt:lpstr>Society</vt:lpstr>
      <vt:lpstr>The Rapid Demise of the Safavid Empire</vt:lpstr>
      <vt:lpstr>Story Time p. 238 “The Safavid’s” </vt:lpstr>
      <vt:lpstr>Story Time p. 240 “The Mughal Empire” </vt:lpstr>
      <vt:lpstr>The Mughals in India</vt:lpstr>
      <vt:lpstr>Story Time p. 240 “Akbar’s Reign”</vt:lpstr>
      <vt:lpstr>Akbar and the Basis for a Lasting Empire</vt:lpstr>
      <vt:lpstr>Akbar’s Social Reform and Cultural Change</vt:lpstr>
      <vt:lpstr>Mughal Splendor</vt:lpstr>
      <vt:lpstr>Mughal Art and Architecture</vt:lpstr>
      <vt:lpstr>PowerPoint Presentation</vt:lpstr>
      <vt:lpstr>PowerPoint Presentation</vt:lpstr>
      <vt:lpstr>Story Time p. 242 “The Empire in Decline”</vt:lpstr>
      <vt:lpstr>PRACTICE: In order to supply its elite Janissaries and palace bureaucrats with soldiers, the Turks…  </vt:lpstr>
      <vt:lpstr>In order to supply its elite Janissaries and palace bureaucrats with soldiers, the Turks…  </vt:lpstr>
      <vt:lpstr>Akbar used the following to build a stable state in India EXCEPT:</vt:lpstr>
      <vt:lpstr>Akbar used the following to build a stable state in India EXCEPT:</vt:lpstr>
      <vt:lpstr>All of these developments weakened the rule of the Ottoman government EXCEPT</vt:lpstr>
      <vt:lpstr>All of these developments weakened the rule of the Ottoman government EXCEPT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20: The Muslim Empires</dc:title>
  <dc:creator>026922</dc:creator>
  <cp:lastModifiedBy>CCSD</cp:lastModifiedBy>
  <cp:revision>201</cp:revision>
  <dcterms:modified xsi:type="dcterms:W3CDTF">2014-01-15T18:43:24Z</dcterms:modified>
</cp:coreProperties>
</file>