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73"/>
  </p:handout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257" r:id="rId11"/>
    <p:sldId id="308" r:id="rId12"/>
    <p:sldId id="309" r:id="rId13"/>
    <p:sldId id="293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263" r:id="rId27"/>
    <p:sldId id="322" r:id="rId28"/>
    <p:sldId id="325" r:id="rId29"/>
    <p:sldId id="327" r:id="rId30"/>
    <p:sldId id="328" r:id="rId31"/>
    <p:sldId id="329" r:id="rId32"/>
    <p:sldId id="330" r:id="rId33"/>
    <p:sldId id="299" r:id="rId34"/>
    <p:sldId id="265" r:id="rId35"/>
    <p:sldId id="292" r:id="rId36"/>
    <p:sldId id="333" r:id="rId37"/>
    <p:sldId id="334" r:id="rId38"/>
    <p:sldId id="335" r:id="rId39"/>
    <p:sldId id="336" r:id="rId40"/>
    <p:sldId id="337" r:id="rId41"/>
    <p:sldId id="338" r:id="rId42"/>
    <p:sldId id="266" r:id="rId43"/>
    <p:sldId id="298" r:id="rId44"/>
    <p:sldId id="283" r:id="rId45"/>
    <p:sldId id="262" r:id="rId46"/>
    <p:sldId id="268" r:id="rId47"/>
    <p:sldId id="339" r:id="rId48"/>
    <p:sldId id="340" r:id="rId49"/>
    <p:sldId id="341" r:id="rId50"/>
    <p:sldId id="342" r:id="rId51"/>
    <p:sldId id="281" r:id="rId52"/>
    <p:sldId id="269" r:id="rId53"/>
    <p:sldId id="264" r:id="rId54"/>
    <p:sldId id="270" r:id="rId55"/>
    <p:sldId id="343" r:id="rId56"/>
    <p:sldId id="272" r:id="rId57"/>
    <p:sldId id="344" r:id="rId58"/>
    <p:sldId id="285" r:id="rId59"/>
    <p:sldId id="279" r:id="rId60"/>
    <p:sldId id="274" r:id="rId61"/>
    <p:sldId id="345" r:id="rId62"/>
    <p:sldId id="346" r:id="rId63"/>
    <p:sldId id="275" r:id="rId64"/>
    <p:sldId id="276" r:id="rId65"/>
    <p:sldId id="295" r:id="rId66"/>
    <p:sldId id="287" r:id="rId67"/>
    <p:sldId id="277" r:id="rId68"/>
    <p:sldId id="347" r:id="rId69"/>
    <p:sldId id="348" r:id="rId70"/>
    <p:sldId id="349" r:id="rId71"/>
    <p:sldId id="350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72" y="-5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handoutMaster" Target="handoutMasters/handout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34D86-0DD5-4048-9A36-0C8F5287B754}" type="datetimeFigureOut">
              <a:rPr lang="en-US" smtClean="0"/>
              <a:t>9/8/17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C5295-D8B4-2247-B785-1BEDFE504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68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A799A7-066B-4FB4-A816-CF5DF65D20E0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8464FE-E88B-4DD3-8C47-91373038208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99A7-066B-4FB4-A816-CF5DF65D20E0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64FE-E88B-4DD3-8C47-91373038208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99A7-066B-4FB4-A816-CF5DF65D20E0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64FE-E88B-4DD3-8C47-91373038208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914400"/>
            <a:ext cx="91440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2954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2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99A7-066B-4FB4-A816-CF5DF65D20E0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64FE-E88B-4DD3-8C47-9137303820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99A7-066B-4FB4-A816-CF5DF65D20E0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64FE-E88B-4DD3-8C47-913730382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99A7-066B-4FB4-A816-CF5DF65D20E0}" type="datetimeFigureOut">
              <a:rPr lang="en-US" smtClean="0"/>
              <a:t>9/8/17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64FE-E88B-4DD3-8C47-91373038208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99A7-066B-4FB4-A816-CF5DF65D20E0}" type="datetimeFigureOut">
              <a:rPr lang="en-US" smtClean="0"/>
              <a:t>9/8/17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64FE-E88B-4DD3-8C47-913730382081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99A7-066B-4FB4-A816-CF5DF65D20E0}" type="datetimeFigureOut">
              <a:rPr lang="en-US" smtClean="0"/>
              <a:t>9/8/17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64FE-E88B-4DD3-8C47-913730382081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99A7-066B-4FB4-A816-CF5DF65D20E0}" type="datetimeFigureOut">
              <a:rPr lang="en-US" smtClean="0"/>
              <a:t>9/8/17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64FE-E88B-4DD3-8C47-913730382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99A7-066B-4FB4-A816-CF5DF65D20E0}" type="datetimeFigureOut">
              <a:rPr lang="en-US" smtClean="0"/>
              <a:t>9/8/17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64FE-E88B-4DD3-8C47-913730382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99A7-066B-4FB4-A816-CF5DF65D20E0}" type="datetimeFigureOut">
              <a:rPr lang="en-US" smtClean="0"/>
              <a:t>9/8/17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64FE-E88B-4DD3-8C47-913730382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5A799A7-066B-4FB4-A816-CF5DF65D20E0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C8464FE-E88B-4DD3-8C47-91373038208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gif"/><Relationship Id="rId3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41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Relationship Id="rId3" Type="http://schemas.openxmlformats.org/officeDocument/2006/relationships/image" Target="../media/image49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381000"/>
            <a:ext cx="6777318" cy="2738719"/>
          </a:xfrm>
        </p:spPr>
        <p:txBody>
          <a:bodyPr/>
          <a:lstStyle/>
          <a:p>
            <a:r>
              <a:rPr lang="en-US" dirty="0" smtClean="0"/>
              <a:t>Chapter 10:</a:t>
            </a:r>
            <a:br>
              <a:rPr lang="en-US" dirty="0" smtClean="0"/>
            </a:br>
            <a:r>
              <a:rPr lang="en-US" dirty="0" smtClean="0"/>
              <a:t>A New Civilization Emerges in Europe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0"/>
            <a:ext cx="5334000" cy="273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45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672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Story Time p. 157 “Medieval Europe, 1000-1500”</a:t>
            </a:r>
          </a:p>
          <a:p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257" y="609600"/>
            <a:ext cx="86867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Take Notes on Medieval Europe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-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-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-</a:t>
            </a:r>
            <a:endParaRPr lang="en-US" sz="2000" dirty="0" smtClean="0"/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000" dirty="0" smtClean="0"/>
              <a:t>Overview of Middle Ages: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Fall of Western Rome (5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c.) - decline of Europe’s feudal and religious institutions (15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c.)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Early Middle Ages (5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-10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): period of decline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High Middle Ages (10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-15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): period of slow emergence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Age of great faith (Christianity) with strong participation, and fervent spread of beliefs by missionaries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Increasing participation in trade with Asia and Africa.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 High Middle Ages, contact with Byzantines and Arabs through Crusades teaches Western scholars advances in math, science, philosophy.</a:t>
            </a:r>
          </a:p>
        </p:txBody>
      </p:sp>
    </p:spTree>
    <p:extLst>
      <p:ext uri="{BB962C8B-B14F-4D97-AF65-F5344CB8AC3E}">
        <p14:creationId xmlns:p14="http://schemas.microsoft.com/office/powerpoint/2010/main" val="218602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56263" cy="1054250"/>
          </a:xfrm>
        </p:spPr>
        <p:txBody>
          <a:bodyPr/>
          <a:lstStyle/>
          <a:p>
            <a:r>
              <a:rPr lang="en-US" sz="4400" dirty="0"/>
              <a:t>THE MANORIAL </a:t>
            </a:r>
            <a:r>
              <a:rPr lang="en-US" sz="4400" dirty="0" smtClean="0"/>
              <a:t>SYSTEM: a self sufficient economy</a:t>
            </a:r>
            <a:endParaRPr lang="en-US" sz="44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48347"/>
            <a:ext cx="8915399" cy="3877815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/>
              <a:t>MANORIALISM IS AN </a:t>
            </a:r>
            <a:r>
              <a:rPr lang="en-US" sz="4000" i="1" dirty="0"/>
              <a:t>ECONOMIC</a:t>
            </a:r>
            <a:r>
              <a:rPr lang="en-US" sz="4000" dirty="0"/>
              <a:t> SYSTEM</a:t>
            </a:r>
          </a:p>
          <a:p>
            <a:r>
              <a:rPr lang="en-US" sz="4000" dirty="0"/>
              <a:t>STARTED IN THE LATE ROMAN EMPIRE TO INCREASE AGRICULTURE</a:t>
            </a:r>
          </a:p>
          <a:p>
            <a:r>
              <a:rPr lang="en-US" sz="4000" b="1" i="1" dirty="0"/>
              <a:t>SERF</a:t>
            </a:r>
            <a:r>
              <a:rPr lang="en-US" sz="4000" dirty="0"/>
              <a:t>- PEASANT  LEGALLY TIED TO THE LAND</a:t>
            </a:r>
          </a:p>
          <a:p>
            <a:r>
              <a:rPr lang="en-US" sz="4000" dirty="0"/>
              <a:t>LORDS OWNED THE LAND</a:t>
            </a:r>
          </a:p>
        </p:txBody>
      </p:sp>
    </p:spTree>
    <p:extLst>
      <p:ext uri="{BB962C8B-B14F-4D97-AF65-F5344CB8AC3E}">
        <p14:creationId xmlns:p14="http://schemas.microsoft.com/office/powerpoint/2010/main" val="999169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7" y="2514600"/>
            <a:ext cx="9144000" cy="5105400"/>
          </a:xfrm>
        </p:spPr>
        <p:txBody>
          <a:bodyPr/>
          <a:lstStyle/>
          <a:p>
            <a:r>
              <a:rPr lang="en-US" dirty="0"/>
              <a:t>IN RETURN FOR WORKING THE LAND, SERFS WERE PROTECTED BY THE LORDS</a:t>
            </a:r>
          </a:p>
          <a:p>
            <a:r>
              <a:rPr lang="en-US" dirty="0"/>
              <a:t>SERFS HAD TO GIVE PART OF </a:t>
            </a:r>
            <a:r>
              <a:rPr lang="en-US" i="1" dirty="0"/>
              <a:t>EVERYTHING</a:t>
            </a:r>
            <a:r>
              <a:rPr lang="en-US" dirty="0"/>
              <a:t> THEY GREW OR MADE TO THEIR LANDLORD</a:t>
            </a:r>
          </a:p>
          <a:p>
            <a:r>
              <a:rPr lang="en-US" dirty="0" smtClean="0"/>
              <a:t>ITS </a:t>
            </a:r>
            <a:r>
              <a:rPr lang="en-US" dirty="0"/>
              <a:t>A HARD LIFE, BUT </a:t>
            </a:r>
            <a:r>
              <a:rPr lang="en-US" dirty="0" smtClean="0"/>
              <a:t>ITS </a:t>
            </a:r>
            <a:r>
              <a:rPr lang="en-US" dirty="0"/>
              <a:t>A DANGEROUS WORLD</a:t>
            </a:r>
          </a:p>
        </p:txBody>
      </p:sp>
    </p:spTree>
    <p:extLst>
      <p:ext uri="{BB962C8B-B14F-4D97-AF65-F5344CB8AC3E}">
        <p14:creationId xmlns:p14="http://schemas.microsoft.com/office/powerpoint/2010/main" val="164831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Whitney\Pictures\WORLD\man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98731"/>
            <a:ext cx="8534400" cy="598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7680" y="152400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/>
              <a:t>Manorialism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9767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SERF’S </a:t>
            </a:r>
            <a:r>
              <a:rPr lang="en-US" dirty="0"/>
              <a:t>LIFE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86" y="2514600"/>
            <a:ext cx="9144000" cy="5181600"/>
          </a:xfrm>
        </p:spPr>
        <p:txBody>
          <a:bodyPr/>
          <a:lstStyle/>
          <a:p>
            <a:r>
              <a:rPr lang="en-US" dirty="0"/>
              <a:t>SERFS WORK WITH FAMILIES</a:t>
            </a:r>
          </a:p>
          <a:p>
            <a:r>
              <a:rPr lang="en-US" dirty="0"/>
              <a:t>OWNED THEIR OWN HOMES, NOT THE LAND</a:t>
            </a:r>
          </a:p>
          <a:p>
            <a:r>
              <a:rPr lang="en-US" dirty="0"/>
              <a:t>COULD PASS PROPERTY ON</a:t>
            </a:r>
          </a:p>
          <a:p>
            <a:r>
              <a:rPr lang="en-US" dirty="0"/>
              <a:t>COULD NOT LEAVE W/O LORDS PERMISSION</a:t>
            </a:r>
          </a:p>
          <a:p>
            <a:r>
              <a:rPr lang="en-US" i="1" dirty="0"/>
              <a:t>THEY ARE NOT SLAVES-THEY</a:t>
            </a:r>
            <a:r>
              <a:rPr lang="en-US" dirty="0"/>
              <a:t> CANNOT BE SOLD</a:t>
            </a:r>
          </a:p>
        </p:txBody>
      </p:sp>
    </p:spTree>
    <p:extLst>
      <p:ext uri="{BB962C8B-B14F-4D97-AF65-F5344CB8AC3E}">
        <p14:creationId xmlns:p14="http://schemas.microsoft.com/office/powerpoint/2010/main" val="291068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ADVANCES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/>
              <a:t>OLD PLOWS REPLACED WITH MOLDBOARDS- CURVED IRON PLOWS</a:t>
            </a:r>
          </a:p>
          <a:p>
            <a:r>
              <a:rPr lang="en-US" sz="4000"/>
              <a:t>THE </a:t>
            </a:r>
            <a:r>
              <a:rPr lang="en-US" sz="4000" i="1"/>
              <a:t>THREE-FIELD</a:t>
            </a:r>
            <a:r>
              <a:rPr lang="en-US" sz="4000"/>
              <a:t> SYSTEM INCREASES PRODUCTION</a:t>
            </a:r>
          </a:p>
        </p:txBody>
      </p:sp>
    </p:spTree>
    <p:extLst>
      <p:ext uri="{BB962C8B-B14F-4D97-AF65-F5344CB8AC3E}">
        <p14:creationId xmlns:p14="http://schemas.microsoft.com/office/powerpoint/2010/main" val="339988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5" name="Picture 7" descr="moldboard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738" y="914400"/>
            <a:ext cx="8399462" cy="573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30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THE CHURCH- SPRITUAL AND POLITICAL POWERS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/>
              <a:t>THE CHURCH FUNCTIONED AS A </a:t>
            </a:r>
            <a:r>
              <a:rPr lang="ja-JP" altLang="en-US" sz="4000"/>
              <a:t>‘</a:t>
            </a:r>
            <a:r>
              <a:rPr lang="en-US" sz="4000"/>
              <a:t>GOVERNMENT</a:t>
            </a:r>
            <a:r>
              <a:rPr lang="ja-JP" altLang="en-US" sz="4000"/>
              <a:t>’</a:t>
            </a:r>
            <a:r>
              <a:rPr lang="en-US" sz="4000"/>
              <a:t> ACROSS EUROPE</a:t>
            </a:r>
          </a:p>
          <a:p>
            <a:r>
              <a:rPr lang="en-US" sz="4000"/>
              <a:t>IT INTERFERES WITH KINGS POWERS, REGULATES TRADE, HAS A HAND IN MAY AREAS OF LIFE</a:t>
            </a:r>
          </a:p>
          <a:p>
            <a:r>
              <a:rPr lang="en-US" sz="4000"/>
              <a:t>VIEWS ITSELF AS ABOVE LOCAL KINGS AND RULERS</a:t>
            </a:r>
          </a:p>
        </p:txBody>
      </p:sp>
    </p:spTree>
    <p:extLst>
      <p:ext uri="{BB962C8B-B14F-4D97-AF65-F5344CB8AC3E}">
        <p14:creationId xmlns:p14="http://schemas.microsoft.com/office/powerpoint/2010/main" val="129629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5486400"/>
          </a:xfrm>
        </p:spPr>
        <p:txBody>
          <a:bodyPr/>
          <a:lstStyle/>
          <a:p>
            <a:r>
              <a:rPr lang="en-US" sz="4000" dirty="0"/>
              <a:t>MANY KINGS SUCH AS </a:t>
            </a:r>
            <a:r>
              <a:rPr lang="en-US" sz="4000" i="1" dirty="0"/>
              <a:t>CLOVIS</a:t>
            </a:r>
            <a:r>
              <a:rPr lang="en-US" sz="4000" dirty="0"/>
              <a:t> CONVERT TO GAIN AN ALLY IN THE CHURCH</a:t>
            </a:r>
          </a:p>
          <a:p>
            <a:r>
              <a:rPr lang="en-US" sz="4000" dirty="0"/>
              <a:t>THE CHURCH ATTEMPTS TO PRESERVE ANCIENT LEARNING</a:t>
            </a:r>
          </a:p>
          <a:p>
            <a:r>
              <a:rPr lang="en-US" sz="4000" dirty="0"/>
              <a:t>SALVATION IS THE CENTRAL THEME FOR LIFE ON EARTH</a:t>
            </a:r>
          </a:p>
        </p:txBody>
      </p:sp>
    </p:spTree>
    <p:extLst>
      <p:ext uri="{BB962C8B-B14F-4D97-AF65-F5344CB8AC3E}">
        <p14:creationId xmlns:p14="http://schemas.microsoft.com/office/powerpoint/2010/main" val="137489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Picture 5" descr="MartelPoitiers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-58738"/>
            <a:ext cx="6934200" cy="6916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24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MIDDLE OF WHAT?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THE PERIOD CALLED THE MIDDLE AGES IS BETWEEN </a:t>
            </a:r>
            <a:r>
              <a:rPr lang="en-US" sz="3600" dirty="0" smtClean="0"/>
              <a:t>THE FALL </a:t>
            </a:r>
            <a:r>
              <a:rPr lang="en-US" sz="3600" dirty="0"/>
              <a:t>OF ROME AND THE RENIASSANCE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ABOUT 400 C.E. TO 1400 C.E.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IT</a:t>
            </a:r>
            <a:r>
              <a:rPr lang="ja-JP" altLang="en-US" sz="3600" dirty="0"/>
              <a:t>’</a:t>
            </a:r>
            <a:r>
              <a:rPr lang="en-US" sz="3600" dirty="0"/>
              <a:t>S A PERIOD OF RECOVERY AND GROWTH,DECLINE, GROWTH AGAIN…</a:t>
            </a:r>
          </a:p>
        </p:txBody>
      </p:sp>
    </p:spTree>
    <p:extLst>
      <p:ext uri="{BB962C8B-B14F-4D97-AF65-F5344CB8AC3E}">
        <p14:creationId xmlns:p14="http://schemas.microsoft.com/office/powerpoint/2010/main" val="122601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dirty="0" smtClean="0"/>
              <a:t>Story Time “Medieval Society &amp; Government” p. 159</a:t>
            </a:r>
          </a:p>
          <a:p>
            <a:pPr lvl="1"/>
            <a:r>
              <a:rPr lang="en-US" dirty="0" smtClean="0"/>
              <a:t>Take Notes</a:t>
            </a:r>
          </a:p>
          <a:p>
            <a:pPr lvl="2"/>
            <a:r>
              <a:rPr lang="en-US" dirty="0" smtClean="0"/>
              <a:t>-</a:t>
            </a:r>
          </a:p>
          <a:p>
            <a:pPr lvl="2"/>
            <a:r>
              <a:rPr lang="en-US" dirty="0" smtClean="0"/>
              <a:t>-</a:t>
            </a:r>
          </a:p>
          <a:p>
            <a:pPr lvl="2"/>
            <a:r>
              <a:rPr lang="en-US" dirty="0" smtClean="0"/>
              <a:t>-</a:t>
            </a:r>
          </a:p>
          <a:p>
            <a:pPr lvl="2"/>
            <a:r>
              <a:rPr lang="en-US" dirty="0" smtClean="0"/>
              <a:t>-</a:t>
            </a:r>
          </a:p>
          <a:p>
            <a:pPr lvl="2"/>
            <a:r>
              <a:rPr lang="en-US" dirty="0" smtClean="0"/>
              <a:t>-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8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In 732 at the Battles of Tours and Poitiers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>
                <a:latin typeface="Tahoma" charset="0"/>
              </a:rPr>
              <a:t>   The Franks under Charles Martel (the Hammer) defeat the Muslims who had been advancing north from Spain.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By the late 900s the Vikings and Magyars (Hungarians) had converted to Christianity and settled down to become Europeans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This creates Stability and creates an atmosphere for renewed TRADE</a:t>
            </a:r>
          </a:p>
        </p:txBody>
      </p:sp>
    </p:spTree>
    <p:extLst>
      <p:ext uri="{BB962C8B-B14F-4D97-AF65-F5344CB8AC3E}">
        <p14:creationId xmlns:p14="http://schemas.microsoft.com/office/powerpoint/2010/main" val="81412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Trade Revives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This population explosion meant that people needed/wanted new things from other places.</a:t>
            </a:r>
            <a:br>
              <a:rPr lang="en-US">
                <a:latin typeface="Tahoma" charset="0"/>
              </a:rPr>
            </a:br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Armed caravans began to move along new trade routes.</a:t>
            </a:r>
          </a:p>
        </p:txBody>
      </p:sp>
    </p:spTree>
    <p:extLst>
      <p:ext uri="{BB962C8B-B14F-4D97-AF65-F5344CB8AC3E}">
        <p14:creationId xmlns:p14="http://schemas.microsoft.com/office/powerpoint/2010/main" val="77984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Trade brings changes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Trade </a:t>
            </a:r>
            <a:r>
              <a:rPr lang="en-US" smtClean="0">
                <a:ea typeface="+mn-ea"/>
                <a:sym typeface="Wingdings" pitchFamily="2" charset="2"/>
              </a:rPr>
              <a:t> Trade Fairs  New Towns</a:t>
            </a:r>
            <a:br>
              <a:rPr lang="en-US" smtClean="0">
                <a:ea typeface="+mn-ea"/>
                <a:sym typeface="Wingdings" pitchFamily="2" charset="2"/>
              </a:rPr>
            </a:br>
            <a:endParaRPr lang="en-US" smtClean="0">
              <a:ea typeface="+mn-ea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  <a:sym typeface="Wingdings" pitchFamily="2" charset="2"/>
              </a:rPr>
              <a:t>New money</a:t>
            </a:r>
            <a:br>
              <a:rPr lang="en-US" smtClean="0">
                <a:ea typeface="+mn-ea"/>
                <a:sym typeface="Wingdings" pitchFamily="2" charset="2"/>
              </a:rPr>
            </a:br>
            <a:endParaRPr lang="en-US" smtClean="0">
              <a:ea typeface="+mn-ea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  <a:sym typeface="Wingdings" pitchFamily="2" charset="2"/>
              </a:rPr>
              <a:t>Business:  Partnerships, insurance, banking, </a:t>
            </a:r>
            <a:r>
              <a:rPr lang="en-US" i="1" smtClean="0">
                <a:ea typeface="+mn-ea"/>
                <a:sym typeface="Wingdings" pitchFamily="2" charset="2"/>
              </a:rPr>
              <a:t>bills of exchange</a:t>
            </a:r>
            <a:r>
              <a:rPr lang="en-US" smtClean="0">
                <a:ea typeface="+mn-ea"/>
                <a:sym typeface="Wingdings" pitchFamily="2" charset="2"/>
              </a:rPr>
              <a:t>, etc.</a:t>
            </a:r>
            <a:endParaRPr lang="en-US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72368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Trade brings changes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Social Changes</a:t>
            </a:r>
          </a:p>
          <a:p>
            <a:pPr lvl="1" eaLnBrk="1" hangingPunct="1">
              <a:defRPr/>
            </a:pPr>
            <a:r>
              <a:rPr lang="en-US" smtClean="0"/>
              <a:t>Serfdom disappears, tenant farmers by 1300.</a:t>
            </a:r>
          </a:p>
          <a:p>
            <a:pPr lvl="1" eaLnBrk="1" hangingPunct="1">
              <a:defRPr/>
            </a:pPr>
            <a:r>
              <a:rPr lang="en-US" smtClean="0"/>
              <a:t>Merchants, traders form up the middle class.</a:t>
            </a:r>
          </a:p>
          <a:p>
            <a:pPr lvl="1" eaLnBrk="1" hangingPunct="1">
              <a:defRPr/>
            </a:pPr>
            <a:r>
              <a:rPr lang="en-US" smtClean="0"/>
              <a:t>Loans, or </a:t>
            </a:r>
            <a:r>
              <a:rPr lang="en-US" i="1" smtClean="0"/>
              <a:t>usury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072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Guilds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>
                <a:latin typeface="Tahoma" charset="0"/>
              </a:rPr>
              <a:t>Guilds</a:t>
            </a:r>
            <a:r>
              <a:rPr lang="en-US">
                <a:latin typeface="Tahoma" charset="0"/>
              </a:rPr>
              <a:t> were associations of artisans and merchants of similar economic interests.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How to become a guild member?</a:t>
            </a:r>
          </a:p>
          <a:p>
            <a:pPr lvl="1" eaLnBrk="1" hangingPunct="1"/>
            <a:r>
              <a:rPr lang="en-US" i="1">
                <a:latin typeface="Tahoma" charset="0"/>
              </a:rPr>
              <a:t>Apprentice</a:t>
            </a:r>
          </a:p>
          <a:p>
            <a:pPr lvl="1" eaLnBrk="1" hangingPunct="1"/>
            <a:r>
              <a:rPr lang="en-US" i="1">
                <a:latin typeface="Tahoma" charset="0"/>
              </a:rPr>
              <a:t>Journeyman</a:t>
            </a:r>
            <a:r>
              <a:rPr lang="en-US">
                <a:latin typeface="Tahoma" charset="0"/>
              </a:rPr>
              <a:t> </a:t>
            </a:r>
          </a:p>
          <a:p>
            <a:pPr lvl="1" eaLnBrk="1" hangingPunct="1"/>
            <a:r>
              <a:rPr lang="en-US">
                <a:latin typeface="Tahoma" charset="0"/>
              </a:rPr>
              <a:t>Women?</a:t>
            </a:r>
          </a:p>
        </p:txBody>
      </p:sp>
    </p:spTree>
    <p:extLst>
      <p:ext uri="{BB962C8B-B14F-4D97-AF65-F5344CB8AC3E}">
        <p14:creationId xmlns:p14="http://schemas.microsoft.com/office/powerpoint/2010/main" val="185646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6389" y="152400"/>
            <a:ext cx="7532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Charlemagne and the Carolingians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98731"/>
            <a:ext cx="58674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/>
              <a:t>Charlemagne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 smtClean="0"/>
              <a:t>800, establish empire in France and Germany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 smtClean="0"/>
              <a:t>Pope’s coronation of Charlemagne as first Holy Roman Emperor sets precedent that Church approval is necessary for Western political power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 smtClean="0"/>
              <a:t>843: Treaty of Verdun (empire fragments</a:t>
            </a:r>
            <a:r>
              <a:rPr lang="en-US" sz="2500" dirty="0"/>
              <a:t> </a:t>
            </a:r>
            <a:r>
              <a:rPr lang="en-US" sz="2500" dirty="0" smtClean="0"/>
              <a:t>into three kingdoms)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300" dirty="0"/>
              <a:t>Provides a small amount of stability, but power of emperor was limited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300" dirty="0"/>
              <a:t>Most of Germany still run by feudal lords and most of Italy in city-states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US" sz="2500" dirty="0" smtClean="0"/>
          </a:p>
        </p:txBody>
      </p:sp>
      <p:pic>
        <p:nvPicPr>
          <p:cNvPr id="4" name="Picture 4" descr="http://www.shafe.co.uk/crystal/images/lshafe/Charlemagne_Bu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918" y="814653"/>
            <a:ext cx="2242882" cy="309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instructional1.calstatela.edu/bevans/Art101/Art101B-7-EarlyMedieval/WebPage-ImageF.0003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03772"/>
            <a:ext cx="2290178" cy="285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92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/>
              <a:t>CHARLEMAGNE</a:t>
            </a:r>
          </a:p>
        </p:txBody>
      </p:sp>
      <p:pic>
        <p:nvPicPr>
          <p:cNvPr id="75781" name="Picture 5" descr="charlemag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" y="1676400"/>
            <a:ext cx="4114800" cy="518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5783" name="Picture 7" descr="Charlemagne-by-Dur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34"/>
          <a:stretch>
            <a:fillRect/>
          </a:stretch>
        </p:blipFill>
        <p:spPr bwMode="auto">
          <a:xfrm>
            <a:off x="4343400" y="-76200"/>
            <a:ext cx="4503738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51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7" y="2286000"/>
            <a:ext cx="9144000" cy="5486400"/>
          </a:xfrm>
        </p:spPr>
        <p:txBody>
          <a:bodyPr/>
          <a:lstStyle/>
          <a:p>
            <a:r>
              <a:rPr lang="en-US" dirty="0"/>
              <a:t>FOR THE TIMES A VERY BIG MAN, OVER SIX FEET. SMART, SHREWD, DEVOUT</a:t>
            </a:r>
          </a:p>
          <a:p>
            <a:r>
              <a:rPr lang="en-US" dirty="0"/>
              <a:t>HE SOUGHT TO REVIVE ROME</a:t>
            </a:r>
          </a:p>
          <a:p>
            <a:r>
              <a:rPr lang="en-US" dirty="0"/>
              <a:t>THIS IS A GOAL FOR MANY LEADERS FOR A LONG TIME</a:t>
            </a:r>
          </a:p>
          <a:p>
            <a:r>
              <a:rPr lang="en-US" dirty="0"/>
              <a:t>HE UNITED MUCH OF PRESENT DAY WESTERN </a:t>
            </a:r>
            <a:r>
              <a:rPr lang="en-US" dirty="0" smtClean="0"/>
              <a:t>EUROPE</a:t>
            </a:r>
          </a:p>
          <a:p>
            <a:r>
              <a:rPr lang="en-US" dirty="0"/>
              <a:t>HE IS CROWNED AS THE EMPEROR OF ROME BY THE POPE</a:t>
            </a:r>
          </a:p>
          <a:p>
            <a:r>
              <a:rPr lang="en-US" dirty="0"/>
              <a:t>THE POPE GIVES HIM THE CROWN, SETTING UP A STRUGGLE FOR POWER WITH ALL FUTURE RULERS</a:t>
            </a:r>
          </a:p>
          <a:p>
            <a:r>
              <a:rPr lang="en-US" dirty="0"/>
              <a:t>HE TRIED TO ADVANCE LEARNING, BUILT A GREAT SCHOOL AT AACHEN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3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CORONATION OF CHARLEMAGNE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4" t="38316" r="12941" b="8748"/>
          <a:stretch>
            <a:fillRect/>
          </a:stretch>
        </p:blipFill>
        <p:spPr>
          <a:xfrm>
            <a:off x="0" y="466725"/>
            <a:ext cx="9144000" cy="5934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02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Where is it?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 </a:t>
            </a:r>
            <a:r>
              <a:rPr lang="en-US" sz="4000"/>
              <a:t>Civilization comes to parts of Europe that had been left out of Rome</a:t>
            </a:r>
          </a:p>
          <a:p>
            <a:r>
              <a:rPr lang="en-US" sz="4000"/>
              <a:t>Germany, Northern Britain, Scandinavia…</a:t>
            </a:r>
          </a:p>
          <a:p>
            <a:r>
              <a:rPr lang="en-US" sz="4000"/>
              <a:t>It gradually spreads to cover all of Western Europe</a:t>
            </a:r>
          </a:p>
        </p:txBody>
      </p:sp>
    </p:spTree>
    <p:extLst>
      <p:ext uri="{BB962C8B-B14F-4D97-AF65-F5344CB8AC3E}">
        <p14:creationId xmlns:p14="http://schemas.microsoft.com/office/powerpoint/2010/main" val="375034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 descr="Raphael_Charlemagne CORONATIO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4" t="25847" r="11691" b="31572"/>
          <a:stretch>
            <a:fillRect/>
          </a:stretch>
        </p:blipFill>
        <p:spPr>
          <a:xfrm>
            <a:off x="0" y="0"/>
            <a:ext cx="9144000" cy="673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52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7" name="Picture 5" descr="CHARLEMAGNES EMPIRE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1"/>
          <a:stretch>
            <a:fillRect/>
          </a:stretch>
        </p:blipFill>
        <p:spPr>
          <a:xfrm>
            <a:off x="914400" y="0"/>
            <a:ext cx="7620000" cy="6834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20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9144000" cy="5943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 AFTER HIS DEATH, HIS EMPIRE FELL APART…SOUND FAMILIAR? </a:t>
            </a:r>
          </a:p>
          <a:p>
            <a:r>
              <a:rPr lang="en-US" dirty="0"/>
              <a:t>AFTER HIM EUROPE SETS A PATTERN OF </a:t>
            </a:r>
            <a:r>
              <a:rPr lang="en-US" i="1" dirty="0"/>
              <a:t>REGIONAL RULERS WHO COMPETE FOR POWER, NEVER REUNITED</a:t>
            </a:r>
          </a:p>
          <a:p>
            <a:r>
              <a:rPr lang="en-US" dirty="0"/>
              <a:t>THE TITLE EMPEROR REMAINS, BUTS ITS JUST A TITLE</a:t>
            </a:r>
          </a:p>
          <a:p>
            <a:r>
              <a:rPr lang="en-US" dirty="0"/>
              <a:t>ONLY CHRISTIANITY TIES EUROPE TOGETHER</a:t>
            </a:r>
          </a:p>
        </p:txBody>
      </p:sp>
    </p:spTree>
    <p:extLst>
      <p:ext uri="{BB962C8B-B14F-4D97-AF65-F5344CB8AC3E}">
        <p14:creationId xmlns:p14="http://schemas.microsoft.com/office/powerpoint/2010/main" val="4291351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802105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68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-18143"/>
            <a:ext cx="422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Feudal Monarchies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487026"/>
            <a:ext cx="8728881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Military and political system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Based on military alliances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Rulers provided protection and aid to lesser lords (vassals)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Vassals owed rulers military service; goods; payments; counsel; sometimes receive 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Growth of strong feudal monarchy in Europe took many centuries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Absorbs manors into larger kingdoms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Result: </a:t>
            </a:r>
            <a:r>
              <a:rPr lang="en-US" sz="2400" dirty="0"/>
              <a:t>regional monarchies with strong </a:t>
            </a:r>
            <a:r>
              <a:rPr lang="en-US" sz="2400" dirty="0" smtClean="0"/>
              <a:t>aristocracies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Growth of the feudal societies mirrored the same system in place in China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William the Conqueror, Duke of Normandy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Introduced </a:t>
            </a:r>
            <a:r>
              <a:rPr lang="en-US" sz="2400" dirty="0"/>
              <a:t>feudal monarchy to England following </a:t>
            </a:r>
            <a:r>
              <a:rPr lang="en-US" sz="2400" dirty="0" smtClean="0"/>
              <a:t>Norman invasion </a:t>
            </a:r>
            <a:r>
              <a:rPr lang="en-US" sz="2400" dirty="0"/>
              <a:t>in </a:t>
            </a:r>
            <a:r>
              <a:rPr lang="en-US" sz="2400" dirty="0" smtClean="0"/>
              <a:t>1066 (Battle of Hastings)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Declares that vassals must swear allegiance to him, not to lords</a:t>
            </a:r>
          </a:p>
        </p:txBody>
      </p:sp>
    </p:spTree>
    <p:extLst>
      <p:ext uri="{BB962C8B-B14F-4D97-AF65-F5344CB8AC3E}">
        <p14:creationId xmlns:p14="http://schemas.microsoft.com/office/powerpoint/2010/main" val="7853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hitney\Pictures\WORLD\Feudal 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512956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hitney\Pictures\WORLD\european feudal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45911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45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9" name="Picture 5" descr="williamofnormandy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5049838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1219200" y="5638800"/>
            <a:ext cx="6437313" cy="701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WILLIAM THE CONQUEROR</a:t>
            </a:r>
          </a:p>
        </p:txBody>
      </p:sp>
    </p:spTree>
    <p:extLst>
      <p:ext uri="{BB962C8B-B14F-4D97-AF65-F5344CB8AC3E}">
        <p14:creationId xmlns:p14="http://schemas.microsoft.com/office/powerpoint/2010/main" val="3067499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MCj037876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18256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 descr="minikni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19600"/>
            <a:ext cx="295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 descr="minikni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9600"/>
            <a:ext cx="295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shield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5000"/>
            <a:ext cx="727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shield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727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 descr="shield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727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8" descr="shield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52800"/>
            <a:ext cx="6794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9" descr="shield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52800"/>
            <a:ext cx="6794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10" descr="shield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6794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11" descr="shield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6794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Picture 12" descr="shield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52800"/>
            <a:ext cx="6794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5" name="Picture 13" descr="minikni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19600"/>
            <a:ext cx="295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Picture 14" descr="minikni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19600"/>
            <a:ext cx="295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7" name="Picture 15" descr="minikni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295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8" name="Picture 16" descr="minikni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19600"/>
            <a:ext cx="295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Picture 17" descr="minikni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19600"/>
            <a:ext cx="295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0" name="Picture 18" descr="minikni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19600"/>
            <a:ext cx="295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1" name="Picture 19" descr="minikni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19600"/>
            <a:ext cx="295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2" name="Picture 20" descr="minikni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19600"/>
            <a:ext cx="295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3" name="Picture 21" descr="minikni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19600"/>
            <a:ext cx="295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4" name="Picture 22" descr="minikni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19600"/>
            <a:ext cx="295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5" name="Picture 23" descr="minikni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295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6" name="Picture 24" descr="minikni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19600"/>
            <a:ext cx="295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7" name="Picture 25" descr="minikni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19600"/>
            <a:ext cx="295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8" name="Picture 26" descr="minikni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19600"/>
            <a:ext cx="295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9" name="Picture 27" descr="minikni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19600"/>
            <a:ext cx="295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0" name="Picture 28" descr="minikni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419600"/>
            <a:ext cx="295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1" name="Picture 29" descr="minikni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419600"/>
            <a:ext cx="295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2" name="Picture 30" descr="peas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81600"/>
            <a:ext cx="45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03" name="Picture 31" descr="peas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181600"/>
            <a:ext cx="45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04" name="Picture 32" descr="peas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81600"/>
            <a:ext cx="45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05" name="Picture 33" descr="peas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81600"/>
            <a:ext cx="45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06" name="Picture 34" descr="peas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1600"/>
            <a:ext cx="45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07" name="Picture 35" descr="peas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45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08" name="Picture 36" descr="peas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81600"/>
            <a:ext cx="45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09" name="Picture 37" descr="peas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181600"/>
            <a:ext cx="45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10" name="Picture 38" descr="peas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181600"/>
            <a:ext cx="45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11" name="Picture 39" descr="peas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81600"/>
            <a:ext cx="45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12" name="Picture 40" descr="peas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81600"/>
            <a:ext cx="45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13" name="Picture 41" descr="peas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181600"/>
            <a:ext cx="45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14" name="Picture 42" descr="peas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81600"/>
            <a:ext cx="45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15" name="Picture 43" descr="peas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81600"/>
            <a:ext cx="45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16" name="Picture 44" descr="peas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81600"/>
            <a:ext cx="45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17" name="Picture 45" descr="peas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81600"/>
            <a:ext cx="45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18" name="Picture 46" descr="peas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81600"/>
            <a:ext cx="45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19" name="Picture 47" descr="peas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81600"/>
            <a:ext cx="45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20" name="Picture 48" descr="peas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81600"/>
            <a:ext cx="45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21" name="Picture 49" descr="peas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181600"/>
            <a:ext cx="45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22" name="Picture 50" descr="peas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81600"/>
            <a:ext cx="45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23" name="Picture 51" descr="peas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81600"/>
            <a:ext cx="45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24" name="Picture 52" descr="peas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181600"/>
            <a:ext cx="45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325" name="Text Box 53"/>
          <p:cNvSpPr txBox="1">
            <a:spLocks noChangeArrowheads="1"/>
          </p:cNvSpPr>
          <p:nvPr/>
        </p:nvSpPr>
        <p:spPr bwMode="auto">
          <a:xfrm rot="3252164">
            <a:off x="5464175" y="1546225"/>
            <a:ext cx="2514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PROTECTION</a:t>
            </a:r>
          </a:p>
          <a:p>
            <a:r>
              <a:rPr lang="en-US" sz="2800" b="1">
                <a:latin typeface="Arial" charset="0"/>
              </a:rPr>
              <a:t>AND</a:t>
            </a:r>
            <a:r>
              <a:rPr lang="en-US" sz="2800">
                <a:latin typeface="Arial" charset="0"/>
              </a:rPr>
              <a:t> </a:t>
            </a:r>
            <a:r>
              <a:rPr lang="en-US" sz="2800" b="1">
                <a:latin typeface="Arial" charset="0"/>
              </a:rPr>
              <a:t>LAND</a:t>
            </a:r>
          </a:p>
        </p:txBody>
      </p:sp>
      <p:sp>
        <p:nvSpPr>
          <p:cNvPr id="54326" name="Line 54"/>
          <p:cNvSpPr>
            <a:spLocks noChangeShapeType="1"/>
          </p:cNvSpPr>
          <p:nvPr/>
        </p:nvSpPr>
        <p:spPr bwMode="auto">
          <a:xfrm>
            <a:off x="7467600" y="3124200"/>
            <a:ext cx="762000" cy="1066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27" name="Text Box 55"/>
          <p:cNvSpPr txBox="1">
            <a:spLocks noChangeArrowheads="1"/>
          </p:cNvSpPr>
          <p:nvPr/>
        </p:nvSpPr>
        <p:spPr bwMode="auto">
          <a:xfrm rot="-2723298">
            <a:off x="-467518" y="2951956"/>
            <a:ext cx="393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TAXES AND</a:t>
            </a:r>
            <a:r>
              <a:rPr lang="en-US" sz="2800">
                <a:latin typeface="Arial" charset="0"/>
              </a:rPr>
              <a:t> </a:t>
            </a:r>
            <a:r>
              <a:rPr lang="en-US" sz="2800" b="1">
                <a:latin typeface="Arial" charset="0"/>
              </a:rPr>
              <a:t>KNIGHTS</a:t>
            </a:r>
          </a:p>
        </p:txBody>
      </p:sp>
      <p:sp>
        <p:nvSpPr>
          <p:cNvPr id="54328" name="Line 56"/>
          <p:cNvSpPr>
            <a:spLocks noChangeShapeType="1"/>
          </p:cNvSpPr>
          <p:nvPr/>
        </p:nvSpPr>
        <p:spPr bwMode="auto">
          <a:xfrm flipV="1">
            <a:off x="2895600" y="1219200"/>
            <a:ext cx="609600" cy="6096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25" grpId="0"/>
      <p:bldP spid="54326" grpId="0" animBg="1"/>
      <p:bldP spid="54327" grpId="0"/>
      <p:bldP spid="543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5" name="Picture 5" descr="feudmap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"/>
          <a:stretch>
            <a:fillRect/>
          </a:stretch>
        </p:blipFill>
        <p:spPr>
          <a:xfrm>
            <a:off x="533400" y="0"/>
            <a:ext cx="8382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40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5867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NOT ALL OF EUROPE HAD STRONG SYSTEMS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NORTHERN GERMANY, THE LOW COUNTRIES, AND ITALY REMAINED FRAGMENTED AND WEAK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1215* IN  ENGLAND THE MAGNA CARTA BEGAN LIMITING ROYAL POWER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PARLIAMENTS START IN EUROPE- VERY LIMITED IN POWER</a:t>
            </a:r>
          </a:p>
        </p:txBody>
      </p:sp>
    </p:spTree>
    <p:extLst>
      <p:ext uri="{BB962C8B-B14F-4D97-AF65-F5344CB8AC3E}">
        <p14:creationId xmlns:p14="http://schemas.microsoft.com/office/powerpoint/2010/main" val="425109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9" name="Picture 7" descr="western europe middle ages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79388"/>
            <a:ext cx="7391400" cy="6678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44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9" name="Picture 7" descr="magna carta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113"/>
            <a:ext cx="9144000" cy="6769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567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71" y="2209800"/>
            <a:ext cx="9144000" cy="5410200"/>
          </a:xfrm>
        </p:spPr>
        <p:txBody>
          <a:bodyPr>
            <a:normAutofit/>
          </a:bodyPr>
          <a:lstStyle/>
          <a:p>
            <a:r>
              <a:rPr lang="en-US" sz="3200" dirty="0"/>
              <a:t>IN GENERAL MOST PEOPLE HAD LIMITED RIGHTS</a:t>
            </a:r>
          </a:p>
          <a:p>
            <a:r>
              <a:rPr lang="en-US" sz="3200" dirty="0"/>
              <a:t>IT WAS A BEGINNING TO LATER GOVT</a:t>
            </a:r>
            <a:r>
              <a:rPr lang="ja-JP" altLang="en-US" sz="3200" dirty="0"/>
              <a:t>’</a:t>
            </a:r>
            <a:r>
              <a:rPr lang="en-US" sz="3200" dirty="0"/>
              <a:t>S POWER STRUCTURES</a:t>
            </a:r>
          </a:p>
          <a:p>
            <a:r>
              <a:rPr lang="en-US" sz="3200" dirty="0"/>
              <a:t>THEY WERE LOOKING FOR  A BALANCE OF POWER BETWEEN LORDS AND VASSALS </a:t>
            </a:r>
          </a:p>
        </p:txBody>
      </p:sp>
    </p:spTree>
    <p:extLst>
      <p:ext uri="{BB962C8B-B14F-4D97-AF65-F5344CB8AC3E}">
        <p14:creationId xmlns:p14="http://schemas.microsoft.com/office/powerpoint/2010/main" val="145174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531" y="152400"/>
            <a:ext cx="4814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Limiting Government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98730"/>
            <a:ext cx="6477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Growth </a:t>
            </a:r>
            <a:r>
              <a:rPr lang="en-US" sz="2200" dirty="0"/>
              <a:t>of monarchy cut into aristocratic </a:t>
            </a:r>
            <a:r>
              <a:rPr lang="en-US" sz="2200" dirty="0" smtClean="0"/>
              <a:t>power, so attempts are made to limit monarchical power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1215: Magna </a:t>
            </a:r>
            <a:r>
              <a:rPr lang="en-US" sz="2200" dirty="0" err="1" smtClean="0"/>
              <a:t>Carta</a:t>
            </a:r>
            <a:endParaRPr lang="en-US" sz="22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King John recognizes supremacy of written law; was forced by noblemen to adhere to it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Granted basic rights to noblemen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1265: first English Parliament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Serve as check on royal authority; collaboration between king and vassals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Three Estates (Church, Nobles, Commoners)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Rights according to estate in which you were born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However, monarchs continue to increase in power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Large conflicts</a:t>
            </a:r>
            <a:r>
              <a:rPr lang="en-US" sz="2200" dirty="0"/>
              <a:t> </a:t>
            </a:r>
            <a:r>
              <a:rPr lang="en-US" sz="2200" dirty="0" smtClean="0"/>
              <a:t>like Hundred Years War lead to early ideas of nationalism with kings are leaders that embody countries’ principles</a:t>
            </a:r>
            <a:endParaRPr lang="en-US" sz="2200" dirty="0" smtClean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55490"/>
            <a:ext cx="260466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Whitney\Pictures\WORLD\magna car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198" y="798731"/>
            <a:ext cx="2243001" cy="290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9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182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Vikings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52185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Danish; Norwegian; Swedish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Raids from 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to 11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Lightweight boats with wide hulls; stable and easily handled in rough water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</a:t>
            </a:r>
            <a:r>
              <a:rPr lang="en-US" sz="2000" dirty="0"/>
              <a:t>.</a:t>
            </a:r>
            <a:r>
              <a:rPr lang="en-US" sz="2000" dirty="0" smtClean="0"/>
              <a:t>: Begin to cease raids, convert to Christianity, and become settled peoples in Europe.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Continue to explore northern Atlantic (Iceland; Greenland; North America)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First European steps in Americas, Hudson Bay </a:t>
            </a:r>
            <a:r>
              <a:rPr lang="en-US" sz="2000" dirty="0" smtClean="0"/>
              <a:t>area</a:t>
            </a:r>
            <a:endParaRPr lang="en-US" sz="2000" dirty="0"/>
          </a:p>
        </p:txBody>
      </p:sp>
      <p:pic>
        <p:nvPicPr>
          <p:cNvPr id="17414" name="Picture 6" descr="http://heindorffhus.motivsamler.dk/vikings/intro-Viking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598" y="3810000"/>
            <a:ext cx="5686217" cy="29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1567"/>
            <a:ext cx="2344824" cy="312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07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3444" y="152400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Crusades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2273" y="781993"/>
            <a:ext cx="5668239" cy="6109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Crusades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Called </a:t>
            </a:r>
            <a:r>
              <a:rPr lang="en-US" sz="2300" dirty="0"/>
              <a:t>by Urban II, 1095; end </a:t>
            </a:r>
            <a:r>
              <a:rPr lang="en-US" sz="2300" dirty="0" smtClean="0"/>
              <a:t>Muslim (Seljuk Turk) </a:t>
            </a:r>
            <a:r>
              <a:rPr lang="en-US" sz="2300" dirty="0"/>
              <a:t>control of Holy Land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/>
              <a:t>Initial success but ultimately end with </a:t>
            </a:r>
            <a:r>
              <a:rPr lang="en-US" sz="2300" dirty="0" smtClean="0"/>
              <a:t>defeat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Pass through Byzantine Empire (architectural achievements)</a:t>
            </a:r>
            <a:endParaRPr lang="en-US" sz="23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/>
              <a:t>New contact with Islam and open western Europe’s eyes to new possibilities, especially </a:t>
            </a:r>
            <a:r>
              <a:rPr lang="en-US" sz="2300" dirty="0" smtClean="0"/>
              <a:t>trade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300" dirty="0" smtClean="0"/>
              <a:t>Sugarcane, spices, porcelain, glassware, carpets from East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300" dirty="0" smtClean="0"/>
              <a:t>Unbalanced trade: West wants Eastern goods</a:t>
            </a:r>
            <a:endParaRPr lang="en-US" sz="23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/>
              <a:t>Show aggressive spirit of Western Europe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2270"/>
            <a:ext cx="3478033" cy="473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93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1880" y="300756"/>
            <a:ext cx="4685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The Catholic Church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1200329"/>
            <a:ext cx="435136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300" dirty="0"/>
              <a:t>Catholic Church </a:t>
            </a:r>
            <a:r>
              <a:rPr lang="en-US" sz="2300" dirty="0" smtClean="0"/>
              <a:t>becomes </a:t>
            </a:r>
            <a:r>
              <a:rPr lang="en-US" sz="2300" dirty="0"/>
              <a:t>most powerful </a:t>
            </a:r>
            <a:r>
              <a:rPr lang="en-US" sz="2300" dirty="0" smtClean="0"/>
              <a:t>and wealthy institution </a:t>
            </a:r>
            <a:r>
              <a:rPr lang="en-US" sz="2300" dirty="0"/>
              <a:t>in </a:t>
            </a:r>
            <a:r>
              <a:rPr lang="en-US" sz="2300" dirty="0" smtClean="0"/>
              <a:t>West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Opportunities for abuse and corruption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/>
              <a:t>Church sometimes owned large landholdings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Clear hierarchy of Church power like Roman government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Popes regulated doctrine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2300" dirty="0" smtClean="0"/>
              <a:t>Just like “Royal Cult” of Islam, early Germanic kings were interested in Christianity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8537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95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3770" y="203537"/>
            <a:ext cx="391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Religious Reform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121080"/>
            <a:ext cx="571499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1073-1085: Gregorian Reform with Gregory VII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Separation of secular and religious spheres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Try to free church from interference from states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Prove Church is superior to state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Quarrels with HRE Henry IV over investiture (whose right is it to appoint bishops? King or Pope?)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Several </a:t>
            </a:r>
            <a:r>
              <a:rPr lang="en-US" sz="2200" dirty="0"/>
              <a:t>reform movements </a:t>
            </a:r>
            <a:r>
              <a:rPr lang="en-US" sz="2200" dirty="0" smtClean="0"/>
              <a:t>created to combat perceived corruption in Church</a:t>
            </a:r>
            <a:endParaRPr lang="en-US" sz="22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Mendicants, 13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century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200" dirty="0" smtClean="0"/>
              <a:t>St. Francis (Franciscans)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200" dirty="0" smtClean="0"/>
              <a:t>St. Dominic (Dominicans)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94430"/>
            <a:ext cx="2571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94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CHURCH REFORM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SOME SAW THE CHURCH AS BECOMING CORRUPT. SECULAR</a:t>
            </a:r>
          </a:p>
          <a:p>
            <a:r>
              <a:rPr lang="en-US"/>
              <a:t>ONE REFORM WAS MONASTICISM</a:t>
            </a:r>
          </a:p>
          <a:p>
            <a:r>
              <a:rPr lang="en-US"/>
              <a:t>POPE GREGORY VII TRIED TO TAKE POWER TO APPOINT BISHOPS FROM RULERS- LAY INVESTITURE</a:t>
            </a:r>
          </a:p>
          <a:p>
            <a:r>
              <a:rPr lang="en-US"/>
              <a:t>THE HOLY ROMAN EMPEROR DID NOT WANT TO GIVE UP CONTROL</a:t>
            </a:r>
          </a:p>
        </p:txBody>
      </p:sp>
    </p:spTree>
    <p:extLst>
      <p:ext uri="{BB962C8B-B14F-4D97-AF65-F5344CB8AC3E}">
        <p14:creationId xmlns:p14="http://schemas.microsoft.com/office/powerpoint/2010/main" val="2715247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3" name="Picture 5" descr="GregoryVII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0"/>
            <a:ext cx="5227638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2209800" y="5943600"/>
            <a:ext cx="52578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POPE GREGORY VII</a:t>
            </a:r>
          </a:p>
        </p:txBody>
      </p:sp>
    </p:spTree>
    <p:extLst>
      <p:ext uri="{BB962C8B-B14F-4D97-AF65-F5344CB8AC3E}">
        <p14:creationId xmlns:p14="http://schemas.microsoft.com/office/powerpoint/2010/main" val="299639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7" name="Picture 5" descr="henry iv at canossa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17538"/>
            <a:ext cx="9144000" cy="6232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64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SOCIETY AND CULTURE IN THE MIDDLE AGES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CENTER MOVES AWAY FROM ROME NORTHWARD</a:t>
            </a:r>
          </a:p>
          <a:p>
            <a:r>
              <a:rPr lang="en-US" dirty="0"/>
              <a:t>COMPARD TO THE REST OF THE WORLD EUROPE WAS PRIMITIVE</a:t>
            </a:r>
          </a:p>
          <a:p>
            <a:r>
              <a:rPr lang="en-US" dirty="0"/>
              <a:t>MUSLIMS SCORNED THEM AS </a:t>
            </a:r>
            <a:r>
              <a:rPr lang="ja-JP" altLang="en-US" dirty="0"/>
              <a:t>‘</a:t>
            </a:r>
            <a:r>
              <a:rPr lang="en-US" dirty="0"/>
              <a:t>BARBARIANS</a:t>
            </a:r>
            <a:r>
              <a:rPr lang="ja-JP" altLang="en-US" dirty="0"/>
              <a:t>’</a:t>
            </a:r>
            <a:endParaRPr lang="en-US" dirty="0"/>
          </a:p>
          <a:p>
            <a:r>
              <a:rPr lang="en-US" dirty="0"/>
              <a:t>THIS HELPS EXPLAINS SOME OF THE CONFLICTS WITH ISLAM</a:t>
            </a:r>
          </a:p>
        </p:txBody>
      </p:sp>
    </p:spTree>
    <p:extLst>
      <p:ext uri="{BB962C8B-B14F-4D97-AF65-F5344CB8AC3E}">
        <p14:creationId xmlns:p14="http://schemas.microsoft.com/office/powerpoint/2010/main" val="175565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67000"/>
            <a:ext cx="9144000" cy="5410200"/>
          </a:xfrm>
        </p:spPr>
        <p:txBody>
          <a:bodyPr/>
          <a:lstStyle/>
          <a:p>
            <a:r>
              <a:rPr lang="en-US" dirty="0"/>
              <a:t>THE COMPROMISE- POPES APPOINT BISHOPS, RULERS GRANT THE LAND </a:t>
            </a:r>
          </a:p>
          <a:p>
            <a:r>
              <a:rPr lang="en-US" dirty="0"/>
              <a:t>OTHER POPES TRIED TO MAKE THE CHURCH SUPREME OVER KINGS</a:t>
            </a:r>
          </a:p>
          <a:p>
            <a:r>
              <a:rPr lang="en-US" dirty="0"/>
              <a:t>THE CHURCH HAS ITS OWN COURTS TO RULE ON RELIGIOUS LAWS</a:t>
            </a:r>
          </a:p>
          <a:p>
            <a:r>
              <a:rPr lang="en-US" dirty="0"/>
              <a:t>IN EFFECT TWO GOVERNMENTS- CHURCH AND STATE</a:t>
            </a:r>
          </a:p>
        </p:txBody>
      </p:sp>
    </p:spTree>
    <p:extLst>
      <p:ext uri="{BB962C8B-B14F-4D97-AF65-F5344CB8AC3E}">
        <p14:creationId xmlns:p14="http://schemas.microsoft.com/office/powerpoint/2010/main" val="3874192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9138" y="457200"/>
            <a:ext cx="2903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Monasticism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95554"/>
            <a:ext cx="5257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Aide in discipline of intense spirituality of devout Christians through celibacy and extreme piety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Example of holy life to ordinary people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Monasteries were pilgrimage centers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Intellectual </a:t>
            </a:r>
            <a:r>
              <a:rPr lang="en-US" sz="2400" dirty="0"/>
              <a:t>life and literacy declines except among </a:t>
            </a:r>
            <a:r>
              <a:rPr lang="en-US" sz="2400" dirty="0" smtClean="0"/>
              <a:t>churchman in monasteries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Benedict </a:t>
            </a:r>
            <a:r>
              <a:rPr lang="en-US" sz="2400" dirty="0"/>
              <a:t>of </a:t>
            </a:r>
            <a:r>
              <a:rPr lang="en-US" sz="2400" dirty="0" err="1" smtClean="0"/>
              <a:t>Nursia</a:t>
            </a:r>
            <a:r>
              <a:rPr lang="en-US" sz="2400" dirty="0" smtClean="0"/>
              <a:t>,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c.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Creates Benedictine rule for monks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Founder of Western monasticism</a:t>
            </a:r>
            <a:endParaRPr lang="en-US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96" y="1672411"/>
            <a:ext cx="4004404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430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1714" y="751301"/>
            <a:ext cx="5044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The High Middle Ages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9737" y="1600200"/>
            <a:ext cx="8686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/>
              <a:t>11</a:t>
            </a:r>
            <a:r>
              <a:rPr lang="en-US" sz="2500" baseline="30000" dirty="0" smtClean="0"/>
              <a:t>th</a:t>
            </a:r>
            <a:r>
              <a:rPr lang="en-US" sz="2500" dirty="0" smtClean="0"/>
              <a:t> - 15</a:t>
            </a:r>
            <a:r>
              <a:rPr lang="en-US" sz="2500" baseline="30000" dirty="0" smtClean="0"/>
              <a:t>th</a:t>
            </a:r>
            <a:r>
              <a:rPr lang="en-US" sz="2500" dirty="0" smtClean="0"/>
              <a:t> centuries: emergence from the Dark Ages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 smtClean="0"/>
              <a:t>Increased urbanization and declining </a:t>
            </a:r>
            <a:r>
              <a:rPr lang="en-US" sz="2500" dirty="0" err="1" smtClean="0"/>
              <a:t>manorialism</a:t>
            </a:r>
            <a:endParaRPr lang="en-US" sz="2500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500" dirty="0" smtClean="0"/>
              <a:t>Increased </a:t>
            </a:r>
            <a:r>
              <a:rPr lang="en-US" sz="2500" dirty="0"/>
              <a:t>social </a:t>
            </a:r>
            <a:r>
              <a:rPr lang="en-US" sz="2500" dirty="0" smtClean="0"/>
              <a:t>mobility</a:t>
            </a:r>
            <a:endParaRPr lang="en-US" sz="25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/>
              <a:t>Increased trade with Asia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/>
              <a:t>Increased economic activity and banking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 smtClean="0"/>
              <a:t>Increased universities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 smtClean="0"/>
              <a:t>Declining feudal political structures and </a:t>
            </a:r>
            <a:r>
              <a:rPr lang="en-US" sz="2500" dirty="0"/>
              <a:t>e</a:t>
            </a:r>
            <a:r>
              <a:rPr lang="en-US" sz="2500" dirty="0" smtClean="0"/>
              <a:t>merging centralized monarchies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 smtClean="0"/>
              <a:t>Strengthening of nation-states (Hundred Years’ War)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 smtClean="0"/>
              <a:t>New warfare technology</a:t>
            </a:r>
          </a:p>
        </p:txBody>
      </p:sp>
    </p:spTree>
    <p:extLst>
      <p:ext uri="{BB962C8B-B14F-4D97-AF65-F5344CB8AC3E}">
        <p14:creationId xmlns:p14="http://schemas.microsoft.com/office/powerpoint/2010/main" val="108519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898" y="152400"/>
            <a:ext cx="6135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Urbanization and Education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765749"/>
            <a:ext cx="4953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Population increase, towns grow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Growing economy and markets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Literacy expands in urban centers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Decreasing Viking raids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Emphasis on education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From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c: Cathedral schools trained children to be future clergy members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From 13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c: Universities trained students in theology, medicine,  law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Help to create economic and cultural vitality in Europe after 1000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676" y="923925"/>
            <a:ext cx="36195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11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148" y="0"/>
            <a:ext cx="6968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Theology </a:t>
            </a:r>
          </a:p>
          <a:p>
            <a:pPr algn="ctr"/>
            <a:r>
              <a:rPr lang="en-US" sz="3600" b="1" dirty="0" smtClean="0"/>
              <a:t>(Assimilating Faith and Reason)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25689"/>
            <a:ext cx="5486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Exploration of Greek philosophy and assimilation into Catholic religious tradition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Debate in universities: how to combine rational philosophy with Christian faith?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Bernard of </a:t>
            </a:r>
            <a:r>
              <a:rPr lang="en-US" sz="2000" dirty="0" err="1" smtClean="0"/>
              <a:t>Clairvaux</a:t>
            </a:r>
            <a:r>
              <a:rPr lang="en-US" sz="2000" dirty="0" smtClean="0"/>
              <a:t>, monk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Opposed to approach of integration of Greek philosophy into Catholic tradition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Supports mysticism</a:t>
            </a:r>
            <a:r>
              <a:rPr lang="en-US" sz="2000" dirty="0"/>
              <a:t> </a:t>
            </a:r>
            <a:r>
              <a:rPr lang="en-US" sz="2000" dirty="0" smtClean="0"/>
              <a:t>(receive truth through faith and union with God)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Thomas Aquinas, </a:t>
            </a:r>
            <a:r>
              <a:rPr lang="en-US" sz="2000" i="1" dirty="0" err="1" smtClean="0"/>
              <a:t>Summas</a:t>
            </a:r>
            <a:r>
              <a:rPr lang="en-US" sz="2000" i="1" dirty="0" smtClean="0"/>
              <a:t>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faith is primary, but reason leads to understanding; therefore, one can reconcile Greek philosophy with Catholic theology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Scholasticism, 13</a:t>
            </a:r>
            <a:r>
              <a:rPr lang="en-US" sz="2000" baseline="30000" dirty="0" smtClean="0"/>
              <a:t>th</a:t>
            </a:r>
            <a:r>
              <a:rPr lang="en-US" sz="2000" dirty="0"/>
              <a:t> </a:t>
            </a:r>
            <a:r>
              <a:rPr lang="en-US" sz="2000" dirty="0" smtClean="0"/>
              <a:t>c., logic to resolve theological problems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55013"/>
            <a:ext cx="3162892" cy="474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19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THEOLOGY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5105400"/>
          </a:xfrm>
        </p:spPr>
        <p:txBody>
          <a:bodyPr/>
          <a:lstStyle/>
          <a:p>
            <a:r>
              <a:rPr lang="en-US" dirty="0"/>
              <a:t>THE CHURCH RELIED ON ANCIENT LEARNING- ARISTOTLE</a:t>
            </a:r>
          </a:p>
          <a:p>
            <a:r>
              <a:rPr lang="en-US" dirty="0"/>
              <a:t>FAITH WAS SUPREME OVER REASON</a:t>
            </a:r>
          </a:p>
          <a:p>
            <a:r>
              <a:rPr lang="en-US" dirty="0"/>
              <a:t>AS SCHOLARS TRANSLATED ANCIENT TEXTS,LEARNING INCREASED</a:t>
            </a:r>
          </a:p>
          <a:p>
            <a:r>
              <a:rPr lang="en-US" dirty="0"/>
              <a:t>PEOPLE VENERATED SAINTS,WENT TO CHURCH, BUT MAGIC AND SUPERSTITION STILL REMAINED ALIVE</a:t>
            </a:r>
          </a:p>
        </p:txBody>
      </p:sp>
    </p:spTree>
    <p:extLst>
      <p:ext uri="{BB962C8B-B14F-4D97-AF65-F5344CB8AC3E}">
        <p14:creationId xmlns:p14="http://schemas.microsoft.com/office/powerpoint/2010/main" val="450434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0379" y="0"/>
            <a:ext cx="6468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Religion in Art and Literature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51989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Architecture, literature, and art reflect religious themes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Painting: wood panels, religious scenes, no perspective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Romanesque architecture: for pilgrimages, blocky, “Roman”-like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Gothic architecture: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c., verticality, light, intricacy, growing technical skills, expensive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Literature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Latin: law, education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Vernacular: secular literature (Chaucer’s </a:t>
            </a:r>
            <a:r>
              <a:rPr lang="en-US" sz="2400" i="1" dirty="0" smtClean="0"/>
              <a:t>Canterbury Tales</a:t>
            </a:r>
            <a:r>
              <a:rPr lang="en-US" sz="2400" dirty="0"/>
              <a:t>;</a:t>
            </a:r>
            <a:r>
              <a:rPr lang="en-US" sz="2400" dirty="0" smtClean="0"/>
              <a:t> </a:t>
            </a:r>
            <a:r>
              <a:rPr lang="en-US" sz="2400" i="1" dirty="0" smtClean="0"/>
              <a:t>Beowulf)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Court poetry and chivalry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29936"/>
            <a:ext cx="375313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designcrave.frsucrave.netdna-cdn.com/wp-content/uploads/2010/07/National-Cathed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79" y="3482067"/>
            <a:ext cx="4003023" cy="32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2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ART REMAINED CENTERED ON SALVATION AND THEMES OF RELIGIOUS FAITH</a:t>
            </a:r>
          </a:p>
          <a:p>
            <a:r>
              <a:rPr lang="en-US"/>
              <a:t>CATHEDRALS BECOME GIANT CENTERS OF FAITH AND WORSHIP</a:t>
            </a:r>
          </a:p>
          <a:p>
            <a:pPr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31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_FejUJXlM6VM/S98UQ-Io0wI/AAAAAAAAB60/aa9JJaW4wvw/s1600/mediev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9" y="76200"/>
            <a:ext cx="8732181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8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7185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Agricultural Innovations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371600"/>
            <a:ext cx="449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Moldboard: curved iron plate, allowed deeper turning of heavy soil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Crop rotation: leave half of land uncultivated each year to restore soil, but limits productivity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Three-field system: Only 1/3 of land left unplanted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Agricultural improvements </a:t>
            </a:r>
            <a:r>
              <a:rPr lang="en-US" sz="2100" dirty="0" smtClean="0">
                <a:sym typeface="Wingdings" panose="05000000000000000000" pitchFamily="2" charset="2"/>
              </a:rPr>
              <a:t> i</a:t>
            </a:r>
            <a:r>
              <a:rPr lang="en-US" sz="2100" dirty="0" smtClean="0"/>
              <a:t>ncreased production </a:t>
            </a:r>
            <a:r>
              <a:rPr lang="en-US" sz="2100" dirty="0" smtClean="0">
                <a:sym typeface="Wingdings" panose="05000000000000000000" pitchFamily="2" charset="2"/>
              </a:rPr>
              <a:t> </a:t>
            </a:r>
            <a:r>
              <a:rPr lang="en-US" sz="2100" dirty="0" smtClean="0"/>
              <a:t>population growth </a:t>
            </a:r>
            <a:r>
              <a:rPr lang="en-US" sz="2100" dirty="0" smtClean="0">
                <a:sym typeface="Wingdings" panose="05000000000000000000" pitchFamily="2" charset="2"/>
              </a:rPr>
              <a:t> increased size of urban areas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/>
              <a:t>Peasants gain </a:t>
            </a:r>
            <a:r>
              <a:rPr lang="en-US" sz="2100" dirty="0" smtClean="0"/>
              <a:t>financial </a:t>
            </a:r>
            <a:r>
              <a:rPr lang="en-US" sz="2100" dirty="0"/>
              <a:t>freedom with agricultural advances, some become free farmers with no landlord and move to </a:t>
            </a:r>
            <a:r>
              <a:rPr lang="en-US" sz="2100" dirty="0" smtClean="0"/>
              <a:t>cities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623"/>
            <a:ext cx="4235928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64886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Moldboard and Crop Rotation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4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57" y="2286000"/>
            <a:ext cx="9144000" cy="5486400"/>
          </a:xfrm>
        </p:spPr>
        <p:txBody>
          <a:bodyPr>
            <a:normAutofit/>
          </a:bodyPr>
          <a:lstStyle/>
          <a:p>
            <a:r>
              <a:rPr lang="en-US" sz="3200" dirty="0"/>
              <a:t>EUROPE BEGAN TO GROW AGAIN</a:t>
            </a:r>
          </a:p>
          <a:p>
            <a:r>
              <a:rPr lang="en-US" sz="3200" dirty="0"/>
              <a:t>POPULATIONS ROSE</a:t>
            </a:r>
          </a:p>
          <a:p>
            <a:r>
              <a:rPr lang="en-US" sz="3200" dirty="0"/>
              <a:t>NEW TECHNOLOGIES DEVELOPED</a:t>
            </a:r>
          </a:p>
          <a:p>
            <a:r>
              <a:rPr lang="en-US" sz="3200" dirty="0"/>
              <a:t>WATER DRIVEN MILLS, IRON CASTING</a:t>
            </a:r>
          </a:p>
          <a:p>
            <a:r>
              <a:rPr lang="en-US" sz="3200" dirty="0"/>
              <a:t>CHRISTIANITY BECAME THE DOMINANT FAITH, CENTERD IN THE ROMAN CHURCH</a:t>
            </a:r>
          </a:p>
        </p:txBody>
      </p:sp>
    </p:spTree>
    <p:extLst>
      <p:ext uri="{BB962C8B-B14F-4D97-AF65-F5344CB8AC3E}">
        <p14:creationId xmlns:p14="http://schemas.microsoft.com/office/powerpoint/2010/main" val="1880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5" y="4832"/>
            <a:ext cx="8980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Growth of Trade and Banking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" y="651163"/>
            <a:ext cx="48767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Low </a:t>
            </a:r>
            <a:r>
              <a:rPr lang="en-US" sz="2200" dirty="0"/>
              <a:t>Countries: cloth; England: wool; France: </a:t>
            </a:r>
            <a:r>
              <a:rPr lang="en-US" sz="2200" dirty="0" smtClean="0"/>
              <a:t>wine</a:t>
            </a:r>
            <a:r>
              <a:rPr lang="en-US" sz="2200" dirty="0"/>
              <a:t>; Scandinavia: timber; fish; </a:t>
            </a:r>
            <a:r>
              <a:rPr lang="en-US" sz="2200" dirty="0" smtClean="0"/>
              <a:t>fur</a:t>
            </a: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Money replaces barter system, and banking</a:t>
            </a:r>
            <a:r>
              <a:rPr lang="en-US" sz="2200" dirty="0"/>
              <a:t> </a:t>
            </a:r>
            <a:r>
              <a:rPr lang="en-US" sz="2200" dirty="0" smtClean="0"/>
              <a:t>and insurance emerge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Hanseatic League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Confederation of merchant guilds and cities in Northern Europe working together for mutual economic benefit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Merchants asserted considerable power in trading cities as weak governments failed to regulate merchants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Merchants have low social status however; Christians raised concerns </a:t>
            </a:r>
            <a:r>
              <a:rPr lang="en-US" sz="2200" dirty="0"/>
              <a:t>about </a:t>
            </a:r>
            <a:r>
              <a:rPr lang="en-US" sz="2200" dirty="0" smtClean="0"/>
              <a:t>capitalism and greed</a:t>
            </a:r>
            <a:endParaRPr lang="en-US" sz="2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848" y="1953617"/>
            <a:ext cx="424032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67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TRADE AND TOWNS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5181600"/>
          </a:xfrm>
        </p:spPr>
        <p:txBody>
          <a:bodyPr/>
          <a:lstStyle/>
          <a:p>
            <a:r>
              <a:rPr lang="en-US" dirty="0"/>
              <a:t>MORE PEASANTS ARE GAINING FREEDOM</a:t>
            </a:r>
          </a:p>
          <a:p>
            <a:r>
              <a:rPr lang="en-US" dirty="0"/>
              <a:t>TOWNS GROWING LARGER BASED ON TRADE STARTED BY THE CRUSADES</a:t>
            </a:r>
          </a:p>
          <a:p>
            <a:r>
              <a:rPr lang="en-US" dirty="0"/>
              <a:t>BANKING BEGINS- ALLIANCES SUCH AS THE HANSEATIC LEAGUE</a:t>
            </a:r>
          </a:p>
          <a:p>
            <a:r>
              <a:rPr lang="en-US" dirty="0"/>
              <a:t>CAPITALISM STARTS, COMMERCE IS MOSTLY UNREGULATED, COMPARED TO OTHER SOCIETIES</a:t>
            </a:r>
          </a:p>
        </p:txBody>
      </p:sp>
    </p:spTree>
    <p:extLst>
      <p:ext uri="{BB962C8B-B14F-4D97-AF65-F5344CB8AC3E}">
        <p14:creationId xmlns:p14="http://schemas.microsoft.com/office/powerpoint/2010/main" val="552053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9144000" cy="5105400"/>
          </a:xfrm>
        </p:spPr>
        <p:txBody>
          <a:bodyPr/>
          <a:lstStyle/>
          <a:p>
            <a:r>
              <a:rPr lang="en-US" dirty="0"/>
              <a:t>ARTISAN AND TRADESMEN FORM GUILDS</a:t>
            </a:r>
          </a:p>
          <a:p>
            <a:r>
              <a:rPr lang="en-US" dirty="0"/>
              <a:t>GIVES THEM CONTROL</a:t>
            </a:r>
          </a:p>
          <a:p>
            <a:r>
              <a:rPr lang="en-US" dirty="0"/>
              <a:t>GUILDS SWAY LOCAL POLITICS</a:t>
            </a:r>
          </a:p>
          <a:p>
            <a:r>
              <a:rPr lang="en-US" dirty="0"/>
              <a:t>TECHNOLOGY STARTS TO IMPROVE THE ECONOMY</a:t>
            </a:r>
          </a:p>
          <a:p>
            <a:r>
              <a:rPr lang="en-US" dirty="0"/>
              <a:t>WOMENS ROLES ARE LIMITED</a:t>
            </a:r>
          </a:p>
          <a:p>
            <a:r>
              <a:rPr lang="en-US" dirty="0"/>
              <a:t>THEY HAD GENERAL SOCIAL FREEDOMS, BUT LITTLE POLITICAL POWER</a:t>
            </a:r>
          </a:p>
        </p:txBody>
      </p:sp>
    </p:spTree>
    <p:extLst>
      <p:ext uri="{BB962C8B-B14F-4D97-AF65-F5344CB8AC3E}">
        <p14:creationId xmlns:p14="http://schemas.microsoft.com/office/powerpoint/2010/main" val="303315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563" y="341852"/>
            <a:ext cx="8370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Role of Women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0089" y="988183"/>
            <a:ext cx="532388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Traditional roles: wife and childcare provider, patriarchal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Code of Chivalry: reinforced ideas that women were weak and subordinate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Nun: alternative to marriage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Two attitudes: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Veneration of Mary and female saints give women cultural and religious prestige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Emphasis on Eve as source of sin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No property rights but could trade and belong to some craft guilds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Growing literature discussing women’s roles as comforters to men, list docile virtues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73" y="1447800"/>
            <a:ext cx="34385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43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487" y="152400"/>
            <a:ext cx="766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The Decline of the Medieval World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081" y="990600"/>
            <a:ext cx="666351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After 1300: overpopulation, severe famine; warfare, and disease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1348: Bubonic Plague (Black Death)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Kills ½ - 2/3 European population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Started in China; travels along Silk Road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Knights lose military purpose; become decorative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Foot soldiers more important and practical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Growth of professional armies; shook authority of feudal lords who used to supply armies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New weaponry (cannons, gunpowder); traditional methods (fortified castles) irrelevant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200" dirty="0" smtClean="0"/>
              <a:t>Example: Hundred Years War (1337-1453)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Aristocracy do not disappear; choose to live in rich ceremonial style that exhibits court life and chivalry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45" y="1752600"/>
            <a:ext cx="2452414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02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hitney\Pictures\WORLD\Maps\spread of the black de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33" y="0"/>
            <a:ext cx="69665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12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0325" y="152400"/>
            <a:ext cx="3993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Changing Culture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511" y="914400"/>
            <a:ext cx="4534515" cy="594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Church increasingly rigid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Series of controversies over papal authority distance Church from everyday devotion (rival </a:t>
            </a:r>
            <a:r>
              <a:rPr lang="en-US" sz="2400" dirty="0" smtClean="0"/>
              <a:t>claimants to papacy)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Reformers and mystics emerge (no longer need Church to have direct experience with God)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Proto-Renaissance: Intellectual </a:t>
            </a:r>
            <a:r>
              <a:rPr lang="en-US" sz="2400" dirty="0"/>
              <a:t>and artistic life </a:t>
            </a:r>
            <a:r>
              <a:rPr lang="en-US" sz="2400" dirty="0" smtClean="0"/>
              <a:t>develop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Art: realistic portrayals of space and nature, growing interest in the body</a:t>
            </a:r>
            <a:endParaRPr lang="en-US" sz="2400" dirty="0"/>
          </a:p>
        </p:txBody>
      </p:sp>
      <p:pic>
        <p:nvPicPr>
          <p:cNvPr id="16391" name="Picture 7" descr="http://www.friendsofart.net/static/images/art1/giotto-di-bondone-ognissanti-madonna-(madonna-in-maesta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764" y="2819400"/>
            <a:ext cx="2286000" cy="353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employees.oneonta.edu/farberas/arth/Images/ARTH213images/Duccio/Duccio_Maesta_Virg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215" y="1752600"/>
            <a:ext cx="2532655" cy="340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75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766" y="152400"/>
            <a:ext cx="843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The Postclassical West and Its Heritage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599" y="1219200"/>
            <a:ext cx="78486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“</a:t>
            </a:r>
            <a:r>
              <a:rPr lang="en-US" sz="2400" u="sng" dirty="0" smtClean="0"/>
              <a:t>Middle</a:t>
            </a:r>
            <a:r>
              <a:rPr lang="en-US" sz="2400" dirty="0" smtClean="0"/>
              <a:t> Ages” implies lull between glory of Rome and glitter of Renaissance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Formative period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Backwardness and vulnerability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Dynamic change (trade, intellectual activity, Gothic)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Marked change in relationship between West and regions around it (Crusades and trade)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Europe originally at mercy of invasions (Vikings, nomadic groups from central Asia)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Nervous about power of Islam (false religion, deep </a:t>
            </a:r>
            <a:r>
              <a:rPr lang="en-US" sz="2400" dirty="0" smtClean="0"/>
              <a:t>threat to Christians and Holy Land)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Yet, actively copy Islam </a:t>
            </a:r>
            <a:r>
              <a:rPr lang="en-US" sz="2400" dirty="0"/>
              <a:t>(law, science, art)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1908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6799" y="152400"/>
            <a:ext cx="2940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Let’s Practice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599" y="1219200"/>
            <a:ext cx="78486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Following the fall of Rome, where was the center of the postclassical West?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 smtClean="0"/>
              <a:t>In the former Roman colony of Spain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 smtClean="0"/>
              <a:t>In Italy, particularly Rome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 smtClean="0"/>
              <a:t>In the central plain of northern Europe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 smtClean="0"/>
              <a:t>Greece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 smtClean="0"/>
              <a:t>Constantinople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7464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6799" y="152400"/>
            <a:ext cx="2940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Let’s Practice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599" y="1219200"/>
            <a:ext cx="78486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Following the fall of Rome, where was the center of the postclassical West?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 smtClean="0"/>
              <a:t>In the former Roman colony of Spain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 smtClean="0"/>
              <a:t>In Italy, particularly Rome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 smtClean="0">
                <a:solidFill>
                  <a:srgbClr val="FF0000"/>
                </a:solidFill>
              </a:rPr>
              <a:t>In the central plain of northern Europe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 smtClean="0"/>
              <a:t>Greece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 smtClean="0"/>
              <a:t>Constantinople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3967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5" name="Picture 5" descr="watermill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931863"/>
            <a:ext cx="7620000" cy="5926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44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6799" y="152400"/>
            <a:ext cx="2940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Let’s Practice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599" y="1219200"/>
            <a:ext cx="78486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What monk was responsible for the creation of a set of rules for Western monasteries in the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century?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 smtClean="0"/>
              <a:t>Basil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 smtClean="0"/>
              <a:t>Bernard of </a:t>
            </a:r>
            <a:r>
              <a:rPr lang="en-US" sz="2400" dirty="0" err="1" smtClean="0"/>
              <a:t>Clairvaux</a:t>
            </a:r>
            <a:endParaRPr lang="en-US" sz="2400" dirty="0" smtClean="0"/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 smtClean="0"/>
              <a:t>Benedict of </a:t>
            </a:r>
            <a:r>
              <a:rPr lang="en-US" sz="2400" dirty="0" err="1" smtClean="0"/>
              <a:t>Nursia</a:t>
            </a:r>
            <a:endParaRPr lang="en-US" sz="2400" dirty="0" smtClean="0"/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 smtClean="0"/>
              <a:t>Boniface VIII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 smtClean="0"/>
              <a:t>Cyril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33650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6799" y="152400"/>
            <a:ext cx="2940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Let’s Practice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599" y="1219200"/>
            <a:ext cx="78486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What monk was responsible for the creation of a set of rules for Western monasteries in the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century?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 smtClean="0"/>
              <a:t>Basil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 smtClean="0"/>
              <a:t>Bernard of </a:t>
            </a:r>
            <a:r>
              <a:rPr lang="en-US" sz="2400" dirty="0" err="1" smtClean="0"/>
              <a:t>Clairvaux</a:t>
            </a:r>
            <a:endParaRPr lang="en-US" sz="2400" dirty="0" smtClean="0"/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 smtClean="0">
                <a:solidFill>
                  <a:srgbClr val="FF0000"/>
                </a:solidFill>
              </a:rPr>
              <a:t>Benedict of </a:t>
            </a:r>
            <a:r>
              <a:rPr lang="en-US" sz="2400" dirty="0" err="1" smtClean="0">
                <a:solidFill>
                  <a:srgbClr val="FF0000"/>
                </a:solidFill>
              </a:rPr>
              <a:t>Nursia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 smtClean="0"/>
              <a:t>Boniface VIII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 smtClean="0"/>
              <a:t>Cyril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6077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9144000" cy="5029200"/>
          </a:xfrm>
        </p:spPr>
        <p:txBody>
          <a:bodyPr/>
          <a:lstStyle/>
          <a:p>
            <a:r>
              <a:rPr lang="en-US" sz="4000" dirty="0"/>
              <a:t>THE CHRUCH WAS THE CENTER OF LIFE </a:t>
            </a:r>
          </a:p>
          <a:p>
            <a:r>
              <a:rPr lang="en-US" sz="4000" dirty="0"/>
              <a:t>THE FOCUS WAS ATTAINING SALVATION</a:t>
            </a:r>
          </a:p>
          <a:p>
            <a:r>
              <a:rPr lang="en-US" sz="4000" dirty="0"/>
              <a:t>LEARNING WAS RESTRICTED TO THE CLERGY IN GENERAL</a:t>
            </a:r>
          </a:p>
        </p:txBody>
      </p:sp>
    </p:spTree>
    <p:extLst>
      <p:ext uri="{BB962C8B-B14F-4D97-AF65-F5344CB8AC3E}">
        <p14:creationId xmlns:p14="http://schemas.microsoft.com/office/powerpoint/2010/main" val="252288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9144000" cy="5486400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ITALY WAS A FRAGMENTED WEAK AREA- ROME HAD BEEN SACKED</a:t>
            </a:r>
          </a:p>
          <a:p>
            <a:r>
              <a:rPr lang="en-US" sz="4000" dirty="0"/>
              <a:t>THE WEST REMAINED VUNERABLE TO INVASIONS- </a:t>
            </a:r>
            <a:r>
              <a:rPr lang="en-US" sz="4000" dirty="0" smtClean="0"/>
              <a:t>VIKINGS </a:t>
            </a:r>
            <a:endParaRPr lang="en-US" sz="4000" dirty="0"/>
          </a:p>
          <a:p>
            <a:r>
              <a:rPr lang="en-US" sz="4000" dirty="0"/>
              <a:t>OVERALL, FOR 500 YEARS WESTERN CULTURE DID NOT ADVANCE AS FAST AS THE REST OF THE WORLD</a:t>
            </a:r>
          </a:p>
        </p:txBody>
      </p:sp>
    </p:spTree>
    <p:extLst>
      <p:ext uri="{BB962C8B-B14F-4D97-AF65-F5344CB8AC3E}">
        <p14:creationId xmlns:p14="http://schemas.microsoft.com/office/powerpoint/2010/main" val="146660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2580</TotalTime>
  <Words>2628</Words>
  <Application>Microsoft Macintosh PowerPoint</Application>
  <PresentationFormat>On-screen Show (4:3)</PresentationFormat>
  <Paragraphs>333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Hardcover</vt:lpstr>
      <vt:lpstr>Chapter 10: A New Civilization Emerges in Europe</vt:lpstr>
      <vt:lpstr>THE MIDDLE OF WHAT?</vt:lpstr>
      <vt:lpstr>Where is it?</vt:lpstr>
      <vt:lpstr>PowerPoint Presentation</vt:lpstr>
      <vt:lpstr>SOCIETY AND CULTURE IN THE MIDDLE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MANORIAL SYSTEM: a self sufficient economy</vt:lpstr>
      <vt:lpstr>PowerPoint Presentation</vt:lpstr>
      <vt:lpstr>PowerPoint Presentation</vt:lpstr>
      <vt:lpstr>A SERF’S LIFE</vt:lpstr>
      <vt:lpstr>SOME ADVANCES</vt:lpstr>
      <vt:lpstr>PowerPoint Presentation</vt:lpstr>
      <vt:lpstr>THE CHURCH- SPRITUAL AND POLITICAL POWERS</vt:lpstr>
      <vt:lpstr>PowerPoint Presentation</vt:lpstr>
      <vt:lpstr>PowerPoint Presentation</vt:lpstr>
      <vt:lpstr>PowerPoint Presentation</vt:lpstr>
      <vt:lpstr>PowerPoint Presentation</vt:lpstr>
      <vt:lpstr>Trade Revives</vt:lpstr>
      <vt:lpstr>Trade brings changes</vt:lpstr>
      <vt:lpstr>Trade brings changes</vt:lpstr>
      <vt:lpstr>Guilds</vt:lpstr>
      <vt:lpstr>PowerPoint Presentation</vt:lpstr>
      <vt:lpstr>CHARLEMAGNE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CHURCH REFORM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THEOLOGY</vt:lpstr>
      <vt:lpstr>PowerPoint Presentation</vt:lpstr>
      <vt:lpstr>ART</vt:lpstr>
      <vt:lpstr>PowerPoint Presentation</vt:lpstr>
      <vt:lpstr>PowerPoint Presentation</vt:lpstr>
      <vt:lpstr>PowerPoint Presentation</vt:lpstr>
      <vt:lpstr>TRADE AND TOWNS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Whitney</dc:creator>
  <cp:lastModifiedBy>localadmin</cp:lastModifiedBy>
  <cp:revision>367</cp:revision>
  <cp:lastPrinted>2013-10-30T20:51:38Z</cp:lastPrinted>
  <dcterms:created xsi:type="dcterms:W3CDTF">2012-10-21T23:04:46Z</dcterms:created>
  <dcterms:modified xsi:type="dcterms:W3CDTF">2017-09-08T21:50:03Z</dcterms:modified>
</cp:coreProperties>
</file>