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80" r:id="rId8"/>
    <p:sldId id="261" r:id="rId9"/>
    <p:sldId id="262" r:id="rId10"/>
    <p:sldId id="263" r:id="rId11"/>
    <p:sldId id="281" r:id="rId12"/>
    <p:sldId id="264" r:id="rId13"/>
    <p:sldId id="265" r:id="rId14"/>
    <p:sldId id="266" r:id="rId15"/>
    <p:sldId id="267" r:id="rId16"/>
    <p:sldId id="282" r:id="rId17"/>
    <p:sldId id="268" r:id="rId18"/>
    <p:sldId id="269" r:id="rId19"/>
    <p:sldId id="273" r:id="rId20"/>
    <p:sldId id="270" r:id="rId21"/>
    <p:sldId id="271" r:id="rId22"/>
    <p:sldId id="272" r:id="rId23"/>
    <p:sldId id="274" r:id="rId24"/>
    <p:sldId id="275" r:id="rId25"/>
    <p:sldId id="276" r:id="rId26"/>
    <p:sldId id="283" r:id="rId27"/>
    <p:sldId id="277" r:id="rId28"/>
    <p:sldId id="278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F50909-2F79-4F09-8878-05817E7AEDC7}" type="datetimeFigureOut">
              <a:rPr lang="en-US" smtClean="0"/>
              <a:t>9/8/17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EDF85C-CDD7-492B-96A1-865A416ACF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Stearns 6 and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First Global Civilization: The Rise and Spread of Islam</a:t>
            </a:r>
          </a:p>
          <a:p>
            <a:pPr algn="ctr"/>
            <a:r>
              <a:rPr lang="en-US" dirty="0" smtClean="0"/>
              <a:t>&amp;</a:t>
            </a:r>
          </a:p>
          <a:p>
            <a:r>
              <a:rPr lang="en-US" dirty="0" smtClean="0"/>
              <a:t>Abbasid Decline and the Spread of Islamic Civilization to South and Southeast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92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Umayyad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Ethnically Arab</a:t>
            </a:r>
          </a:p>
          <a:p>
            <a:endParaRPr lang="en-US" sz="1600" dirty="0"/>
          </a:p>
          <a:p>
            <a:r>
              <a:rPr lang="en-US" sz="1600" dirty="0" smtClean="0"/>
              <a:t>Governed by warrior elite</a:t>
            </a:r>
          </a:p>
          <a:p>
            <a:endParaRPr lang="en-US" sz="1600" dirty="0"/>
          </a:p>
          <a:p>
            <a:r>
              <a:rPr lang="en-US" sz="1600" dirty="0" smtClean="0"/>
              <a:t>Establishment of the Caliph</a:t>
            </a:r>
          </a:p>
          <a:p>
            <a:pPr lvl="1"/>
            <a:r>
              <a:rPr lang="en-US" sz="1600" dirty="0" smtClean="0"/>
              <a:t>Seeds of Sunni-Shi’a Split</a:t>
            </a:r>
          </a:p>
          <a:p>
            <a:endParaRPr lang="en-US" sz="1600" dirty="0"/>
          </a:p>
          <a:p>
            <a:r>
              <a:rPr lang="en-US" sz="1600" dirty="0" smtClean="0"/>
              <a:t>Rapid expansion</a:t>
            </a:r>
          </a:p>
          <a:p>
            <a:pPr lvl="1"/>
            <a:r>
              <a:rPr lang="en-US" sz="1600" dirty="0" smtClean="0"/>
              <a:t>Mesopotamia, North Africa, Persia</a:t>
            </a:r>
          </a:p>
          <a:p>
            <a:pPr lvl="1"/>
            <a:r>
              <a:rPr lang="en-US" sz="1600" dirty="0" smtClean="0"/>
              <a:t>Later Spain, France, Northwestern India</a:t>
            </a:r>
          </a:p>
          <a:p>
            <a:pPr lvl="1"/>
            <a:r>
              <a:rPr lang="en-US" sz="1600" dirty="0" smtClean="0"/>
              <a:t>Unable to topple Byzantines</a:t>
            </a:r>
          </a:p>
          <a:p>
            <a:endParaRPr lang="en-US" sz="1600" dirty="0" smtClean="0"/>
          </a:p>
          <a:p>
            <a:r>
              <a:rPr lang="en-US" sz="1600" dirty="0" smtClean="0"/>
              <a:t>Economic motives as important as religious motives</a:t>
            </a:r>
          </a:p>
          <a:p>
            <a:pPr lvl="2"/>
            <a:r>
              <a:rPr lang="en-US" sz="1600" dirty="0" smtClean="0"/>
              <a:t>Desire to conquer for booty</a:t>
            </a:r>
          </a:p>
          <a:p>
            <a:pPr lvl="2"/>
            <a:r>
              <a:rPr lang="en-US" sz="1600" dirty="0" smtClean="0"/>
              <a:t>Need to limit converts to secure taxes and shares in booty</a:t>
            </a:r>
          </a:p>
          <a:p>
            <a:pPr lvl="3"/>
            <a:r>
              <a:rPr lang="en-US" sz="1600" dirty="0" smtClean="0"/>
              <a:t>Role of the </a:t>
            </a:r>
            <a:r>
              <a:rPr lang="en-US" sz="1600" dirty="0" err="1" smtClean="0"/>
              <a:t>Dhimmi</a:t>
            </a:r>
            <a:r>
              <a:rPr lang="en-US" sz="1600" dirty="0" smtClean="0"/>
              <a:t> (“People of the Book”) (non-Muslim citizens living in an Islamic state)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6479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Story time p. 118 “The </a:t>
            </a:r>
            <a:r>
              <a:rPr lang="en-US" dirty="0" err="1" smtClean="0"/>
              <a:t>umayyad</a:t>
            </a:r>
            <a:r>
              <a:rPr lang="en-US" dirty="0" smtClean="0"/>
              <a:t> Dynasty”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 on “The Umayyad Dynasty”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1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Sunni-Shi’a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Succession struggle</a:t>
            </a:r>
          </a:p>
          <a:p>
            <a:pPr lvl="1"/>
            <a:r>
              <a:rPr lang="en-US" dirty="0" smtClean="0"/>
              <a:t>Third Caliph, </a:t>
            </a:r>
            <a:r>
              <a:rPr lang="en-US" dirty="0" err="1" smtClean="0"/>
              <a:t>Uthman</a:t>
            </a:r>
            <a:r>
              <a:rPr lang="en-US" dirty="0" smtClean="0"/>
              <a:t>, murdered</a:t>
            </a:r>
          </a:p>
          <a:p>
            <a:pPr lvl="1"/>
            <a:r>
              <a:rPr lang="en-US" dirty="0" smtClean="0"/>
              <a:t>Ali wins caliphate but rejected by </a:t>
            </a:r>
            <a:r>
              <a:rPr lang="en-US" dirty="0" err="1" smtClean="0"/>
              <a:t>Umayyads</a:t>
            </a:r>
            <a:endParaRPr lang="en-US" dirty="0" smtClean="0"/>
          </a:p>
          <a:p>
            <a:pPr lvl="1"/>
            <a:r>
              <a:rPr lang="en-US" dirty="0" err="1" smtClean="0"/>
              <a:t>Umayyads</a:t>
            </a:r>
            <a:r>
              <a:rPr lang="en-US" dirty="0" smtClean="0"/>
              <a:t> promote </a:t>
            </a:r>
            <a:r>
              <a:rPr lang="en-US" dirty="0" err="1" smtClean="0"/>
              <a:t>Mu’awiya</a:t>
            </a:r>
            <a:r>
              <a:rPr lang="en-US" dirty="0" smtClean="0"/>
              <a:t>; assassinate Ali</a:t>
            </a:r>
          </a:p>
          <a:p>
            <a:endParaRPr lang="en-US" dirty="0"/>
          </a:p>
          <a:p>
            <a:r>
              <a:rPr lang="en-US" dirty="0" smtClean="0"/>
              <a:t>Shi’a recognize only Ali’s line for caliphate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6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Family and Gender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Initial improvement for women</a:t>
            </a:r>
          </a:p>
          <a:p>
            <a:pPr lvl="1"/>
            <a:r>
              <a:rPr lang="en-US" dirty="0" smtClean="0"/>
              <a:t>Conquered areas had been strictly patriarchal</a:t>
            </a:r>
          </a:p>
          <a:p>
            <a:pPr lvl="1"/>
            <a:r>
              <a:rPr lang="en-US" dirty="0" smtClean="0"/>
              <a:t>Muhammad promoted equality before Allah</a:t>
            </a:r>
          </a:p>
          <a:p>
            <a:pPr lvl="1"/>
            <a:r>
              <a:rPr lang="en-US" dirty="0" smtClean="0"/>
              <a:t>Adultery denounced</a:t>
            </a:r>
          </a:p>
          <a:p>
            <a:pPr lvl="1"/>
            <a:r>
              <a:rPr lang="en-US" dirty="0" smtClean="0"/>
              <a:t>Female infanticide outlawed</a:t>
            </a:r>
          </a:p>
          <a:p>
            <a:pPr lvl="1"/>
            <a:r>
              <a:rPr lang="en-US" dirty="0" smtClean="0"/>
              <a:t>Men had to treat all wives (up to four) equally</a:t>
            </a:r>
          </a:p>
          <a:p>
            <a:pPr lvl="1"/>
            <a:r>
              <a:rPr lang="en-US" dirty="0" smtClean="0"/>
              <a:t>Women had legal rights in inheritance and divorce</a:t>
            </a:r>
          </a:p>
          <a:p>
            <a:endParaRPr lang="en-US" dirty="0"/>
          </a:p>
          <a:p>
            <a:r>
              <a:rPr lang="en-US" dirty="0" smtClean="0"/>
              <a:t>But patriarchal cultures of conquered people prevails</a:t>
            </a:r>
          </a:p>
          <a:p>
            <a:pPr lvl="1"/>
            <a:r>
              <a:rPr lang="en-US" dirty="0" smtClean="0"/>
              <a:t>These mores not to be confused with Islamic belief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Umayyad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Expansion creates new tensions</a:t>
            </a:r>
          </a:p>
          <a:p>
            <a:pPr lvl="1"/>
            <a:r>
              <a:rPr lang="en-US" dirty="0" smtClean="0"/>
              <a:t>Unequal distribution of booty</a:t>
            </a:r>
          </a:p>
          <a:p>
            <a:pPr lvl="1"/>
            <a:r>
              <a:rPr lang="en-US" dirty="0" smtClean="0"/>
              <a:t>Fear that luxury and conquest at the expense of Islamic principles</a:t>
            </a:r>
          </a:p>
          <a:p>
            <a:pPr lvl="1"/>
            <a:r>
              <a:rPr lang="en-US" dirty="0" smtClean="0"/>
              <a:t>Men in provinces develop regional loyalties</a:t>
            </a:r>
          </a:p>
          <a:p>
            <a:endParaRPr lang="en-US" dirty="0"/>
          </a:p>
          <a:p>
            <a:r>
              <a:rPr lang="en-US" dirty="0" smtClean="0"/>
              <a:t>Abbasid clan revolts, 750.</a:t>
            </a:r>
          </a:p>
          <a:p>
            <a:pPr lvl="1"/>
            <a:r>
              <a:rPr lang="en-US" dirty="0" smtClean="0"/>
              <a:t>Allies with Shi’a; assassinate most Umayyad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3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Abbasid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Less “Arab” identity (so many regional identities)</a:t>
            </a:r>
          </a:p>
          <a:p>
            <a:pPr lvl="1"/>
            <a:r>
              <a:rPr lang="en-US" dirty="0" smtClean="0"/>
              <a:t>Capital moved to Baghdad</a:t>
            </a:r>
          </a:p>
          <a:p>
            <a:pPr lvl="1"/>
            <a:r>
              <a:rPr lang="en-US" dirty="0" smtClean="0"/>
              <a:t>Elevation of Persian ruling concepts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Bureaucratic expansion</a:t>
            </a:r>
          </a:p>
          <a:p>
            <a:pPr lvl="1"/>
            <a:r>
              <a:rPr lang="en-US" dirty="0" smtClean="0"/>
              <a:t>Persian influence</a:t>
            </a:r>
          </a:p>
          <a:p>
            <a:pPr lvl="1"/>
            <a:r>
              <a:rPr lang="en-US" dirty="0" smtClean="0"/>
              <a:t>Power of </a:t>
            </a:r>
            <a:r>
              <a:rPr lang="en-US" dirty="0" err="1" smtClean="0"/>
              <a:t>wazir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Absolutism</a:t>
            </a:r>
          </a:p>
          <a:p>
            <a:pPr lvl="1"/>
            <a:r>
              <a:rPr lang="en-US" dirty="0" smtClean="0"/>
              <a:t>Actual office of royal executioner!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Turned against Shi’a allies; support less tolerant Sunni</a:t>
            </a:r>
          </a:p>
          <a:p>
            <a:endParaRPr lang="en-US" dirty="0"/>
          </a:p>
          <a:p>
            <a:r>
              <a:rPr lang="en-US" dirty="0" smtClean="0"/>
              <a:t>Enjoyed luxurious living</a:t>
            </a:r>
          </a:p>
        </p:txBody>
      </p:sp>
    </p:spTree>
    <p:extLst>
      <p:ext uri="{BB962C8B-B14F-4D97-AF65-F5344CB8AC3E}">
        <p14:creationId xmlns:p14="http://schemas.microsoft.com/office/powerpoint/2010/main" val="58786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Story time p. 120 “the Abbasid dynasty”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 on “The Abbasid Dynasty”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more distinction between </a:t>
            </a:r>
            <a:r>
              <a:rPr lang="en-US" dirty="0" err="1" smtClean="0"/>
              <a:t>mawali</a:t>
            </a:r>
            <a:r>
              <a:rPr lang="en-US" dirty="0" smtClean="0"/>
              <a:t>, converts that paid booty and didn’t receive any and older believers</a:t>
            </a:r>
          </a:p>
          <a:p>
            <a:r>
              <a:rPr lang="en-US" dirty="0" smtClean="0"/>
              <a:t>Most conversions peaceful</a:t>
            </a:r>
          </a:p>
          <a:p>
            <a:r>
              <a:rPr lang="en-US" dirty="0" smtClean="0"/>
              <a:t>New artistic expression</a:t>
            </a:r>
          </a:p>
          <a:p>
            <a:pPr lvl="1"/>
            <a:r>
              <a:rPr lang="en-US" dirty="0" smtClean="0"/>
              <a:t>Mosque and palace construction</a:t>
            </a:r>
          </a:p>
          <a:p>
            <a:pPr lvl="1"/>
            <a:r>
              <a:rPr lang="en-US" dirty="0" smtClean="0"/>
              <a:t>Islamic scholarship alongside mathematics and science</a:t>
            </a:r>
          </a:p>
          <a:p>
            <a:r>
              <a:rPr lang="en-US" dirty="0" smtClean="0"/>
              <a:t>Sufism – blend of religions </a:t>
            </a:r>
          </a:p>
          <a:p>
            <a:r>
              <a:rPr lang="en-US" dirty="0" err="1" smtClean="0"/>
              <a:t>Ulama</a:t>
            </a:r>
            <a:r>
              <a:rPr lang="en-US" dirty="0" smtClean="0"/>
              <a:t>—will ultimately stifle mathematic and scientific achievements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7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Abbasid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Preeminence of merchant and landlord classes</a:t>
            </a:r>
          </a:p>
          <a:p>
            <a:pPr lvl="1"/>
            <a:r>
              <a:rPr lang="en-US" dirty="0" smtClean="0"/>
              <a:t>Goods traded from South China Sea to the Western Mediterranean</a:t>
            </a:r>
          </a:p>
          <a:p>
            <a:r>
              <a:rPr lang="en-US" dirty="0" smtClean="0"/>
              <a:t>Urban expansion</a:t>
            </a:r>
          </a:p>
          <a:p>
            <a:r>
              <a:rPr lang="en-US" dirty="0" smtClean="0"/>
              <a:t>Artisan handicraft</a:t>
            </a:r>
          </a:p>
          <a:p>
            <a:pPr lvl="1"/>
            <a:r>
              <a:rPr lang="en-US" dirty="0" smtClean="0"/>
              <a:t>Tapestries</a:t>
            </a:r>
          </a:p>
          <a:p>
            <a:pPr lvl="1"/>
            <a:r>
              <a:rPr lang="en-US" dirty="0" smtClean="0"/>
              <a:t>Rugs</a:t>
            </a:r>
          </a:p>
          <a:p>
            <a:pPr lvl="1"/>
            <a:r>
              <a:rPr lang="en-US" dirty="0" smtClean="0"/>
              <a:t>Ceramics</a:t>
            </a:r>
          </a:p>
          <a:p>
            <a:pPr lvl="1"/>
            <a:r>
              <a:rPr lang="en-US" dirty="0" smtClean="0"/>
              <a:t>Bronzes</a:t>
            </a:r>
          </a:p>
          <a:p>
            <a:pPr lvl="1"/>
            <a:r>
              <a:rPr lang="en-US" dirty="0" smtClean="0"/>
              <a:t>Glass</a:t>
            </a:r>
          </a:p>
          <a:p>
            <a:r>
              <a:rPr lang="en-US" dirty="0" smtClean="0"/>
              <a:t>Tenant farming</a:t>
            </a:r>
          </a:p>
          <a:p>
            <a:r>
              <a:rPr lang="en-US" dirty="0" smtClean="0"/>
              <a:t>Slavery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2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Scientific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Chemistry</a:t>
            </a:r>
          </a:p>
          <a:p>
            <a:pPr lvl="1"/>
            <a:r>
              <a:rPr lang="en-US" dirty="0" smtClean="0"/>
              <a:t>created the objective experiment</a:t>
            </a:r>
          </a:p>
          <a:p>
            <a:pPr lvl="1"/>
            <a:r>
              <a:rPr lang="en-US" dirty="0" smtClean="0"/>
              <a:t>Classification of material substances</a:t>
            </a:r>
          </a:p>
          <a:p>
            <a:pPr lvl="2"/>
            <a:r>
              <a:rPr lang="en-US" dirty="0" smtClean="0"/>
              <a:t>Animal</a:t>
            </a:r>
          </a:p>
          <a:p>
            <a:pPr lvl="2"/>
            <a:r>
              <a:rPr lang="en-US" dirty="0" smtClean="0"/>
              <a:t>Vegetable</a:t>
            </a:r>
          </a:p>
          <a:p>
            <a:pPr lvl="2"/>
            <a:r>
              <a:rPr lang="en-US" dirty="0" smtClean="0"/>
              <a:t>Mineral</a:t>
            </a:r>
          </a:p>
          <a:p>
            <a:r>
              <a:rPr lang="en-US" dirty="0" smtClean="0"/>
              <a:t>Mathematics: built on Greek theories</a:t>
            </a:r>
          </a:p>
          <a:p>
            <a:r>
              <a:rPr lang="en-US" dirty="0" smtClean="0"/>
              <a:t>Astrolabe</a:t>
            </a:r>
          </a:p>
          <a:p>
            <a:r>
              <a:rPr lang="en-US" dirty="0" smtClean="0"/>
              <a:t>Medicine</a:t>
            </a:r>
          </a:p>
          <a:p>
            <a:r>
              <a:rPr lang="en-US" dirty="0" smtClean="0"/>
              <a:t>Paper-making (from China)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7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Story time “the rise of </a:t>
            </a:r>
            <a:r>
              <a:rPr lang="en-US" dirty="0" err="1" smtClean="0"/>
              <a:t>islam</a:t>
            </a:r>
            <a:r>
              <a:rPr lang="en-US" dirty="0" smtClean="0"/>
              <a:t>, </a:t>
            </a:r>
            <a:r>
              <a:rPr lang="en-US" dirty="0" err="1" smtClean="0"/>
              <a:t>african</a:t>
            </a:r>
            <a:r>
              <a:rPr lang="en-US" dirty="0" smtClean="0"/>
              <a:t> civilizations, &amp; </a:t>
            </a:r>
            <a:r>
              <a:rPr lang="en-US" dirty="0" err="1" smtClean="0"/>
              <a:t>india</a:t>
            </a:r>
            <a:r>
              <a:rPr lang="en-US" dirty="0" smtClean="0"/>
              <a:t> to ad 1000” p. 115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 on the overview”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/>
              <a:t>-</a:t>
            </a:r>
            <a:endParaRPr lang="en-US" dirty="0" smtClean="0"/>
          </a:p>
          <a:p>
            <a:pPr lvl="1"/>
            <a:r>
              <a:rPr lang="en-US" dirty="0"/>
              <a:t>-</a:t>
            </a:r>
            <a:endParaRPr lang="en-US" dirty="0" smtClean="0"/>
          </a:p>
          <a:p>
            <a:pPr lvl="1"/>
            <a:r>
              <a:rPr lang="en-US" dirty="0"/>
              <a:t>-</a:t>
            </a:r>
            <a:endParaRPr lang="en-US" dirty="0" smtClean="0"/>
          </a:p>
          <a:p>
            <a:pPr lvl="1"/>
            <a:r>
              <a:rPr lang="en-US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4769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Abbasid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Begins in 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Overly luxurious living</a:t>
            </a:r>
          </a:p>
          <a:p>
            <a:pPr lvl="1"/>
            <a:r>
              <a:rPr lang="en-US" i="1" dirty="0" smtClean="0"/>
              <a:t>The Thousand and One Nights</a:t>
            </a:r>
          </a:p>
          <a:p>
            <a:r>
              <a:rPr lang="en-US" dirty="0" smtClean="0"/>
              <a:t>Caliphs depend on Persian advisors</a:t>
            </a:r>
          </a:p>
          <a:p>
            <a:pPr lvl="1"/>
            <a:r>
              <a:rPr lang="en-US" dirty="0" smtClean="0"/>
              <a:t>Persian becomes the court language and literary preference; Arabic for religion, law, and natural sciences</a:t>
            </a:r>
          </a:p>
          <a:p>
            <a:pPr lvl="1"/>
            <a:r>
              <a:rPr lang="en-US" dirty="0" smtClean="0"/>
              <a:t>Weaker caliphs</a:t>
            </a:r>
          </a:p>
          <a:p>
            <a:pPr lvl="1"/>
            <a:r>
              <a:rPr lang="en-US" dirty="0" smtClean="0"/>
              <a:t>More court intrigue</a:t>
            </a:r>
          </a:p>
          <a:p>
            <a:r>
              <a:rPr lang="en-US" dirty="0" smtClean="0"/>
              <a:t>Peasant revolts</a:t>
            </a:r>
          </a:p>
          <a:p>
            <a:r>
              <a:rPr lang="en-US" dirty="0" smtClean="0"/>
              <a:t>Slave armies</a:t>
            </a:r>
          </a:p>
          <a:p>
            <a:r>
              <a:rPr lang="en-US" dirty="0" smtClean="0"/>
              <a:t>Increased tax burdens</a:t>
            </a:r>
          </a:p>
          <a:p>
            <a:r>
              <a:rPr lang="en-US" dirty="0" smtClean="0"/>
              <a:t>Abandonment of agricultural villages</a:t>
            </a:r>
          </a:p>
          <a:p>
            <a:r>
              <a:rPr lang="en-US" dirty="0" smtClean="0"/>
              <a:t>Failure to reconcile with moderate Shi’a</a:t>
            </a:r>
          </a:p>
          <a:p>
            <a:r>
              <a:rPr lang="en-US" dirty="0" smtClean="0"/>
              <a:t>Succession disputes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Women’s Social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of women’s incurable lust</a:t>
            </a:r>
          </a:p>
          <a:p>
            <a:pPr lvl="1"/>
            <a:r>
              <a:rPr lang="en-US" dirty="0" smtClean="0"/>
              <a:t>Leads to jealousy</a:t>
            </a:r>
          </a:p>
          <a:p>
            <a:pPr lvl="1"/>
            <a:r>
              <a:rPr lang="en-US" dirty="0" smtClean="0"/>
              <a:t>Need to cloister them</a:t>
            </a:r>
          </a:p>
          <a:p>
            <a:pPr lvl="1"/>
            <a:r>
              <a:rPr lang="en-US" dirty="0" smtClean="0"/>
              <a:t>Harem and veil symbolize this</a:t>
            </a:r>
          </a:p>
          <a:p>
            <a:r>
              <a:rPr lang="en-US" dirty="0" smtClean="0"/>
              <a:t>Poor women were more active—had to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29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No-Good Nomads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Persian </a:t>
            </a:r>
            <a:r>
              <a:rPr lang="en-US" dirty="0" err="1" smtClean="0"/>
              <a:t>Buyids</a:t>
            </a:r>
            <a:r>
              <a:rPr lang="en-US" dirty="0" smtClean="0"/>
              <a:t> capture Baghdad, 945</a:t>
            </a:r>
          </a:p>
          <a:p>
            <a:pPr lvl="1"/>
            <a:r>
              <a:rPr lang="en-US" dirty="0" smtClean="0"/>
              <a:t>Caliphs controlled by sultans</a:t>
            </a:r>
          </a:p>
          <a:p>
            <a:r>
              <a:rPr lang="en-US" dirty="0" smtClean="0"/>
              <a:t>Seljuk Turks defeat </a:t>
            </a:r>
            <a:r>
              <a:rPr lang="en-US" dirty="0" err="1" smtClean="0"/>
              <a:t>Buyids</a:t>
            </a:r>
            <a:r>
              <a:rPr lang="en-US" dirty="0" smtClean="0"/>
              <a:t>, 1055</a:t>
            </a:r>
          </a:p>
          <a:p>
            <a:pPr lvl="1"/>
            <a:r>
              <a:rPr lang="en-US" dirty="0" smtClean="0"/>
              <a:t>Push Byzantines out of Anatolia</a:t>
            </a:r>
          </a:p>
          <a:p>
            <a:pPr lvl="1"/>
            <a:r>
              <a:rPr lang="en-US" dirty="0" smtClean="0"/>
              <a:t>Purge Shi’a</a:t>
            </a:r>
          </a:p>
          <a:p>
            <a:r>
              <a:rPr lang="en-US" dirty="0" smtClean="0"/>
              <a:t>Mongols sack Baghdad, 1258—end Abbasid</a:t>
            </a:r>
          </a:p>
        </p:txBody>
      </p:sp>
    </p:spTree>
    <p:extLst>
      <p:ext uri="{BB962C8B-B14F-4D97-AF65-F5344CB8AC3E}">
        <p14:creationId xmlns:p14="http://schemas.microsoft.com/office/powerpoint/2010/main" val="379722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Political</a:t>
            </a:r>
          </a:p>
          <a:p>
            <a:pPr lvl="1"/>
            <a:r>
              <a:rPr lang="en-US" dirty="0" smtClean="0"/>
              <a:t>Religious</a:t>
            </a:r>
          </a:p>
          <a:p>
            <a:pPr lvl="1"/>
            <a:r>
              <a:rPr lang="en-US" dirty="0" smtClean="0"/>
              <a:t>Cultural</a:t>
            </a:r>
          </a:p>
          <a:p>
            <a:endParaRPr lang="en-US" dirty="0"/>
          </a:p>
          <a:p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For Europeans</a:t>
            </a:r>
          </a:p>
          <a:p>
            <a:pPr lvl="1"/>
            <a:r>
              <a:rPr lang="en-US" dirty="0" smtClean="0"/>
              <a:t>For Muslims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8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Hinduism v.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Hinduism</a:t>
            </a:r>
          </a:p>
          <a:p>
            <a:pPr lvl="1"/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Tolerant</a:t>
            </a:r>
          </a:p>
          <a:p>
            <a:pPr lvl="1"/>
            <a:r>
              <a:rPr lang="en-US" dirty="0" smtClean="0"/>
              <a:t>Inclusive polytheism</a:t>
            </a:r>
          </a:p>
          <a:p>
            <a:pPr lvl="1"/>
            <a:r>
              <a:rPr lang="en-US" dirty="0" smtClean="0"/>
              <a:t>Social division by caste</a:t>
            </a:r>
          </a:p>
          <a:p>
            <a:r>
              <a:rPr lang="en-US" dirty="0" smtClean="0"/>
              <a:t>Islam</a:t>
            </a:r>
          </a:p>
          <a:p>
            <a:pPr lvl="1"/>
            <a:r>
              <a:rPr lang="en-US" dirty="0" smtClean="0"/>
              <a:t>Doctrinaire</a:t>
            </a:r>
          </a:p>
          <a:p>
            <a:pPr lvl="1"/>
            <a:r>
              <a:rPr lang="en-US" dirty="0" smtClean="0"/>
              <a:t>Monotheistic</a:t>
            </a:r>
          </a:p>
          <a:p>
            <a:pPr lvl="1"/>
            <a:r>
              <a:rPr lang="en-US" dirty="0" smtClean="0"/>
              <a:t>Evangelical</a:t>
            </a:r>
          </a:p>
          <a:p>
            <a:pPr lvl="1"/>
            <a:r>
              <a:rPr lang="en-US" dirty="0" smtClean="0"/>
              <a:t>Egalitarian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62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Muslims invade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Umayyad conquered first</a:t>
            </a:r>
          </a:p>
          <a:p>
            <a:endParaRPr lang="en-US" dirty="0" smtClean="0"/>
          </a:p>
          <a:p>
            <a:r>
              <a:rPr lang="en-US" dirty="0" smtClean="0"/>
              <a:t>Treat Hindus as </a:t>
            </a:r>
            <a:r>
              <a:rPr lang="en-US" dirty="0" err="1" smtClean="0"/>
              <a:t>Dhimmi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Many Hindus welcome Muslim conquerors</a:t>
            </a:r>
          </a:p>
          <a:p>
            <a:pPr lvl="1"/>
            <a:r>
              <a:rPr lang="en-US" dirty="0" smtClean="0"/>
              <a:t>Lower taxes</a:t>
            </a:r>
          </a:p>
          <a:p>
            <a:pPr lvl="1"/>
            <a:r>
              <a:rPr lang="en-US" dirty="0" smtClean="0"/>
              <a:t>Not much effort to convert; tolerant</a:t>
            </a:r>
          </a:p>
          <a:p>
            <a:endParaRPr lang="en-US" dirty="0"/>
          </a:p>
          <a:p>
            <a:r>
              <a:rPr lang="en-US" dirty="0" smtClean="0"/>
              <a:t>Missionary activity by traders and Sufis</a:t>
            </a:r>
          </a:p>
          <a:p>
            <a:pPr lvl="1"/>
            <a:r>
              <a:rPr lang="en-US" dirty="0" smtClean="0"/>
              <a:t>Appeal to low and outcaste Hindus</a:t>
            </a:r>
          </a:p>
          <a:p>
            <a:pPr lvl="1"/>
            <a:r>
              <a:rPr lang="en-US" dirty="0" smtClean="0"/>
              <a:t>Many Buddhist converts</a:t>
            </a:r>
          </a:p>
          <a:p>
            <a:endParaRPr lang="en-US" dirty="0"/>
          </a:p>
          <a:p>
            <a:r>
              <a:rPr lang="en-US" dirty="0" smtClean="0"/>
              <a:t>Mosques become centers of learning and regional political power</a:t>
            </a:r>
          </a:p>
          <a:p>
            <a:endParaRPr lang="en-US" dirty="0"/>
          </a:p>
          <a:p>
            <a:r>
              <a:rPr lang="en-US" dirty="0" smtClean="0"/>
              <a:t>Hindu revival and backlash</a:t>
            </a:r>
          </a:p>
          <a:p>
            <a:pPr lvl="1"/>
            <a:r>
              <a:rPr lang="en-US" dirty="0" smtClean="0"/>
              <a:t>Brahmins denounce Muslims for destroying temples</a:t>
            </a:r>
          </a:p>
          <a:p>
            <a:pPr lvl="1"/>
            <a:r>
              <a:rPr lang="en-US" dirty="0" smtClean="0"/>
              <a:t>Use of the Race Card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3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time p 120 “India”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 on “India”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0096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India’s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influenced Islam more than Islam influenced India</a:t>
            </a:r>
          </a:p>
          <a:p>
            <a:pPr lvl="1"/>
            <a:r>
              <a:rPr lang="en-US" dirty="0" smtClean="0"/>
              <a:t>Mathematics (numbers)</a:t>
            </a:r>
          </a:p>
          <a:p>
            <a:pPr lvl="1"/>
            <a:r>
              <a:rPr lang="en-US" dirty="0" smtClean="0"/>
              <a:t>Science and astronomy</a:t>
            </a:r>
          </a:p>
          <a:p>
            <a:pPr lvl="1"/>
            <a:r>
              <a:rPr lang="en-US" dirty="0" smtClean="0"/>
              <a:t>Medicine</a:t>
            </a:r>
          </a:p>
          <a:p>
            <a:pPr lvl="1"/>
            <a:r>
              <a:rPr lang="en-US" dirty="0" smtClean="0"/>
              <a:t>Music</a:t>
            </a:r>
          </a:p>
          <a:p>
            <a:pPr lvl="1"/>
            <a:r>
              <a:rPr lang="en-US" dirty="0" smtClean="0"/>
              <a:t>Foods, hierarchies, and attitudes toward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2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Islam in Southeast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peacefully through trading contacts</a:t>
            </a:r>
          </a:p>
          <a:p>
            <a:endParaRPr lang="en-US" dirty="0"/>
          </a:p>
          <a:p>
            <a:r>
              <a:rPr lang="en-US" dirty="0" smtClean="0"/>
              <a:t>More influenced by Sufi</a:t>
            </a:r>
          </a:p>
          <a:p>
            <a:pPr lvl="1"/>
            <a:r>
              <a:rPr lang="en-US" dirty="0" smtClean="0"/>
              <a:t>More mystical</a:t>
            </a:r>
          </a:p>
          <a:p>
            <a:pPr lvl="1"/>
            <a:r>
              <a:rPr lang="en-US" dirty="0" smtClean="0"/>
              <a:t>Better positions </a:t>
            </a:r>
            <a:r>
              <a:rPr lang="en-US" smtClean="0"/>
              <a:t>for women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05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was the major difference between Medina and Mecca?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Political dominance in Medina was contested between a number of Jewish and Bedouin tribes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Mecca was established in an oasis, and Medina was a mountainous region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Medina was engaged in long-distance caravan trade, while Mecca was not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Medina was located on the western side of the Arabian peninsula, while Mecca was located on the Persian Gulf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Medina was controlled by Coptic Christians while Mecca was controlled by the </a:t>
            </a:r>
            <a:r>
              <a:rPr lang="en-US" dirty="0" err="1" smtClean="0"/>
              <a:t>Banu</a:t>
            </a:r>
            <a:r>
              <a:rPr lang="en-US" dirty="0" smtClean="0"/>
              <a:t> </a:t>
            </a:r>
            <a:r>
              <a:rPr lang="en-US" dirty="0" err="1" smtClean="0"/>
              <a:t>Hashim</a:t>
            </a:r>
            <a:r>
              <a:rPr lang="en-US" dirty="0" smtClean="0"/>
              <a:t> clan.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8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Geography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Desert</a:t>
            </a:r>
          </a:p>
          <a:p>
            <a:pPr lvl="1"/>
            <a:r>
              <a:rPr lang="en-US" dirty="0" err="1" smtClean="0"/>
              <a:t>Clanish</a:t>
            </a:r>
            <a:r>
              <a:rPr lang="en-US" dirty="0" smtClean="0"/>
              <a:t> Bedouin</a:t>
            </a:r>
          </a:p>
          <a:p>
            <a:pPr lvl="1"/>
            <a:r>
              <a:rPr lang="en-US" dirty="0" smtClean="0"/>
              <a:t>Camel and goat herding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Scattered Oases</a:t>
            </a:r>
          </a:p>
          <a:p>
            <a:pPr lvl="1"/>
            <a:r>
              <a:rPr lang="en-US" dirty="0" smtClean="0"/>
              <a:t>Areas of commerce and agriculture</a:t>
            </a:r>
          </a:p>
          <a:p>
            <a:pPr lvl="1"/>
            <a:r>
              <a:rPr lang="en-US" dirty="0" smtClean="0"/>
              <a:t>Tradition of long-distance trade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167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was the major difference between Medina and Mecca?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Political dominance in Medina was contested between a number of Jewish and Bedouin tribes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Mecca was established in an oasis, and Medina was a mountainous region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Medina was engaged in long-distance caravan trade, while Mecca was not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Medina was located on the western side of the Arabian peninsula, while Mecca was located on the Persian Gulf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Medina was controlled by Coptic Christians while Mecca was controlled by the </a:t>
            </a:r>
            <a:r>
              <a:rPr lang="en-US" dirty="0" err="1" smtClean="0"/>
              <a:t>Banu</a:t>
            </a:r>
            <a:r>
              <a:rPr lang="en-US" dirty="0" smtClean="0"/>
              <a:t> </a:t>
            </a:r>
            <a:r>
              <a:rPr lang="en-US" dirty="0" err="1" smtClean="0"/>
              <a:t>Hashim</a:t>
            </a:r>
            <a:r>
              <a:rPr lang="en-US" dirty="0" smtClean="0"/>
              <a:t> clan.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45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the Umayyad Empire, the Abbasid Empire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Practiced absolutism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Admitted the </a:t>
            </a:r>
            <a:r>
              <a:rPr lang="en-US" dirty="0" err="1" smtClean="0"/>
              <a:t>Mawali</a:t>
            </a:r>
            <a:r>
              <a:rPr lang="en-US" dirty="0" smtClean="0"/>
              <a:t> as full members of the Islamic community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Freed all slaves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Persecuted the Shi’a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Imposed austerity on the caliph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983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the Umayyad Empire, the Abbasid Empire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Practiced absolutism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Admitted the </a:t>
            </a:r>
            <a:r>
              <a:rPr lang="en-US" dirty="0" err="1" smtClean="0">
                <a:solidFill>
                  <a:srgbClr val="FF0000"/>
                </a:solidFill>
              </a:rPr>
              <a:t>Mawali</a:t>
            </a:r>
            <a:r>
              <a:rPr lang="en-US" dirty="0" smtClean="0">
                <a:solidFill>
                  <a:srgbClr val="FF0000"/>
                </a:solidFill>
              </a:rPr>
              <a:t> as full members of the Islamic community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Freed all slaves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Persecuted the Shi’a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Imposed austerity on the caliph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76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Which of the following statements concerning the Crusades is most accurate?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crusaders were successful only because of the political fragmentation of Islam and the element of surprise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Crusader strongholds in the Holy Land were held until the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crusaders succeeded because of the overwhelming superiority of Western military technology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Jewish support for the Christian crusaders guaranteed their victory in the Holy Land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crusaders brought prosperity to the Middle East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045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Which of the following statements concerning the Crusades is most accurate?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The crusaders were successful only because of the political fragmentation of Islam and the element of surprise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Crusader strongholds in the Holy Land were held until the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crusaders succeeded because of the overwhelming superiority of Western military technology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Jewish support for the Christian crusaders guaranteed their victory in the Holy Land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crusaders brought prosperity to the Middle East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804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changes occurred during the Abbasid period with respect to women?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establishment of the harem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legislation of multiple marriages for women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creation of Islamic nunneries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Legislation against concubine and prostitution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Women were allowed to take more than one husband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changes occurred during the Abbasid period with respect to women?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The establishment of the harem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legislation of multiple marriages for women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The creation of Islamic nunneries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Legislation against concubine and prostitution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Women were allowed to take more than one husband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7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Clans, Identities, Rivalries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Desert-living promotes group dependence</a:t>
            </a:r>
          </a:p>
          <a:p>
            <a:endParaRPr lang="en-US" dirty="0" smtClean="0"/>
          </a:p>
          <a:p>
            <a:r>
              <a:rPr lang="en-US" dirty="0" smtClean="0"/>
              <a:t>Conflict over water and pastures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3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Majority polytheistic; small Jewish populations</a:t>
            </a:r>
          </a:p>
          <a:p>
            <a:endParaRPr lang="en-US" dirty="0"/>
          </a:p>
          <a:p>
            <a:r>
              <a:rPr lang="en-US" dirty="0" smtClean="0"/>
              <a:t>Less patriarchal</a:t>
            </a:r>
          </a:p>
          <a:p>
            <a:pPr lvl="1"/>
            <a:r>
              <a:rPr lang="en-US" dirty="0" smtClean="0"/>
              <a:t>Women had economic roles in clan life</a:t>
            </a:r>
          </a:p>
          <a:p>
            <a:pPr lvl="1"/>
            <a:r>
              <a:rPr lang="en-US" dirty="0" smtClean="0"/>
              <a:t>Descent traced through female line</a:t>
            </a:r>
          </a:p>
          <a:p>
            <a:pPr lvl="1"/>
            <a:r>
              <a:rPr lang="en-US" dirty="0" smtClean="0"/>
              <a:t>Men paid a “bride-price” to wife’s family</a:t>
            </a:r>
          </a:p>
          <a:p>
            <a:pPr lvl="1"/>
            <a:r>
              <a:rPr lang="en-US" dirty="0" smtClean="0"/>
              <a:t>Both genders could have multiple spouses</a:t>
            </a:r>
          </a:p>
          <a:p>
            <a:pPr lvl="1"/>
            <a:r>
              <a:rPr lang="en-US" dirty="0" smtClean="0"/>
              <a:t>Women not shrouded in veils</a:t>
            </a:r>
          </a:p>
          <a:p>
            <a:pPr lvl="1"/>
            <a:r>
              <a:rPr lang="en-US" dirty="0" smtClean="0"/>
              <a:t>BUT men still considered superior, especially in cities</a:t>
            </a:r>
          </a:p>
          <a:p>
            <a:endParaRPr lang="en-US" dirty="0"/>
          </a:p>
          <a:p>
            <a:r>
              <a:rPr lang="en-US" dirty="0" smtClean="0"/>
              <a:t>Poetry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Muhammad and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Century C.E.</a:t>
            </a:r>
          </a:p>
          <a:p>
            <a:endParaRPr lang="en-US" dirty="0"/>
          </a:p>
          <a:p>
            <a:r>
              <a:rPr lang="en-US" dirty="0" smtClean="0"/>
              <a:t>Orphaned, raised in a merchant family</a:t>
            </a:r>
          </a:p>
          <a:p>
            <a:endParaRPr lang="en-US" dirty="0"/>
          </a:p>
          <a:p>
            <a:r>
              <a:rPr lang="en-US" dirty="0" smtClean="0"/>
              <a:t>Widely travelled; introduced to monotheism</a:t>
            </a:r>
          </a:p>
          <a:p>
            <a:endParaRPr lang="en-US" dirty="0"/>
          </a:p>
          <a:p>
            <a:r>
              <a:rPr lang="en-US" dirty="0" smtClean="0"/>
              <a:t>610 C.E. first revelation from Gabriel</a:t>
            </a:r>
          </a:p>
          <a:p>
            <a:endParaRPr lang="en-US" dirty="0"/>
          </a:p>
          <a:p>
            <a:r>
              <a:rPr lang="en-US" dirty="0" smtClean="0"/>
              <a:t>Revelations collected in the Qur’an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3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Story time p 117 -118 “The creation of Islam” – “The Islamic empire”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Take notes on “The Creation of Islam”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/>
              <a:t>-</a:t>
            </a:r>
            <a:endParaRPr lang="en-US" dirty="0" smtClean="0"/>
          </a:p>
          <a:p>
            <a:r>
              <a:rPr lang="en-US" dirty="0" smtClean="0"/>
              <a:t>Take notes on </a:t>
            </a:r>
            <a:r>
              <a:rPr lang="en-US" dirty="0"/>
              <a:t>“The Teachings of Islam”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r>
              <a:rPr lang="en-US" dirty="0" smtClean="0"/>
              <a:t>Take notes on </a:t>
            </a:r>
            <a:r>
              <a:rPr lang="en-US" dirty="0"/>
              <a:t>“The Islamic Empire”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-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693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Islamic Triumph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Initial oppression by </a:t>
            </a:r>
            <a:r>
              <a:rPr lang="en-US" dirty="0" err="1" smtClean="0"/>
              <a:t>Quraysh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Mecca v. Medina</a:t>
            </a:r>
          </a:p>
          <a:p>
            <a:endParaRPr lang="en-US" dirty="0"/>
          </a:p>
          <a:p>
            <a:r>
              <a:rPr lang="en-US" dirty="0" smtClean="0"/>
              <a:t>629 C.E. conquest of Mecca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0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Islam’s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End of clan conflicts</a:t>
            </a:r>
          </a:p>
          <a:p>
            <a:endParaRPr lang="en-US" dirty="0"/>
          </a:p>
          <a:p>
            <a:r>
              <a:rPr lang="en-US" dirty="0" smtClean="0"/>
              <a:t>New missionary zeal</a:t>
            </a:r>
          </a:p>
          <a:p>
            <a:endParaRPr lang="en-US" dirty="0"/>
          </a:p>
          <a:p>
            <a:r>
              <a:rPr lang="en-US" dirty="0" smtClean="0"/>
              <a:t>Problem of succession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1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1051</TotalTime>
  <Words>1437</Words>
  <Application>Microsoft Macintosh PowerPoint</Application>
  <PresentationFormat>On-screen Show (4:3)</PresentationFormat>
  <Paragraphs>311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Trek</vt:lpstr>
      <vt:lpstr>Stearns 6 and 7</vt:lpstr>
      <vt:lpstr>Story time “the rise of islam, african civilizations, &amp; india to ad 1000” p. 115</vt:lpstr>
      <vt:lpstr>Geography Matters</vt:lpstr>
      <vt:lpstr>Clans, Identities, Rivalries</vt:lpstr>
      <vt:lpstr>Culture</vt:lpstr>
      <vt:lpstr>Muhammad and Islam</vt:lpstr>
      <vt:lpstr>Story time p 117 -118 “The creation of Islam” – “The Islamic empire”</vt:lpstr>
      <vt:lpstr>Islamic Triumph</vt:lpstr>
      <vt:lpstr>Islam’s Consequences</vt:lpstr>
      <vt:lpstr>Umayyad Empire</vt:lpstr>
      <vt:lpstr>Story time p. 118 “The umayyad Dynasty”</vt:lpstr>
      <vt:lpstr>Sunni-Shi’a Split</vt:lpstr>
      <vt:lpstr>New Family and Gender Roles</vt:lpstr>
      <vt:lpstr>Umayyad Decline</vt:lpstr>
      <vt:lpstr>Abbasid Empire</vt:lpstr>
      <vt:lpstr>Story time p. 120 “the Abbasid dynasty”</vt:lpstr>
      <vt:lpstr>New Islam</vt:lpstr>
      <vt:lpstr>Abbasid Economy</vt:lpstr>
      <vt:lpstr>Scientific Achievements</vt:lpstr>
      <vt:lpstr>Abbasid Decline</vt:lpstr>
      <vt:lpstr>Women’s Social Decline</vt:lpstr>
      <vt:lpstr>No-Good Nomads</vt:lpstr>
      <vt:lpstr>Crusades</vt:lpstr>
      <vt:lpstr>Hinduism v. Islam</vt:lpstr>
      <vt:lpstr>Muslims invade India</vt:lpstr>
      <vt:lpstr>Story time p 120 “India”</vt:lpstr>
      <vt:lpstr>India’s Influence</vt:lpstr>
      <vt:lpstr>Islam in Southeast Asia</vt:lpstr>
      <vt:lpstr>Let’s practice </vt:lpstr>
      <vt:lpstr>Let’s practice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Stearns 6</dc:title>
  <dc:creator>support</dc:creator>
  <cp:lastModifiedBy>localadmin</cp:lastModifiedBy>
  <cp:revision>16</cp:revision>
  <dcterms:created xsi:type="dcterms:W3CDTF">2013-01-07T16:06:55Z</dcterms:created>
  <dcterms:modified xsi:type="dcterms:W3CDTF">2017-09-08T21:37:33Z</dcterms:modified>
</cp:coreProperties>
</file>