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3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7276F-1582-D042-84E3-91D42A6FCE31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4426-9FC1-8143-A50B-07245FEA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1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6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3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9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7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2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27DD-51CB-4489-892F-232E23CD70E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EE0DE-2296-487E-8E95-9A3EF5D5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9295"/>
            <a:ext cx="12192000" cy="163349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Tw Cen MT Condensed Extra Bold" panose="020B0803020202020204" pitchFamily="34" charset="0"/>
              </a:rPr>
              <a:t/>
            </a:r>
            <a:br>
              <a:rPr lang="en-US" dirty="0">
                <a:latin typeface="Tw Cen MT Condensed Extra Bold" panose="020B0803020202020204" pitchFamily="34" charset="0"/>
              </a:rPr>
            </a:br>
            <a:r>
              <a:rPr lang="en-US" dirty="0">
                <a:latin typeface="Tw Cen MT Condensed Extra Bold" panose="020B0803020202020204" pitchFamily="34" charset="0"/>
              </a:rPr>
              <a:t>“Building an Argument Tower”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263" y="3410272"/>
            <a:ext cx="1120201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Analyze the similarities and differences between Egypt and Mesopotamia’s development.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77121"/>
            <a:ext cx="12192000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/>
              <a:t>Before we begin: </a:t>
            </a:r>
            <a:r>
              <a:rPr lang="en-US" sz="2200" dirty="0" smtClean="0"/>
              <a:t>Get into groups of 2 or 3 and pick up supplies</a:t>
            </a:r>
          </a:p>
          <a:p>
            <a:pPr algn="ctr"/>
            <a:r>
              <a:rPr lang="en-US" sz="2200" dirty="0"/>
              <a:t>What you’ll need: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/>
              <a:t>Six colored 3×5 cards, 2 of each color.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/>
              <a:t>A pair of scissors.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/>
              <a:t>Three highlighters in colors that match the colors of the cards.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1108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922" y="4486989"/>
            <a:ext cx="1970440" cy="2371011"/>
          </a:xfrm>
          <a:prstGeom prst="rect">
            <a:avLst/>
          </a:prstGeom>
        </p:spPr>
      </p:pic>
      <p:pic>
        <p:nvPicPr>
          <p:cNvPr id="1028" name="Picture 4" descr="http://apworldhistoryteacher.com/wp-content/uploads/2015/07/tow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86988"/>
            <a:ext cx="3477208" cy="23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208" y="4490155"/>
            <a:ext cx="1769496" cy="2380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704" y="4486989"/>
            <a:ext cx="1983005" cy="2371011"/>
          </a:xfrm>
          <a:prstGeom prst="rect">
            <a:avLst/>
          </a:prstGeom>
        </p:spPr>
      </p:pic>
      <p:pic>
        <p:nvPicPr>
          <p:cNvPr id="1026" name="Picture 2" descr="http://www.travelheals.com/wp-content/uploads/2012/05/IMG_24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t="10515" r="15045" b="-307"/>
          <a:stretch/>
        </p:blipFill>
        <p:spPr bwMode="auto">
          <a:xfrm>
            <a:off x="8999205" y="701336"/>
            <a:ext cx="3192796" cy="62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133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latin typeface="Tw Cen MT Condensed Extra Bold" panose="020B0803020202020204" pitchFamily="34" charset="0"/>
              </a:rPr>
              <a:t>Argument Towers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01337"/>
            <a:ext cx="8999206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2200" dirty="0"/>
          </a:p>
          <a:p>
            <a:r>
              <a:rPr lang="en-US" sz="2200" dirty="0"/>
              <a:t>Directions: </a:t>
            </a:r>
            <a:r>
              <a:rPr lang="en-US" sz="2200" dirty="0" smtClean="0"/>
              <a:t>In your groups discuss </a:t>
            </a:r>
            <a:r>
              <a:rPr lang="en-US" sz="2200" dirty="0"/>
              <a:t>the research question in their group. 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smtClean="0"/>
              <a:t>Make </a:t>
            </a:r>
            <a:r>
              <a:rPr lang="en-US" sz="2200" dirty="0"/>
              <a:t>an </a:t>
            </a:r>
            <a:r>
              <a:rPr lang="en-US" sz="2200" dirty="0" smtClean="0"/>
              <a:t>assertion</a:t>
            </a: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/>
              <a:t>B</a:t>
            </a:r>
            <a:r>
              <a:rPr lang="en-US" sz="2200" dirty="0" smtClean="0"/>
              <a:t>rainstorm </a:t>
            </a:r>
            <a:r>
              <a:rPr lang="en-US" sz="2200" dirty="0"/>
              <a:t>historical evidence for </a:t>
            </a:r>
            <a:r>
              <a:rPr lang="en-US" sz="2200" dirty="0" smtClean="0"/>
              <a:t>your assertion</a:t>
            </a:r>
          </a:p>
          <a:p>
            <a:pPr marL="457200" indent="-457200">
              <a:buAutoNum type="arabicPeriod"/>
            </a:pPr>
            <a:r>
              <a:rPr lang="en-US" sz="2200" dirty="0"/>
              <a:t>A</a:t>
            </a:r>
            <a:r>
              <a:rPr lang="en-US" sz="2200" dirty="0" smtClean="0"/>
              <a:t>nalyze your </a:t>
            </a:r>
            <a:r>
              <a:rPr lang="en-US" sz="2200" dirty="0"/>
              <a:t>assertion. </a:t>
            </a:r>
            <a:endParaRPr lang="en-US" sz="2200" dirty="0" smtClean="0"/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endParaRPr lang="en-US" sz="2200" dirty="0" smtClean="0"/>
          </a:p>
          <a:p>
            <a:r>
              <a:rPr lang="en-US" sz="2200" dirty="0" smtClean="0"/>
              <a:t>Using </a:t>
            </a:r>
            <a:r>
              <a:rPr lang="en-US" sz="2200" dirty="0"/>
              <a:t>the cards, </a:t>
            </a:r>
            <a:r>
              <a:rPr lang="en-US" sz="2200" dirty="0" smtClean="0"/>
              <a:t>you </a:t>
            </a:r>
            <a:r>
              <a:rPr lang="en-US" sz="2200" dirty="0"/>
              <a:t>will physically build an </a:t>
            </a:r>
            <a:r>
              <a:rPr lang="en-US" sz="2200" b="1" dirty="0"/>
              <a:t>Argument Tower</a:t>
            </a:r>
            <a:r>
              <a:rPr lang="en-US" sz="2200" dirty="0"/>
              <a:t> to support </a:t>
            </a:r>
            <a:r>
              <a:rPr lang="en-US" sz="2200" dirty="0" smtClean="0"/>
              <a:t>your </a:t>
            </a:r>
            <a:r>
              <a:rPr lang="en-US" sz="2200" dirty="0"/>
              <a:t>assertion.</a:t>
            </a:r>
          </a:p>
        </p:txBody>
      </p:sp>
    </p:spTree>
    <p:extLst>
      <p:ext uri="{BB962C8B-B14F-4D97-AF65-F5344CB8AC3E}">
        <p14:creationId xmlns:p14="http://schemas.microsoft.com/office/powerpoint/2010/main" val="266978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75" y="674876"/>
            <a:ext cx="4628225" cy="227268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133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latin typeface="Tw Cen MT Condensed Extra Bold" panose="020B0803020202020204" pitchFamily="34" charset="0"/>
              </a:rPr>
              <a:t>Argument Tower Steps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14963" y="1557577"/>
            <a:ext cx="77976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Step 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76" y="1958132"/>
            <a:ext cx="4628224" cy="2254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01336"/>
            <a:ext cx="7563775" cy="6678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Step </a:t>
            </a:r>
            <a:r>
              <a:rPr lang="en-US" sz="2000" b="1" dirty="0" smtClean="0"/>
              <a:t>1 – </a:t>
            </a:r>
            <a:r>
              <a:rPr lang="en-US" sz="2000" b="1" dirty="0"/>
              <a:t>on your white index card, write your thesis statement. You will have at least 3 arguments (assertions) which will stem from this thesis statement. </a:t>
            </a:r>
          </a:p>
          <a:p>
            <a:endParaRPr lang="en-US" sz="1600" b="1" dirty="0"/>
          </a:p>
          <a:p>
            <a:r>
              <a:rPr lang="en-US" sz="1600" b="1" dirty="0"/>
              <a:t>Step </a:t>
            </a:r>
            <a:r>
              <a:rPr lang="en-US" sz="1600" b="1" dirty="0" smtClean="0"/>
              <a:t>2) </a:t>
            </a:r>
            <a:r>
              <a:rPr lang="en-US" sz="1600" dirty="0"/>
              <a:t>At the top of one of their green 3×5 cards, someone writes the words “For example, ” At the top of the red/pink card, someone writes “The reason for this is . . . ” </a:t>
            </a:r>
            <a:r>
              <a:rPr lang="en-US" sz="1600" b="1" dirty="0" smtClean="0"/>
              <a:t>Note: This </a:t>
            </a:r>
            <a:r>
              <a:rPr lang="en-US" sz="1600" b="1" dirty="0"/>
              <a:t>is one of your 3 main arguments/groupings based on the prompt. 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Step </a:t>
            </a:r>
            <a:r>
              <a:rPr lang="en-US" sz="1600" b="1" dirty="0" smtClean="0"/>
              <a:t>3) </a:t>
            </a:r>
            <a:r>
              <a:rPr lang="en-US" sz="1600" u="sng" dirty="0"/>
              <a:t>Students develop </a:t>
            </a:r>
            <a:r>
              <a:rPr lang="en-US" sz="1600" u="sng" dirty="0" smtClean="0"/>
              <a:t>an (ONE) </a:t>
            </a:r>
            <a:r>
              <a:rPr lang="en-US" sz="1600" u="sng" dirty="0"/>
              <a:t>assertion </a:t>
            </a:r>
            <a:r>
              <a:rPr lang="en-US" sz="1600" dirty="0"/>
              <a:t>that states a </a:t>
            </a:r>
            <a:r>
              <a:rPr lang="en-US" sz="1600" dirty="0" smtClean="0"/>
              <a:t>political, economic, or social cause of the fall of the Roman and Han Empires. They </a:t>
            </a:r>
            <a:r>
              <a:rPr lang="en-US" sz="1600" dirty="0"/>
              <a:t>write this assertion on the yellow card as shown to the right.</a:t>
            </a:r>
          </a:p>
          <a:p>
            <a:endParaRPr lang="en-US" sz="1600" dirty="0"/>
          </a:p>
          <a:p>
            <a:r>
              <a:rPr lang="en-US" sz="1600" b="1" dirty="0"/>
              <a:t>Step 3) </a:t>
            </a:r>
            <a:r>
              <a:rPr lang="en-US" sz="1600" dirty="0"/>
              <a:t>Next, </a:t>
            </a:r>
            <a:r>
              <a:rPr lang="en-US" sz="1600" u="sng" dirty="0"/>
              <a:t>students in each group must come up with concrete historical evidence to illustrate this assertion</a:t>
            </a:r>
            <a:r>
              <a:rPr lang="en-US" sz="1600" dirty="0"/>
              <a:t>. These need to be </a:t>
            </a:r>
            <a:r>
              <a:rPr lang="en-US" sz="1600" i="1" u="sng" dirty="0"/>
              <a:t>content-specific vocabulary words</a:t>
            </a:r>
            <a:r>
              <a:rPr lang="en-US" sz="1600" dirty="0"/>
              <a:t>. The group then composes the evidence portion of their tower to support the assertion. </a:t>
            </a:r>
            <a:r>
              <a:rPr lang="en-US" sz="1600" b="1" dirty="0" smtClean="0"/>
              <a:t>Cause and Effect: summarize the cause and effect of the political, economic or social fall of the two Empires.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Step 4) </a:t>
            </a:r>
            <a:r>
              <a:rPr lang="en-US" sz="1600" u="sng" dirty="0"/>
              <a:t>Now students will analyze their assertion. This moves away from the WHAT and begins to explain the WHY.</a:t>
            </a:r>
            <a:r>
              <a:rPr lang="en-US" sz="1600" dirty="0"/>
              <a:t> In short, students must make an argument from history about why </a:t>
            </a:r>
            <a:r>
              <a:rPr lang="en-US" sz="1600" dirty="0" smtClean="0"/>
              <a:t>your assertion caused the downfall of these two Empires. </a:t>
            </a:r>
            <a:r>
              <a:rPr lang="en-US" sz="1600" dirty="0"/>
              <a:t>This goes on the last card after the words “The reason for this is . . </a:t>
            </a:r>
            <a:r>
              <a:rPr lang="en-US" sz="1600" dirty="0" smtClean="0"/>
              <a:t>.”  “Due to this…”</a:t>
            </a:r>
          </a:p>
          <a:p>
            <a:endParaRPr lang="en-US" sz="1600" dirty="0"/>
          </a:p>
          <a:p>
            <a:r>
              <a:rPr lang="en-US" sz="1600" b="1" dirty="0"/>
              <a:t>Step 5) </a:t>
            </a:r>
            <a:r>
              <a:rPr lang="en-US" sz="1600" u="sng" dirty="0"/>
              <a:t>Now that students have made their assertion, evidence and analysis cards, they are ready to build their Argument Tower. </a:t>
            </a:r>
            <a:r>
              <a:rPr lang="en-US" sz="1600" dirty="0"/>
              <a:t>The assertion must be supported by the other two components.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22352" y="2340291"/>
            <a:ext cx="77976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Step 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774" y="4083728"/>
            <a:ext cx="4628226" cy="27949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022352" y="4164713"/>
            <a:ext cx="77976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Step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3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701337"/>
            <a:ext cx="121920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Argument Tower becomes an important part of the essay providing supporting evidence and analysis. Students can make another argument on the backs of these cards.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12192000" cy="701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w Cen MT Condensed Extra Bold" panose="020B0803020202020204" pitchFamily="34" charset="0"/>
              </a:rPr>
              <a:t>“Putting it Together”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547" y="1627833"/>
            <a:ext cx="1769496" cy="238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043" y="1624667"/>
            <a:ext cx="1983005" cy="2371011"/>
          </a:xfrm>
          <a:prstGeom prst="rect">
            <a:avLst/>
          </a:prstGeom>
        </p:spPr>
      </p:pic>
      <p:pic>
        <p:nvPicPr>
          <p:cNvPr id="9" name="Picture 4" descr="http://apworldhistoryteacher.com/wp-content/uploads/2015/07/towe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46" y="3995678"/>
            <a:ext cx="3752502" cy="27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5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086" y="1624667"/>
            <a:ext cx="6445826" cy="52333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701337"/>
            <a:ext cx="121920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Each essay should have a few argument towers. The colors help students understand that the assertions, evidence, and analysis are discrete components of an quality essay. </a:t>
            </a:r>
            <a:r>
              <a:rPr lang="en-US" dirty="0" smtClean="0"/>
              <a:t>You will practice highlighting your essay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701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w Cen MT Condensed Extra Bold" panose="020B0803020202020204" pitchFamily="34" charset="0"/>
              </a:rPr>
              <a:t>“Putting it Together”</a:t>
            </a:r>
          </a:p>
        </p:txBody>
      </p:sp>
    </p:spTree>
    <p:extLst>
      <p:ext uri="{BB962C8B-B14F-4D97-AF65-F5344CB8AC3E}">
        <p14:creationId xmlns:p14="http://schemas.microsoft.com/office/powerpoint/2010/main" val="156242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9295"/>
            <a:ext cx="12192000" cy="163349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Tw Cen MT Condensed Extra Bold" panose="020B0803020202020204" pitchFamily="34" charset="0"/>
              </a:rPr>
              <a:t/>
            </a:r>
            <a:br>
              <a:rPr lang="en-US" dirty="0">
                <a:latin typeface="Tw Cen MT Condensed Extra Bold" panose="020B0803020202020204" pitchFamily="34" charset="0"/>
              </a:rPr>
            </a:br>
            <a:r>
              <a:rPr lang="en-US" dirty="0">
                <a:latin typeface="Tw Cen MT Condensed Extra Bold" panose="020B0803020202020204" pitchFamily="34" charset="0"/>
              </a:rPr>
              <a:t>“Building an Argument Tower”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263" y="3410272"/>
            <a:ext cx="1120201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Analyze the similarities and differences between Egypt and Mesopotamia’s development.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77121"/>
            <a:ext cx="12192000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/>
              <a:t>Before we begin: </a:t>
            </a:r>
            <a:r>
              <a:rPr lang="en-US" sz="2200" dirty="0" smtClean="0"/>
              <a:t>Get into groups of 2 or 3 and pick up supplies</a:t>
            </a:r>
          </a:p>
          <a:p>
            <a:pPr algn="ctr"/>
            <a:r>
              <a:rPr lang="en-US" sz="2200" dirty="0"/>
              <a:t>What you’ll need: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/>
              <a:t>Six colored 3×5 cards, 2 of each color.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/>
              <a:t>A pair of scissors.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dirty="0"/>
              <a:t>Three highlighters in colors that match the colors of the cards.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7109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470</Words>
  <Application>Microsoft Macintosh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“Building an Argument Tower”</vt:lpstr>
      <vt:lpstr>Argument Towers</vt:lpstr>
      <vt:lpstr>Argument Tower Steps</vt:lpstr>
      <vt:lpstr>PowerPoint Presentation</vt:lpstr>
      <vt:lpstr>PowerPoint Presentation</vt:lpstr>
      <vt:lpstr> “Building an Argument Tower”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Fahler</dc:creator>
  <cp:lastModifiedBy>localadmin</cp:lastModifiedBy>
  <cp:revision>22</cp:revision>
  <cp:lastPrinted>2018-09-27T13:47:49Z</cp:lastPrinted>
  <dcterms:created xsi:type="dcterms:W3CDTF">2016-11-06T16:19:34Z</dcterms:created>
  <dcterms:modified xsi:type="dcterms:W3CDTF">2018-09-27T18:58:50Z</dcterms:modified>
</cp:coreProperties>
</file>