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9" r:id="rId4"/>
    <p:sldId id="260" r:id="rId5"/>
    <p:sldId id="261" r:id="rId6"/>
    <p:sldId id="269" r:id="rId7"/>
    <p:sldId id="274" r:id="rId8"/>
    <p:sldId id="262" r:id="rId9"/>
    <p:sldId id="263" r:id="rId10"/>
    <p:sldId id="270" r:id="rId11"/>
    <p:sldId id="273" r:id="rId12"/>
    <p:sldId id="271" r:id="rId13"/>
    <p:sldId id="267"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0C9510A-FE3D-9340-AD0A-7B6625C713EF}">
          <p14:sldIdLst>
            <p14:sldId id="256"/>
            <p14:sldId id="257"/>
            <p14:sldId id="259"/>
            <p14:sldId id="260"/>
            <p14:sldId id="261"/>
            <p14:sldId id="269"/>
            <p14:sldId id="274"/>
            <p14:sldId id="262"/>
            <p14:sldId id="263"/>
            <p14:sldId id="270"/>
            <p14:sldId id="273"/>
            <p14:sldId id="271"/>
            <p14:sldId id="267"/>
            <p14:sldId id="2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37"/>
    <p:restoredTop sz="93548"/>
  </p:normalViewPr>
  <p:slideViewPr>
    <p:cSldViewPr>
      <p:cViewPr varScale="1">
        <p:scale>
          <a:sx n="87" d="100"/>
          <a:sy n="87" d="100"/>
        </p:scale>
        <p:origin x="1848"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D559C5-BFD3-4D4C-B0A0-797BF0D999E4}" type="datetimeFigureOut">
              <a:rPr lang="en-US" smtClean="0"/>
              <a:t>8/13/20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4CA5B2-6599-4E4D-9B74-C388EA262CC4}" type="slidenum">
              <a:rPr lang="en-US" smtClean="0"/>
              <a:t>‹#›</a:t>
            </a:fld>
            <a:endParaRPr lang="en-US"/>
          </a:p>
        </p:txBody>
      </p:sp>
    </p:spTree>
    <p:extLst>
      <p:ext uri="{BB962C8B-B14F-4D97-AF65-F5344CB8AC3E}">
        <p14:creationId xmlns:p14="http://schemas.microsoft.com/office/powerpoint/2010/main" val="28842265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1 = MC test on anything covered so far in AP</a:t>
            </a:r>
          </a:p>
          <a:p>
            <a:pPr lvl="1"/>
            <a:r>
              <a:rPr lang="en-US" dirty="0" smtClean="0"/>
              <a:t>2 = Essay</a:t>
            </a:r>
          </a:p>
          <a:p>
            <a:pPr lvl="1"/>
            <a:r>
              <a:rPr lang="en-US" dirty="0" smtClean="0"/>
              <a:t>3 = Paired MC test </a:t>
            </a:r>
          </a:p>
          <a:p>
            <a:pPr lvl="1"/>
            <a:r>
              <a:rPr lang="en-US" dirty="0" smtClean="0"/>
              <a:t>4 = Paired Essay</a:t>
            </a:r>
          </a:p>
          <a:p>
            <a:pPr lvl="1"/>
            <a:r>
              <a:rPr lang="en-US" dirty="0" smtClean="0"/>
              <a:t>5 = Students Choice</a:t>
            </a:r>
          </a:p>
          <a:p>
            <a:pPr lvl="1"/>
            <a:r>
              <a:rPr lang="en-US" smtClean="0"/>
              <a:t>6 = No quiz or writing, WHAPOLOGY game</a:t>
            </a:r>
          </a:p>
          <a:p>
            <a:endParaRPr lang="en-US"/>
          </a:p>
        </p:txBody>
      </p:sp>
      <p:sp>
        <p:nvSpPr>
          <p:cNvPr id="4" name="Slide Number Placeholder 3"/>
          <p:cNvSpPr>
            <a:spLocks noGrp="1"/>
          </p:cNvSpPr>
          <p:nvPr>
            <p:ph type="sldNum" sz="quarter" idx="10"/>
          </p:nvPr>
        </p:nvSpPr>
        <p:spPr/>
        <p:txBody>
          <a:bodyPr/>
          <a:lstStyle/>
          <a:p>
            <a:fld id="{4F4CA5B2-6599-4E4D-9B74-C388EA262CC4}" type="slidenum">
              <a:rPr lang="en-US" smtClean="0"/>
              <a:t>7</a:t>
            </a:fld>
            <a:endParaRPr lang="en-US"/>
          </a:p>
        </p:txBody>
      </p:sp>
    </p:spTree>
    <p:extLst>
      <p:ext uri="{BB962C8B-B14F-4D97-AF65-F5344CB8AC3E}">
        <p14:creationId xmlns:p14="http://schemas.microsoft.com/office/powerpoint/2010/main" val="176496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F33EF1-E037-4AD8-818C-1E67EDDF96B8}" type="datetimeFigureOut">
              <a:rPr lang="en-US" smtClean="0"/>
              <a:t>8/13/20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5AE7A-0C76-4855-BD00-4D99B47125B2}"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F33EF1-E037-4AD8-818C-1E67EDDF96B8}" type="datetimeFigureOut">
              <a:rPr lang="en-US" smtClean="0"/>
              <a:t>8/13/20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5AE7A-0C76-4855-BD00-4D99B47125B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F33EF1-E037-4AD8-818C-1E67EDDF96B8}" type="datetimeFigureOut">
              <a:rPr lang="en-US" smtClean="0"/>
              <a:t>8/13/20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5AE7A-0C76-4855-BD00-4D99B47125B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8F33EF1-E037-4AD8-818C-1E67EDDF96B8}" type="datetimeFigureOut">
              <a:rPr lang="en-US" smtClean="0"/>
              <a:t>8/13/20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5AE7A-0C76-4855-BD00-4D99B47125B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F33EF1-E037-4AD8-818C-1E67EDDF96B8}" type="datetimeFigureOut">
              <a:rPr lang="en-US" smtClean="0"/>
              <a:t>8/13/20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5AE7A-0C76-4855-BD00-4D99B47125B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8F33EF1-E037-4AD8-818C-1E67EDDF96B8}" type="datetimeFigureOut">
              <a:rPr lang="en-US" smtClean="0"/>
              <a:t>8/13/20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5AE7A-0C76-4855-BD00-4D99B47125B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F33EF1-E037-4AD8-818C-1E67EDDF96B8}" type="datetimeFigureOut">
              <a:rPr lang="en-US" smtClean="0"/>
              <a:t>8/13/20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95AE7A-0C76-4855-BD00-4D99B47125B2}"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F33EF1-E037-4AD8-818C-1E67EDDF96B8}" type="datetimeFigureOut">
              <a:rPr lang="en-US" smtClean="0"/>
              <a:t>8/13/20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95AE7A-0C76-4855-BD00-4D99B47125B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F33EF1-E037-4AD8-818C-1E67EDDF96B8}" type="datetimeFigureOut">
              <a:rPr lang="en-US" smtClean="0"/>
              <a:t>8/13/20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95AE7A-0C76-4855-BD00-4D99B47125B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F33EF1-E037-4AD8-818C-1E67EDDF96B8}" type="datetimeFigureOut">
              <a:rPr lang="en-US" smtClean="0"/>
              <a:t>8/13/20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5AE7A-0C76-4855-BD00-4D99B47125B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F33EF1-E037-4AD8-818C-1E67EDDF96B8}" type="datetimeFigureOut">
              <a:rPr lang="en-US" smtClean="0"/>
              <a:t>8/13/20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5AE7A-0C76-4855-BD00-4D99B47125B2}"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8F33EF1-E037-4AD8-818C-1E67EDDF96B8}" type="datetimeFigureOut">
              <a:rPr lang="en-US" smtClean="0"/>
              <a:t>8/13/20</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D95AE7A-0C76-4855-BD00-4D99B47125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ocs.google.com/document/d/1h8-sE9Rpj5mdo5jphqpHONSRVu3CXq9sjoVWVpwlM3w/edit?usp=sharin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roserwh.weebly.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ocs.google.com/presentation/d/1sMCkXNeutODYPmxzxXAUgv13lOVBW-dz5A2clHQzSDY/edit?usp=shari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roserwh.weebl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3794" y="3886201"/>
            <a:ext cx="6984405" cy="2048464"/>
          </a:xfrm>
        </p:spPr>
        <p:txBody>
          <a:bodyPr>
            <a:normAutofit/>
          </a:bodyPr>
          <a:lstStyle/>
          <a:p>
            <a:r>
              <a:rPr lang="en-US" b="1" dirty="0"/>
              <a:t>“Who controls the past, controls the future. Who controls the present, controls the past.”</a:t>
            </a:r>
            <a:endParaRPr lang="en-US" dirty="0"/>
          </a:p>
          <a:p>
            <a:pPr algn="ctr"/>
            <a:r>
              <a:rPr lang="en-US" dirty="0"/>
              <a:t/>
            </a:r>
            <a:br>
              <a:rPr lang="en-US" dirty="0"/>
            </a:br>
            <a:r>
              <a:rPr lang="en-US" dirty="0"/>
              <a:t>--George Orwell</a:t>
            </a:r>
          </a:p>
        </p:txBody>
      </p:sp>
      <p:sp>
        <p:nvSpPr>
          <p:cNvPr id="2" name="Title 1"/>
          <p:cNvSpPr>
            <a:spLocks noGrp="1"/>
          </p:cNvSpPr>
          <p:nvPr>
            <p:ph type="ctrTitle"/>
          </p:nvPr>
        </p:nvSpPr>
        <p:spPr>
          <a:xfrm>
            <a:off x="762000" y="1066800"/>
            <a:ext cx="7175351" cy="1793167"/>
          </a:xfrm>
        </p:spPr>
        <p:txBody>
          <a:bodyPr/>
          <a:lstStyle/>
          <a:p>
            <a:pPr algn="ctr"/>
            <a:r>
              <a:rPr lang="en-US" dirty="0" smtClean="0"/>
              <a:t>Welcome to AP World History</a:t>
            </a:r>
            <a:endParaRPr lang="en-US" dirty="0"/>
          </a:p>
        </p:txBody>
      </p:sp>
    </p:spTree>
    <p:extLst>
      <p:ext uri="{BB962C8B-B14F-4D97-AF65-F5344CB8AC3E}">
        <p14:creationId xmlns:p14="http://schemas.microsoft.com/office/powerpoint/2010/main" val="2102573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 y="0"/>
            <a:ext cx="8714509" cy="1143000"/>
          </a:xfrm>
        </p:spPr>
        <p:txBody>
          <a:bodyPr/>
          <a:lstStyle/>
          <a:p>
            <a:r>
              <a:rPr lang="en-US" sz="4800" dirty="0"/>
              <a:t>Test Corrections, Make Up, &amp; Late Work</a:t>
            </a:r>
            <a:endParaRPr lang="en-US" dirty="0"/>
          </a:p>
        </p:txBody>
      </p:sp>
      <p:sp>
        <p:nvSpPr>
          <p:cNvPr id="3" name="Content Placeholder 2"/>
          <p:cNvSpPr>
            <a:spLocks noGrp="1"/>
          </p:cNvSpPr>
          <p:nvPr>
            <p:ph sz="quarter" idx="13"/>
          </p:nvPr>
        </p:nvSpPr>
        <p:spPr>
          <a:xfrm>
            <a:off x="-35083" y="1170039"/>
            <a:ext cx="9144000" cy="4343400"/>
          </a:xfrm>
        </p:spPr>
        <p:txBody>
          <a:bodyPr>
            <a:normAutofit fontScale="25000" lnSpcReduction="20000"/>
          </a:bodyPr>
          <a:lstStyle/>
          <a:p>
            <a:r>
              <a:rPr lang="en-US" sz="8800" dirty="0"/>
              <a:t>Test </a:t>
            </a:r>
            <a:r>
              <a:rPr lang="en-US" sz="8800" dirty="0" smtClean="0"/>
              <a:t>Corrections:</a:t>
            </a:r>
          </a:p>
          <a:p>
            <a:pPr lvl="1"/>
            <a:r>
              <a:rPr lang="en-US" sz="8800" dirty="0" smtClean="0"/>
              <a:t>Retakes will occur for all unit tests for 25% increase on multiple choice section ONLY.  There will be a process for this.</a:t>
            </a:r>
          </a:p>
          <a:p>
            <a:r>
              <a:rPr lang="en-US" sz="8800" dirty="0" smtClean="0"/>
              <a:t>Quiz Analysis:</a:t>
            </a:r>
          </a:p>
          <a:p>
            <a:pPr lvl="1"/>
            <a:r>
              <a:rPr lang="en-US" sz="8600" dirty="0" smtClean="0"/>
              <a:t>I will follow school retake policy on quizzes </a:t>
            </a:r>
            <a:r>
              <a:rPr lang="mr-IN" sz="8600" dirty="0" smtClean="0"/>
              <a:t>–</a:t>
            </a:r>
            <a:r>
              <a:rPr lang="en-US" sz="8600" dirty="0" smtClean="0"/>
              <a:t> student may retake 1 reading quiz a quarter.</a:t>
            </a:r>
            <a:endParaRPr lang="en-US" sz="8600" dirty="0"/>
          </a:p>
          <a:p>
            <a:r>
              <a:rPr lang="en-US" sz="8800" dirty="0" smtClean="0"/>
              <a:t>Essays</a:t>
            </a:r>
            <a:r>
              <a:rPr lang="en-US" sz="8800" dirty="0" smtClean="0"/>
              <a:t>:</a:t>
            </a:r>
          </a:p>
          <a:p>
            <a:pPr lvl="1"/>
            <a:r>
              <a:rPr lang="en-US" sz="8600" dirty="0" smtClean="0"/>
              <a:t>You can retake an essay you get a 4 (DBQ)/3(LEQ) or below on.  However, to make up the essay you must schedule a time to meet with Mrs. </a:t>
            </a:r>
            <a:r>
              <a:rPr lang="en-US" sz="8600" dirty="0" err="1" smtClean="0"/>
              <a:t>Roser</a:t>
            </a:r>
            <a:r>
              <a:rPr lang="en-US" sz="8600" dirty="0" smtClean="0"/>
              <a:t> and go over the essay.  Meeting must be done within 1 week of receiving essay score, and rewritten essay turned in within 2 weeks. Procedures on class website under ”Writing Practice &amp; Revision Process” tab.</a:t>
            </a:r>
          </a:p>
          <a:p>
            <a:r>
              <a:rPr lang="en-US" sz="8800" dirty="0" smtClean="0"/>
              <a:t>Late </a:t>
            </a:r>
            <a:r>
              <a:rPr lang="en-US" sz="8800" dirty="0"/>
              <a:t>Work:</a:t>
            </a:r>
          </a:p>
          <a:p>
            <a:pPr lvl="1"/>
            <a:r>
              <a:rPr lang="en-US" sz="8800" dirty="0"/>
              <a:t>Late work is generally NOT accepted</a:t>
            </a:r>
            <a:r>
              <a:rPr lang="en-US" sz="8800" dirty="0" smtClean="0"/>
              <a:t>. </a:t>
            </a:r>
            <a:r>
              <a:rPr lang="mr-IN" sz="8800" dirty="0" smtClean="0"/>
              <a:t>–</a:t>
            </a:r>
            <a:r>
              <a:rPr lang="en-US" sz="8800" dirty="0" smtClean="0"/>
              <a:t> 1</a:t>
            </a:r>
            <a:r>
              <a:rPr lang="en-US" sz="8800" baseline="30000" dirty="0" smtClean="0"/>
              <a:t>st</a:t>
            </a:r>
            <a:r>
              <a:rPr lang="en-US" sz="8800" dirty="0" smtClean="0"/>
              <a:t> semester it will be taken up to one week past the due date with a penalty.</a:t>
            </a:r>
            <a:endParaRPr lang="en-US" sz="8800" dirty="0"/>
          </a:p>
        </p:txBody>
      </p:sp>
    </p:spTree>
    <p:extLst>
      <p:ext uri="{BB962C8B-B14F-4D97-AF65-F5344CB8AC3E}">
        <p14:creationId xmlns:p14="http://schemas.microsoft.com/office/powerpoint/2010/main" val="2378454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35272"/>
            <a:ext cx="9677400" cy="1143000"/>
          </a:xfrm>
        </p:spPr>
        <p:txBody>
          <a:bodyPr/>
          <a:lstStyle/>
          <a:p>
            <a:r>
              <a:rPr lang="en-US" dirty="0" smtClean="0"/>
              <a:t>7 Up</a:t>
            </a:r>
            <a:br>
              <a:rPr lang="en-US" dirty="0" smtClean="0"/>
            </a:br>
            <a:r>
              <a:rPr lang="en-US" sz="2800" dirty="0" smtClean="0"/>
              <a:t>Any AP writing with a score of:</a:t>
            </a:r>
            <a:br>
              <a:rPr lang="en-US" sz="2800" dirty="0" smtClean="0"/>
            </a:br>
            <a:endParaRPr lang="en-US" dirty="0"/>
          </a:p>
        </p:txBody>
      </p:sp>
      <p:pic>
        <p:nvPicPr>
          <p:cNvPr id="6" name="Content Placeholder 5" descr="download.jpg"/>
          <p:cNvPicPr>
            <a:picLocks noGrp="1" noChangeAspect="1"/>
          </p:cNvPicPr>
          <p:nvPr>
            <p:ph sz="quarter" idx="13"/>
          </p:nvPr>
        </p:nvPicPr>
        <p:blipFill>
          <a:blip r:embed="rId2">
            <a:extLst>
              <a:ext uri="{28A0092B-C50C-407E-A947-70E740481C1C}">
                <a14:useLocalDpi xmlns:a14="http://schemas.microsoft.com/office/drawing/2010/main" val="0"/>
              </a:ext>
            </a:extLst>
          </a:blip>
          <a:srcRect t="13760" b="13760"/>
          <a:stretch>
            <a:fillRect/>
          </a:stretch>
        </p:blipFill>
        <p:spPr>
          <a:xfrm>
            <a:off x="457200" y="1905000"/>
            <a:ext cx="6400800" cy="4343400"/>
          </a:xfrm>
        </p:spPr>
      </p:pic>
    </p:spTree>
    <p:extLst>
      <p:ext uri="{BB962C8B-B14F-4D97-AF65-F5344CB8AC3E}">
        <p14:creationId xmlns:p14="http://schemas.microsoft.com/office/powerpoint/2010/main" val="800886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6512511" cy="1143000"/>
          </a:xfrm>
        </p:spPr>
        <p:txBody>
          <a:bodyPr/>
          <a:lstStyle/>
          <a:p>
            <a:r>
              <a:rPr lang="en-US" dirty="0" smtClean="0"/>
              <a:t>Weights</a:t>
            </a:r>
            <a:endParaRPr lang="en-US" dirty="0"/>
          </a:p>
        </p:txBody>
      </p:sp>
      <p:sp>
        <p:nvSpPr>
          <p:cNvPr id="3" name="Content Placeholder 2"/>
          <p:cNvSpPr>
            <a:spLocks noGrp="1"/>
          </p:cNvSpPr>
          <p:nvPr>
            <p:ph sz="quarter" idx="13"/>
          </p:nvPr>
        </p:nvSpPr>
        <p:spPr>
          <a:xfrm>
            <a:off x="381000" y="1066800"/>
            <a:ext cx="8077200" cy="5334000"/>
          </a:xfrm>
        </p:spPr>
        <p:txBody>
          <a:bodyPr>
            <a:normAutofit/>
          </a:bodyPr>
          <a:lstStyle/>
          <a:p>
            <a:r>
              <a:rPr lang="en-US" dirty="0"/>
              <a:t>Assessments: </a:t>
            </a:r>
            <a:r>
              <a:rPr lang="en-US" dirty="0" smtClean="0"/>
              <a:t>60</a:t>
            </a:r>
            <a:r>
              <a:rPr lang="en-US" dirty="0"/>
              <a:t>%</a:t>
            </a:r>
          </a:p>
          <a:p>
            <a:pPr lvl="1"/>
            <a:r>
              <a:rPr lang="en-US" dirty="0"/>
              <a:t>Tests</a:t>
            </a:r>
          </a:p>
          <a:p>
            <a:pPr lvl="1"/>
            <a:r>
              <a:rPr lang="en-US" dirty="0"/>
              <a:t>Quizzes</a:t>
            </a:r>
          </a:p>
          <a:p>
            <a:pPr lvl="1"/>
            <a:r>
              <a:rPr lang="en-US" dirty="0" smtClean="0"/>
              <a:t>Essays</a:t>
            </a:r>
          </a:p>
          <a:p>
            <a:pPr lvl="1"/>
            <a:r>
              <a:rPr lang="en-US" dirty="0" smtClean="0"/>
              <a:t>Projects</a:t>
            </a:r>
            <a:endParaRPr lang="en-US" dirty="0"/>
          </a:p>
          <a:p>
            <a:r>
              <a:rPr lang="en-US" dirty="0"/>
              <a:t>Skill Development: </a:t>
            </a:r>
            <a:r>
              <a:rPr lang="en-US" dirty="0" smtClean="0"/>
              <a:t>30</a:t>
            </a:r>
            <a:r>
              <a:rPr lang="en-US" dirty="0"/>
              <a:t>%</a:t>
            </a:r>
          </a:p>
          <a:p>
            <a:pPr lvl="1"/>
            <a:r>
              <a:rPr lang="en-US" dirty="0"/>
              <a:t>Classwork</a:t>
            </a:r>
          </a:p>
          <a:p>
            <a:pPr lvl="1"/>
            <a:r>
              <a:rPr lang="en-US" dirty="0"/>
              <a:t>Homework </a:t>
            </a:r>
          </a:p>
          <a:p>
            <a:pPr lvl="1"/>
            <a:r>
              <a:rPr lang="en-US" dirty="0"/>
              <a:t>Chapter Notes</a:t>
            </a:r>
          </a:p>
          <a:p>
            <a:r>
              <a:rPr lang="en-US" dirty="0"/>
              <a:t>Employability Skills: 10%</a:t>
            </a:r>
          </a:p>
          <a:p>
            <a:pPr lvl="1"/>
            <a:r>
              <a:rPr lang="en-US" dirty="0"/>
              <a:t>Participation (Socratic seminars, scored discussions, debates, etc.)</a:t>
            </a:r>
          </a:p>
          <a:p>
            <a:pPr lvl="1"/>
            <a:r>
              <a:rPr lang="en-US" dirty="0"/>
              <a:t>Turning in required materials on time </a:t>
            </a:r>
          </a:p>
        </p:txBody>
      </p:sp>
    </p:spTree>
    <p:extLst>
      <p:ext uri="{BB962C8B-B14F-4D97-AF65-F5344CB8AC3E}">
        <p14:creationId xmlns:p14="http://schemas.microsoft.com/office/powerpoint/2010/main" val="4262139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400"/>
            <a:ext cx="6512511" cy="1143000"/>
          </a:xfrm>
        </p:spPr>
        <p:txBody>
          <a:bodyPr/>
          <a:lstStyle/>
          <a:p>
            <a:r>
              <a:rPr lang="en-US" dirty="0" smtClean="0"/>
              <a:t>Course Expectations:</a:t>
            </a:r>
            <a:endParaRPr lang="en-US" dirty="0"/>
          </a:p>
        </p:txBody>
      </p:sp>
      <p:sp>
        <p:nvSpPr>
          <p:cNvPr id="3" name="Content Placeholder 2"/>
          <p:cNvSpPr>
            <a:spLocks noGrp="1"/>
          </p:cNvSpPr>
          <p:nvPr>
            <p:ph sz="quarter" idx="13"/>
          </p:nvPr>
        </p:nvSpPr>
        <p:spPr>
          <a:xfrm>
            <a:off x="1143000" y="2438400"/>
            <a:ext cx="6400800" cy="3474720"/>
          </a:xfrm>
        </p:spPr>
        <p:txBody>
          <a:bodyPr/>
          <a:lstStyle/>
          <a:p>
            <a:r>
              <a:rPr lang="en-US" dirty="0" smtClean="0">
                <a:hlinkClick r:id="rId2"/>
              </a:rPr>
              <a:t>Course Expectations</a:t>
            </a:r>
            <a:endParaRPr lang="en-US" dirty="0" smtClean="0"/>
          </a:p>
          <a:p>
            <a:r>
              <a:rPr lang="en-US" dirty="0" smtClean="0"/>
              <a:t>Are also </a:t>
            </a:r>
            <a:r>
              <a:rPr lang="en-US" dirty="0" smtClean="0"/>
              <a:t>located on class website</a:t>
            </a:r>
          </a:p>
          <a:p>
            <a:r>
              <a:rPr lang="en-US" dirty="0" smtClean="0"/>
              <a:t>I expect you to get the attached sheet signed and returned ASAP.</a:t>
            </a:r>
            <a:endParaRPr lang="en-US" dirty="0"/>
          </a:p>
        </p:txBody>
      </p:sp>
    </p:spTree>
    <p:extLst>
      <p:ext uri="{BB962C8B-B14F-4D97-AF65-F5344CB8AC3E}">
        <p14:creationId xmlns:p14="http://schemas.microsoft.com/office/powerpoint/2010/main" val="13837925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6512511" cy="1143000"/>
          </a:xfrm>
        </p:spPr>
        <p:txBody>
          <a:bodyPr/>
          <a:lstStyle/>
          <a:p>
            <a:r>
              <a:rPr lang="en-US" dirty="0" smtClean="0"/>
              <a:t>WEBSITE</a:t>
            </a:r>
            <a:br>
              <a:rPr lang="en-US" dirty="0" smtClean="0"/>
            </a:br>
            <a:endParaRPr lang="en-US" dirty="0"/>
          </a:p>
        </p:txBody>
      </p:sp>
      <p:sp>
        <p:nvSpPr>
          <p:cNvPr id="3" name="Content Placeholder 2"/>
          <p:cNvSpPr>
            <a:spLocks noGrp="1"/>
          </p:cNvSpPr>
          <p:nvPr>
            <p:ph sz="quarter" idx="13"/>
          </p:nvPr>
        </p:nvSpPr>
        <p:spPr>
          <a:xfrm>
            <a:off x="304800" y="2057400"/>
            <a:ext cx="8610600" cy="3474720"/>
          </a:xfrm>
        </p:spPr>
        <p:txBody>
          <a:bodyPr>
            <a:normAutofit/>
          </a:bodyPr>
          <a:lstStyle/>
          <a:p>
            <a:r>
              <a:rPr lang="en-US" sz="4400" dirty="0" err="1" smtClean="0">
                <a:hlinkClick r:id="rId2"/>
              </a:rPr>
              <a:t>www.roserwh.weebly.com</a:t>
            </a:r>
            <a:endParaRPr lang="en-US" sz="4400" dirty="0"/>
          </a:p>
        </p:txBody>
      </p:sp>
    </p:spTree>
    <p:extLst>
      <p:ext uri="{BB962C8B-B14F-4D97-AF65-F5344CB8AC3E}">
        <p14:creationId xmlns:p14="http://schemas.microsoft.com/office/powerpoint/2010/main" val="3495909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686800" cy="1143000"/>
          </a:xfrm>
        </p:spPr>
        <p:txBody>
          <a:bodyPr/>
          <a:lstStyle/>
          <a:p>
            <a:r>
              <a:rPr lang="en-US" dirty="0" smtClean="0"/>
              <a:t>My Expectations for you:</a:t>
            </a:r>
            <a:endParaRPr lang="en-US" dirty="0"/>
          </a:p>
        </p:txBody>
      </p:sp>
      <p:sp>
        <p:nvSpPr>
          <p:cNvPr id="3" name="Content Placeholder 2"/>
          <p:cNvSpPr>
            <a:spLocks noGrp="1"/>
          </p:cNvSpPr>
          <p:nvPr>
            <p:ph sz="quarter" idx="13"/>
          </p:nvPr>
        </p:nvSpPr>
        <p:spPr>
          <a:xfrm>
            <a:off x="1295400" y="1828800"/>
            <a:ext cx="6400800" cy="3474720"/>
          </a:xfrm>
        </p:spPr>
        <p:txBody>
          <a:bodyPr/>
          <a:lstStyle/>
          <a:p>
            <a:r>
              <a:rPr lang="en-US" dirty="0"/>
              <a:t>B</a:t>
            </a:r>
            <a:r>
              <a:rPr lang="en-US" dirty="0" smtClean="0"/>
              <a:t>e respectful </a:t>
            </a:r>
          </a:p>
          <a:p>
            <a:r>
              <a:rPr lang="en-US" dirty="0"/>
              <a:t>T</a:t>
            </a:r>
            <a:r>
              <a:rPr lang="en-US" dirty="0" smtClean="0"/>
              <a:t>ry to understand the “how” and “why”</a:t>
            </a:r>
          </a:p>
          <a:p>
            <a:r>
              <a:rPr lang="en-US" dirty="0" smtClean="0"/>
              <a:t>Make Connections</a:t>
            </a:r>
          </a:p>
          <a:p>
            <a:r>
              <a:rPr lang="en-US" dirty="0" smtClean="0"/>
              <a:t>Take the AP Exam</a:t>
            </a:r>
          </a:p>
          <a:p>
            <a:pPr marL="45720" indent="0">
              <a:buNone/>
            </a:pPr>
            <a:endParaRPr lang="en-US" dirty="0" smtClean="0"/>
          </a:p>
          <a:p>
            <a:r>
              <a:rPr lang="en-US" dirty="0"/>
              <a:t>“Those who cannot remember the past are condemned to repeat it</a:t>
            </a:r>
            <a:r>
              <a:rPr lang="en-US" dirty="0" smtClean="0"/>
              <a:t>.”</a:t>
            </a:r>
            <a:r>
              <a:rPr lang="en-US" dirty="0"/>
              <a:t/>
            </a:r>
            <a:br>
              <a:rPr lang="en-US" dirty="0"/>
            </a:br>
            <a:r>
              <a:rPr lang="en-US" dirty="0"/>
              <a:t>--George Santayana</a:t>
            </a:r>
          </a:p>
        </p:txBody>
      </p:sp>
    </p:spTree>
    <p:extLst>
      <p:ext uri="{BB962C8B-B14F-4D97-AF65-F5344CB8AC3E}">
        <p14:creationId xmlns:p14="http://schemas.microsoft.com/office/powerpoint/2010/main" val="4148076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512511" cy="1143000"/>
          </a:xfrm>
        </p:spPr>
        <p:txBody>
          <a:bodyPr/>
          <a:lstStyle/>
          <a:p>
            <a:r>
              <a:rPr lang="en-US" dirty="0" smtClean="0"/>
              <a:t>Required Materials:</a:t>
            </a:r>
            <a:endParaRPr lang="en-US" dirty="0"/>
          </a:p>
        </p:txBody>
      </p:sp>
      <p:sp>
        <p:nvSpPr>
          <p:cNvPr id="3" name="Content Placeholder 2"/>
          <p:cNvSpPr>
            <a:spLocks noGrp="1"/>
          </p:cNvSpPr>
          <p:nvPr>
            <p:ph sz="quarter" idx="13"/>
          </p:nvPr>
        </p:nvSpPr>
        <p:spPr>
          <a:xfrm>
            <a:off x="838200" y="1676399"/>
            <a:ext cx="7086600" cy="4495801"/>
          </a:xfrm>
        </p:spPr>
        <p:txBody>
          <a:bodyPr>
            <a:normAutofit/>
          </a:bodyPr>
          <a:lstStyle/>
          <a:p>
            <a:r>
              <a:rPr lang="en-US" dirty="0" smtClean="0"/>
              <a:t>Technology</a:t>
            </a:r>
            <a:endParaRPr lang="en-US" dirty="0" smtClean="0"/>
          </a:p>
          <a:p>
            <a:r>
              <a:rPr lang="en-US" dirty="0" smtClean="0"/>
              <a:t>AMSCO textbook</a:t>
            </a:r>
          </a:p>
          <a:p>
            <a:r>
              <a:rPr lang="en-US" dirty="0" smtClean="0"/>
              <a:t>Keep class materials organized. </a:t>
            </a:r>
            <a:r>
              <a:rPr lang="en-US" dirty="0" smtClean="0">
                <a:sym typeface="Wingdings"/>
              </a:rPr>
              <a:t>. You can use my digital notebook if </a:t>
            </a:r>
            <a:r>
              <a:rPr lang="en-US" dirty="0">
                <a:sym typeface="Wingdings"/>
              </a:rPr>
              <a:t>you choose to</a:t>
            </a:r>
            <a:r>
              <a:rPr lang="en-US" dirty="0" smtClean="0">
                <a:sym typeface="Wingdings"/>
              </a:rPr>
              <a:t>.  If you use the digital notebook you will need to make a new copy before each unit.   </a:t>
            </a:r>
            <a:r>
              <a:rPr lang="en-US" dirty="0" smtClean="0">
                <a:sym typeface="Wingdings"/>
                <a:hlinkClick r:id="rId2"/>
              </a:rPr>
              <a:t>https</a:t>
            </a:r>
            <a:r>
              <a:rPr lang="en-US" dirty="0">
                <a:sym typeface="Wingdings"/>
                <a:hlinkClick r:id="rId2"/>
              </a:rPr>
              <a:t>://</a:t>
            </a:r>
            <a:r>
              <a:rPr lang="en-US" dirty="0" smtClean="0">
                <a:sym typeface="Wingdings"/>
                <a:hlinkClick r:id="rId2"/>
              </a:rPr>
              <a:t>docs.google.com/presentation/d/1sMCkXNeutODYPmxzxXAUgv13lOVBW-dz5A2clHQzSDY/edit?usp=sharing</a:t>
            </a:r>
            <a:r>
              <a:rPr lang="en-US" dirty="0" smtClean="0">
                <a:sym typeface="Wingdings"/>
              </a:rPr>
              <a:t> </a:t>
            </a:r>
            <a:endParaRPr lang="en-US" dirty="0"/>
          </a:p>
          <a:p>
            <a:endParaRPr lang="en-US" dirty="0"/>
          </a:p>
          <a:p>
            <a:endParaRPr lang="en-US" dirty="0" smtClean="0"/>
          </a:p>
          <a:p>
            <a:pPr marL="365760" lvl="1" indent="0">
              <a:buNone/>
            </a:pPr>
            <a:endParaRPr lang="en-US" dirty="0"/>
          </a:p>
        </p:txBody>
      </p:sp>
    </p:spTree>
    <p:extLst>
      <p:ext uri="{BB962C8B-B14F-4D97-AF65-F5344CB8AC3E}">
        <p14:creationId xmlns:p14="http://schemas.microsoft.com/office/powerpoint/2010/main" val="4105001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512511" cy="1143000"/>
          </a:xfrm>
        </p:spPr>
        <p:txBody>
          <a:bodyPr/>
          <a:lstStyle/>
          <a:p>
            <a:r>
              <a:rPr lang="en-US" dirty="0" smtClean="0"/>
              <a:t>Classroom Routine:</a:t>
            </a:r>
            <a:endParaRPr lang="en-US" dirty="0"/>
          </a:p>
        </p:txBody>
      </p:sp>
      <p:sp>
        <p:nvSpPr>
          <p:cNvPr id="3" name="Content Placeholder 2"/>
          <p:cNvSpPr>
            <a:spLocks noGrp="1"/>
          </p:cNvSpPr>
          <p:nvPr>
            <p:ph sz="quarter" idx="13"/>
          </p:nvPr>
        </p:nvSpPr>
        <p:spPr>
          <a:xfrm>
            <a:off x="0" y="1219200"/>
            <a:ext cx="8915400" cy="5410200"/>
          </a:xfrm>
        </p:spPr>
        <p:txBody>
          <a:bodyPr>
            <a:noAutofit/>
          </a:bodyPr>
          <a:lstStyle/>
          <a:p>
            <a:r>
              <a:rPr lang="en-US" sz="2400" dirty="0" smtClean="0"/>
              <a:t>Be on time to our meet.  With your camera on and muted.</a:t>
            </a:r>
            <a:endParaRPr lang="en-US" sz="2400" dirty="0"/>
          </a:p>
          <a:p>
            <a:pPr lvl="2"/>
            <a:r>
              <a:rPr lang="en-US" sz="2400" dirty="0" smtClean="0"/>
              <a:t>Look at OBJECTIVE </a:t>
            </a:r>
            <a:r>
              <a:rPr lang="en-US" sz="2400" dirty="0"/>
              <a:t>(SWBAT = Student Will Be Able To</a:t>
            </a:r>
            <a:r>
              <a:rPr lang="en-US" sz="2400" dirty="0" smtClean="0"/>
              <a:t>) on calendar. </a:t>
            </a:r>
            <a:endParaRPr lang="en-US" sz="2400" dirty="0" smtClean="0"/>
          </a:p>
          <a:p>
            <a:pPr lvl="3"/>
            <a:r>
              <a:rPr lang="en-US" sz="2400" dirty="0" smtClean="0"/>
              <a:t>You should look back at these and phrase into questions to help study for exams.</a:t>
            </a:r>
          </a:p>
          <a:p>
            <a:pPr lvl="3"/>
            <a:r>
              <a:rPr lang="en-US" sz="2400" dirty="0" smtClean="0"/>
              <a:t>Recommended that you write these in class notebook</a:t>
            </a:r>
            <a:endParaRPr lang="en-US" sz="2400" dirty="0"/>
          </a:p>
          <a:p>
            <a:pPr lvl="2"/>
            <a:r>
              <a:rPr lang="en-US" sz="2400" dirty="0"/>
              <a:t>ANSWER THE BELL </a:t>
            </a:r>
            <a:r>
              <a:rPr lang="en-US" sz="2400" dirty="0" smtClean="0"/>
              <a:t>RINGER </a:t>
            </a:r>
            <a:r>
              <a:rPr lang="mr-IN" sz="2400" dirty="0" smtClean="0"/>
              <a:t>–</a:t>
            </a:r>
            <a:r>
              <a:rPr lang="en-US" sz="2400" dirty="0" smtClean="0"/>
              <a:t> </a:t>
            </a:r>
            <a:r>
              <a:rPr lang="en-US" sz="2400" dirty="0" smtClean="0"/>
              <a:t>if we have one, either in canvas or in your digital notebook.  </a:t>
            </a:r>
            <a:endParaRPr lang="en-US" sz="2400" dirty="0"/>
          </a:p>
          <a:p>
            <a:r>
              <a:rPr lang="en-US" sz="2400" dirty="0" smtClean="0"/>
              <a:t>Discussion on bell </a:t>
            </a:r>
            <a:r>
              <a:rPr lang="en-US" sz="2400" dirty="0" smtClean="0"/>
              <a:t>ringer/last </a:t>
            </a:r>
            <a:r>
              <a:rPr lang="en-US" sz="2400" dirty="0" smtClean="0"/>
              <a:t>night’s </a:t>
            </a:r>
            <a:r>
              <a:rPr lang="en-US" sz="2400" dirty="0" smtClean="0"/>
              <a:t>reading/review</a:t>
            </a:r>
            <a:endParaRPr lang="en-US" sz="2400" dirty="0" smtClean="0"/>
          </a:p>
          <a:p>
            <a:r>
              <a:rPr lang="en-US" sz="2400" dirty="0" smtClean="0"/>
              <a:t>Possible reading quiz</a:t>
            </a:r>
          </a:p>
          <a:p>
            <a:r>
              <a:rPr lang="en-US" sz="2400" dirty="0" err="1" smtClean="0"/>
              <a:t>Powerpoint</a:t>
            </a:r>
            <a:r>
              <a:rPr lang="en-US" sz="2400" dirty="0" smtClean="0"/>
              <a:t>/lecture</a:t>
            </a:r>
          </a:p>
          <a:p>
            <a:r>
              <a:rPr lang="en-US" sz="2400" dirty="0" smtClean="0"/>
              <a:t>Supplemental activity </a:t>
            </a:r>
          </a:p>
        </p:txBody>
      </p:sp>
    </p:spTree>
    <p:extLst>
      <p:ext uri="{BB962C8B-B14F-4D97-AF65-F5344CB8AC3E}">
        <p14:creationId xmlns:p14="http://schemas.microsoft.com/office/powerpoint/2010/main" val="1579694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2327"/>
            <a:ext cx="8458200" cy="1143000"/>
          </a:xfrm>
        </p:spPr>
        <p:txBody>
          <a:bodyPr/>
          <a:lstStyle/>
          <a:p>
            <a:r>
              <a:rPr lang="en-US" dirty="0" smtClean="0"/>
              <a:t>What to Expect/Routine:</a:t>
            </a:r>
            <a:endParaRPr lang="en-US" dirty="0"/>
          </a:p>
        </p:txBody>
      </p:sp>
      <p:sp>
        <p:nvSpPr>
          <p:cNvPr id="3" name="Content Placeholder 2"/>
          <p:cNvSpPr>
            <a:spLocks noGrp="1"/>
          </p:cNvSpPr>
          <p:nvPr>
            <p:ph sz="quarter" idx="13"/>
          </p:nvPr>
        </p:nvSpPr>
        <p:spPr>
          <a:xfrm>
            <a:off x="533400" y="1219200"/>
            <a:ext cx="8001000" cy="4541520"/>
          </a:xfrm>
        </p:spPr>
        <p:txBody>
          <a:bodyPr>
            <a:normAutofit/>
          </a:bodyPr>
          <a:lstStyle/>
          <a:p>
            <a:r>
              <a:rPr lang="en-US" dirty="0" smtClean="0"/>
              <a:t>Everyday, beginning of class = notebook &amp; discussion Possible quiz</a:t>
            </a:r>
          </a:p>
          <a:p>
            <a:r>
              <a:rPr lang="en-US" dirty="0" smtClean="0"/>
              <a:t>Turn stuff into </a:t>
            </a:r>
            <a:r>
              <a:rPr lang="en-US" dirty="0" smtClean="0"/>
              <a:t>canvas by the designated time.  Work will be marked late if past submission time.  </a:t>
            </a:r>
            <a:endParaRPr lang="en-US" dirty="0" smtClean="0"/>
          </a:p>
          <a:p>
            <a:r>
              <a:rPr lang="en-US" dirty="0" smtClean="0"/>
              <a:t>Every </a:t>
            </a:r>
            <a:r>
              <a:rPr lang="en-US" dirty="0" smtClean="0"/>
              <a:t>Unit Test Day (you will always know ahead of time)</a:t>
            </a:r>
          </a:p>
          <a:p>
            <a:pPr lvl="1"/>
            <a:r>
              <a:rPr lang="en-US" dirty="0" smtClean="0"/>
              <a:t>You will ALWAYS turn in </a:t>
            </a:r>
            <a:r>
              <a:rPr lang="en-US" dirty="0" smtClean="0"/>
              <a:t>review assignments by 9pm the night before an exam.</a:t>
            </a:r>
            <a:endParaRPr lang="en-US" dirty="0"/>
          </a:p>
        </p:txBody>
      </p:sp>
    </p:spTree>
    <p:extLst>
      <p:ext uri="{BB962C8B-B14F-4D97-AF65-F5344CB8AC3E}">
        <p14:creationId xmlns:p14="http://schemas.microsoft.com/office/powerpoint/2010/main" val="3961501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512511" cy="1143000"/>
          </a:xfrm>
        </p:spPr>
        <p:txBody>
          <a:bodyPr/>
          <a:lstStyle/>
          <a:p>
            <a:r>
              <a:rPr lang="en-US" dirty="0" smtClean="0"/>
              <a:t>Daily Assignments:</a:t>
            </a:r>
            <a:endParaRPr lang="en-US" dirty="0"/>
          </a:p>
        </p:txBody>
      </p:sp>
      <p:sp>
        <p:nvSpPr>
          <p:cNvPr id="3" name="Content Placeholder 2"/>
          <p:cNvSpPr>
            <a:spLocks noGrp="1"/>
          </p:cNvSpPr>
          <p:nvPr>
            <p:ph sz="quarter" idx="13"/>
          </p:nvPr>
        </p:nvSpPr>
        <p:spPr>
          <a:xfrm>
            <a:off x="228600" y="1143000"/>
            <a:ext cx="8534400" cy="5715000"/>
          </a:xfrm>
        </p:spPr>
        <p:txBody>
          <a:bodyPr>
            <a:normAutofit/>
          </a:bodyPr>
          <a:lstStyle/>
          <a:p>
            <a:pPr marL="285750" indent="-285750">
              <a:buFont typeface="Wingdings" charset="2"/>
              <a:buChar char="²"/>
            </a:pPr>
            <a:r>
              <a:rPr lang="en-US" sz="2400" dirty="0" smtClean="0"/>
              <a:t>Assignments </a:t>
            </a:r>
            <a:r>
              <a:rPr lang="en-US" sz="2400" dirty="0"/>
              <a:t>are posted on class </a:t>
            </a:r>
            <a:r>
              <a:rPr lang="en-US" sz="2400" dirty="0" smtClean="0"/>
              <a:t>calendar  </a:t>
            </a:r>
            <a:r>
              <a:rPr lang="en-US" sz="2400" dirty="0"/>
              <a:t>prior to beginning of unit</a:t>
            </a:r>
          </a:p>
          <a:p>
            <a:pPr marL="285750" indent="-285750">
              <a:buFont typeface="Wingdings" charset="2"/>
              <a:buChar char="²"/>
            </a:pPr>
            <a:r>
              <a:rPr lang="en-US" sz="2400" dirty="0"/>
              <a:t>Reading assignments are expected to be done on a nightly basis</a:t>
            </a:r>
          </a:p>
          <a:p>
            <a:pPr marL="285750" indent="-285750">
              <a:buFont typeface="Wingdings" charset="2"/>
              <a:buChar char="²"/>
            </a:pPr>
            <a:r>
              <a:rPr lang="en-US" sz="2400" dirty="0"/>
              <a:t>Chapter </a:t>
            </a:r>
            <a:r>
              <a:rPr lang="en-US" sz="2400" dirty="0" smtClean="0"/>
              <a:t>notes </a:t>
            </a:r>
            <a:endParaRPr lang="en-US" sz="2400" dirty="0" smtClean="0"/>
          </a:p>
          <a:p>
            <a:pPr marL="285750" indent="-285750">
              <a:buFont typeface="Wingdings" charset="2"/>
              <a:buChar char="²"/>
            </a:pPr>
            <a:r>
              <a:rPr lang="en-US" sz="2400" dirty="0" smtClean="0"/>
              <a:t>Some </a:t>
            </a:r>
            <a:r>
              <a:rPr lang="en-US" sz="2400" dirty="0"/>
              <a:t>supplemental assignments may be given in class with due date announced. </a:t>
            </a:r>
            <a:endParaRPr lang="en-US" sz="2400" dirty="0" smtClean="0"/>
          </a:p>
          <a:p>
            <a:pPr marL="605790" lvl="1" indent="-285750">
              <a:buFont typeface="Wingdings" charset="2"/>
              <a:buChar char="²"/>
            </a:pPr>
            <a:r>
              <a:rPr lang="en-US" dirty="0" smtClean="0"/>
              <a:t>Check Google calendar </a:t>
            </a:r>
            <a:endParaRPr lang="en-US" dirty="0" smtClean="0"/>
          </a:p>
          <a:p>
            <a:pPr marL="285750" indent="-285750">
              <a:buFont typeface="Wingdings" charset="2"/>
              <a:buChar char="²"/>
            </a:pPr>
            <a:r>
              <a:rPr lang="en-US" sz="2600" dirty="0" smtClean="0"/>
              <a:t>Students </a:t>
            </a:r>
            <a:r>
              <a:rPr lang="en-US" sz="2600" dirty="0"/>
              <a:t>should be continuously working on </a:t>
            </a:r>
            <a:r>
              <a:rPr lang="en-US" sz="2600" dirty="0" smtClean="0"/>
              <a:t>unit review materials that are due </a:t>
            </a:r>
            <a:r>
              <a:rPr lang="en-US" sz="2600" dirty="0" smtClean="0"/>
              <a:t>before </a:t>
            </a:r>
            <a:r>
              <a:rPr lang="en-US" sz="2600" dirty="0" smtClean="0"/>
              <a:t>exam date!!!!</a:t>
            </a:r>
            <a:endParaRPr lang="en-US" sz="2600" dirty="0"/>
          </a:p>
        </p:txBody>
      </p:sp>
    </p:spTree>
    <p:extLst>
      <p:ext uri="{BB962C8B-B14F-4D97-AF65-F5344CB8AC3E}">
        <p14:creationId xmlns:p14="http://schemas.microsoft.com/office/powerpoint/2010/main" val="4109862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29"/>
            <a:ext cx="6512511" cy="1143000"/>
          </a:xfrm>
        </p:spPr>
        <p:txBody>
          <a:bodyPr/>
          <a:lstStyle/>
          <a:p>
            <a:r>
              <a:rPr lang="en-US" smtClean="0"/>
              <a:t>Freaky Friday’s</a:t>
            </a:r>
            <a:endParaRPr lang="en-US"/>
          </a:p>
        </p:txBody>
      </p:sp>
      <p:pic>
        <p:nvPicPr>
          <p:cNvPr id="1026" name="Picture 2" descr="mage result for tgif"/>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1447800" y="1295400"/>
            <a:ext cx="6190685" cy="3475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06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0"/>
            <a:ext cx="6512511" cy="1143000"/>
          </a:xfrm>
        </p:spPr>
        <p:txBody>
          <a:bodyPr/>
          <a:lstStyle/>
          <a:p>
            <a:r>
              <a:rPr lang="en-US" dirty="0" smtClean="0"/>
              <a:t>Grading:</a:t>
            </a:r>
            <a:endParaRPr lang="en-US" dirty="0"/>
          </a:p>
        </p:txBody>
      </p:sp>
      <p:sp>
        <p:nvSpPr>
          <p:cNvPr id="3" name="Content Placeholder 2"/>
          <p:cNvSpPr>
            <a:spLocks noGrp="1"/>
          </p:cNvSpPr>
          <p:nvPr>
            <p:ph sz="quarter" idx="13"/>
          </p:nvPr>
        </p:nvSpPr>
        <p:spPr>
          <a:xfrm>
            <a:off x="1447800" y="2133600"/>
            <a:ext cx="6400800" cy="3474720"/>
          </a:xfrm>
        </p:spPr>
        <p:txBody>
          <a:bodyPr/>
          <a:lstStyle/>
          <a:p>
            <a:r>
              <a:rPr lang="en-US" dirty="0" smtClean="0"/>
              <a:t>You EARN your grades!  </a:t>
            </a:r>
            <a:endParaRPr lang="en-US" dirty="0"/>
          </a:p>
          <a:p>
            <a:pPr algn="ctr"/>
            <a:r>
              <a:rPr lang="en-US" dirty="0" smtClean="0"/>
              <a:t>90 -100 = A</a:t>
            </a:r>
          </a:p>
          <a:p>
            <a:pPr algn="ctr"/>
            <a:r>
              <a:rPr lang="en-US" dirty="0" smtClean="0"/>
              <a:t>80 - 89 = B</a:t>
            </a:r>
          </a:p>
          <a:p>
            <a:pPr algn="ctr"/>
            <a:r>
              <a:rPr lang="en-US" dirty="0" smtClean="0"/>
              <a:t>70 – 79 = C</a:t>
            </a:r>
          </a:p>
          <a:p>
            <a:pPr algn="ctr"/>
            <a:r>
              <a:rPr lang="en-US" dirty="0" smtClean="0"/>
              <a:t>69 – 60 = D</a:t>
            </a:r>
          </a:p>
          <a:p>
            <a:pPr algn="ctr"/>
            <a:r>
              <a:rPr lang="en-US" dirty="0" smtClean="0"/>
              <a:t>59 - ? = F</a:t>
            </a:r>
            <a:endParaRPr lang="en-US" dirty="0"/>
          </a:p>
        </p:txBody>
      </p:sp>
    </p:spTree>
    <p:extLst>
      <p:ext uri="{BB962C8B-B14F-4D97-AF65-F5344CB8AC3E}">
        <p14:creationId xmlns:p14="http://schemas.microsoft.com/office/powerpoint/2010/main" val="2966112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 y="0"/>
            <a:ext cx="8714509" cy="1143000"/>
          </a:xfrm>
        </p:spPr>
        <p:txBody>
          <a:bodyPr/>
          <a:lstStyle/>
          <a:p>
            <a:r>
              <a:rPr lang="en-US" dirty="0" smtClean="0"/>
              <a:t>What happens if I’m absent?</a:t>
            </a:r>
            <a:endParaRPr lang="en-US" dirty="0"/>
          </a:p>
        </p:txBody>
      </p:sp>
      <p:sp>
        <p:nvSpPr>
          <p:cNvPr id="3" name="Content Placeholder 2"/>
          <p:cNvSpPr>
            <a:spLocks noGrp="1"/>
          </p:cNvSpPr>
          <p:nvPr>
            <p:ph sz="quarter" idx="13"/>
          </p:nvPr>
        </p:nvSpPr>
        <p:spPr>
          <a:xfrm>
            <a:off x="609600" y="1371600"/>
            <a:ext cx="8534400" cy="5181600"/>
          </a:xfrm>
        </p:spPr>
        <p:txBody>
          <a:bodyPr>
            <a:normAutofit fontScale="32500" lnSpcReduction="20000"/>
          </a:bodyPr>
          <a:lstStyle/>
          <a:p>
            <a:pPr algn="ctr"/>
            <a:r>
              <a:rPr lang="en-US" sz="8600" dirty="0" smtClean="0">
                <a:hlinkClick r:id="rId2"/>
              </a:rPr>
              <a:t>www.roserwh.weebly.com</a:t>
            </a:r>
            <a:endParaRPr lang="en-US" sz="8600" dirty="0" smtClean="0"/>
          </a:p>
          <a:p>
            <a:pPr algn="ctr"/>
            <a:r>
              <a:rPr lang="en-US" sz="8600" dirty="0" smtClean="0"/>
              <a:t>Canvas </a:t>
            </a:r>
            <a:endParaRPr lang="en-US" sz="8600" dirty="0" smtClean="0"/>
          </a:p>
          <a:p>
            <a:r>
              <a:rPr lang="en-US" sz="8800" dirty="0" smtClean="0"/>
              <a:t>Make </a:t>
            </a:r>
            <a:r>
              <a:rPr lang="en-US" sz="8800" dirty="0"/>
              <a:t>Up Work:</a:t>
            </a:r>
          </a:p>
          <a:p>
            <a:pPr lvl="1"/>
            <a:r>
              <a:rPr lang="en-US" sz="8800" dirty="0"/>
              <a:t>If a student is absent they have 3 days to make up whatever they missed in class, no penalty.  </a:t>
            </a:r>
          </a:p>
          <a:p>
            <a:pPr lvl="1"/>
            <a:r>
              <a:rPr lang="en-US" sz="8800" dirty="0"/>
              <a:t>It is a students responsibility to look on the class website and Google calendar to see what they missed in class.  Most things that we cover in class are uploaded to the class website. </a:t>
            </a:r>
          </a:p>
          <a:p>
            <a:pPr marL="457200" lvl="1" indent="0">
              <a:buNone/>
            </a:pPr>
            <a:r>
              <a:rPr lang="en-US" dirty="0"/>
              <a:t> </a:t>
            </a:r>
          </a:p>
          <a:p>
            <a:endParaRPr lang="en-US" dirty="0"/>
          </a:p>
          <a:p>
            <a:endParaRPr lang="en-US" dirty="0"/>
          </a:p>
        </p:txBody>
      </p:sp>
    </p:spTree>
    <p:extLst>
      <p:ext uri="{BB962C8B-B14F-4D97-AF65-F5344CB8AC3E}">
        <p14:creationId xmlns:p14="http://schemas.microsoft.com/office/powerpoint/2010/main" val="845868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623</TotalTime>
  <Words>690</Words>
  <Application>Microsoft Macintosh PowerPoint</Application>
  <PresentationFormat>On-screen Show (4:3)</PresentationFormat>
  <Paragraphs>88</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Georgia</vt:lpstr>
      <vt:lpstr>Mangal</vt:lpstr>
      <vt:lpstr>Trebuchet MS</vt:lpstr>
      <vt:lpstr>Wingdings</vt:lpstr>
      <vt:lpstr>Slipstream</vt:lpstr>
      <vt:lpstr>Welcome to AP World History</vt:lpstr>
      <vt:lpstr>My Expectations for you:</vt:lpstr>
      <vt:lpstr>Required Materials:</vt:lpstr>
      <vt:lpstr>Classroom Routine:</vt:lpstr>
      <vt:lpstr>What to Expect/Routine:</vt:lpstr>
      <vt:lpstr>Daily Assignments:</vt:lpstr>
      <vt:lpstr>Freaky Friday’s</vt:lpstr>
      <vt:lpstr>Grading:</vt:lpstr>
      <vt:lpstr>What happens if I’m absent?</vt:lpstr>
      <vt:lpstr>Test Corrections, Make Up, &amp; Late Work</vt:lpstr>
      <vt:lpstr>7 Up Any AP writing with a score of: </vt:lpstr>
      <vt:lpstr>Weights</vt:lpstr>
      <vt:lpstr>Course Expectations:</vt:lpstr>
      <vt:lpstr>WEBSITE </vt:lpstr>
    </vt:vector>
  </TitlesOfParts>
  <Company>Clark County School District</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World History</dc:title>
  <dc:creator>LocalAdmin</dc:creator>
  <cp:lastModifiedBy>Microsoft Office User</cp:lastModifiedBy>
  <cp:revision>32</cp:revision>
  <dcterms:created xsi:type="dcterms:W3CDTF">2015-08-20T22:02:44Z</dcterms:created>
  <dcterms:modified xsi:type="dcterms:W3CDTF">2020-08-13T19:07:49Z</dcterms:modified>
</cp:coreProperties>
</file>