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56" r:id="rId2"/>
    <p:sldId id="257" r:id="rId3"/>
    <p:sldId id="259" r:id="rId4"/>
    <p:sldId id="260" r:id="rId5"/>
    <p:sldId id="261" r:id="rId6"/>
    <p:sldId id="269" r:id="rId7"/>
    <p:sldId id="274" r:id="rId8"/>
    <p:sldId id="262" r:id="rId9"/>
    <p:sldId id="263" r:id="rId10"/>
    <p:sldId id="270" r:id="rId11"/>
    <p:sldId id="265" r:id="rId12"/>
    <p:sldId id="273" r:id="rId13"/>
    <p:sldId id="271" r:id="rId14"/>
    <p:sldId id="267" r:id="rId15"/>
    <p:sldId id="272"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20C9510A-FE3D-9340-AD0A-7B6625C713EF}">
          <p14:sldIdLst>
            <p14:sldId id="256"/>
            <p14:sldId id="257"/>
            <p14:sldId id="259"/>
            <p14:sldId id="260"/>
            <p14:sldId id="261"/>
            <p14:sldId id="269"/>
            <p14:sldId id="274"/>
            <p14:sldId id="262"/>
            <p14:sldId id="263"/>
            <p14:sldId id="270"/>
            <p14:sldId id="265"/>
            <p14:sldId id="273"/>
            <p14:sldId id="271"/>
            <p14:sldId id="267"/>
            <p14:sldId id="272"/>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882"/>
    <p:restoredTop sz="94708"/>
  </p:normalViewPr>
  <p:slideViewPr>
    <p:cSldViewPr>
      <p:cViewPr varScale="1">
        <p:scale>
          <a:sx n="88" d="100"/>
          <a:sy n="88" d="100"/>
        </p:scale>
        <p:origin x="1464" y="1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notesMaster" Target="notesMasters/notesMaster1.xml"/><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CD559C5-BFD3-4D4C-B0A0-797BF0D999E4}" type="datetimeFigureOut">
              <a:rPr lang="en-US" smtClean="0"/>
              <a:t>7/31/19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F4CA5B2-6599-4E4D-9B74-C388EA262CC4}" type="slidenum">
              <a:rPr lang="en-US" smtClean="0"/>
              <a:t>‹#›</a:t>
            </a:fld>
            <a:endParaRPr lang="en-US"/>
          </a:p>
        </p:txBody>
      </p:sp>
    </p:spTree>
    <p:extLst>
      <p:ext uri="{BB962C8B-B14F-4D97-AF65-F5344CB8AC3E}">
        <p14:creationId xmlns:p14="http://schemas.microsoft.com/office/powerpoint/2010/main" val="288422656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8F33EF1-E037-4AD8-818C-1E67EDDF96B8}" type="datetimeFigureOut">
              <a:rPr lang="en-US" smtClean="0"/>
              <a:t>7/31/19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95AE7A-0C76-4855-BD00-4D99B47125B2}" type="slidenum">
              <a:rPr lang="en-US" smtClean="0"/>
              <a:t>‹#›</a:t>
            </a:fld>
            <a:endParaRPr lang="en-US"/>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8F33EF1-E037-4AD8-818C-1E67EDDF96B8}" type="datetimeFigureOut">
              <a:rPr lang="en-US" smtClean="0"/>
              <a:t>7/31/19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95AE7A-0C76-4855-BD00-4D99B47125B2}"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8F33EF1-E037-4AD8-818C-1E67EDDF96B8}" type="datetimeFigureOut">
              <a:rPr lang="en-US" smtClean="0"/>
              <a:t>7/31/19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95AE7A-0C76-4855-BD00-4D99B47125B2}"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C8F33EF1-E037-4AD8-818C-1E67EDDF96B8}" type="datetimeFigureOut">
              <a:rPr lang="en-US" smtClean="0"/>
              <a:t>7/31/19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95AE7A-0C76-4855-BD00-4D99B47125B2}"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8F33EF1-E037-4AD8-818C-1E67EDDF96B8}" type="datetimeFigureOut">
              <a:rPr lang="en-US" smtClean="0"/>
              <a:t>7/31/19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95AE7A-0C76-4855-BD00-4D99B47125B2}"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C8F33EF1-E037-4AD8-818C-1E67EDDF96B8}" type="datetimeFigureOut">
              <a:rPr lang="en-US" smtClean="0"/>
              <a:t>7/31/19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95AE7A-0C76-4855-BD00-4D99B47125B2}"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8F33EF1-E037-4AD8-818C-1E67EDDF96B8}" type="datetimeFigureOut">
              <a:rPr lang="en-US" smtClean="0"/>
              <a:t>7/31/19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D95AE7A-0C76-4855-BD00-4D99B47125B2}" type="slidenum">
              <a:rPr lang="en-US" smtClean="0"/>
              <a:t>‹#›</a:t>
            </a:fld>
            <a:endParaRPr lang="en-US"/>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8F33EF1-E037-4AD8-818C-1E67EDDF96B8}" type="datetimeFigureOut">
              <a:rPr lang="en-US" smtClean="0"/>
              <a:t>7/31/19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D95AE7A-0C76-4855-BD00-4D99B47125B2}"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F33EF1-E037-4AD8-818C-1E67EDDF96B8}" type="datetimeFigureOut">
              <a:rPr lang="en-US" smtClean="0"/>
              <a:t>7/31/19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D95AE7A-0C76-4855-BD00-4D99B47125B2}"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8F33EF1-E037-4AD8-818C-1E67EDDF96B8}" type="datetimeFigureOut">
              <a:rPr lang="en-US" smtClean="0"/>
              <a:t>7/31/19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95AE7A-0C76-4855-BD00-4D99B47125B2}"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8F33EF1-E037-4AD8-818C-1E67EDDF96B8}" type="datetimeFigureOut">
              <a:rPr lang="en-US" smtClean="0"/>
              <a:t>7/31/19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95AE7A-0C76-4855-BD00-4D99B47125B2}" type="slidenum">
              <a:rPr lang="en-US" smtClean="0"/>
              <a:t>‹#›</a:t>
            </a:fld>
            <a:endParaRPr lang="en-US"/>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C8F33EF1-E037-4AD8-818C-1E67EDDF96B8}" type="datetimeFigureOut">
              <a:rPr lang="en-US" smtClean="0"/>
              <a:t>7/31/19</a:t>
            </a:fld>
            <a:endParaRPr lang="en-US"/>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n-US"/>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CD95AE7A-0C76-4855-BD00-4D99B47125B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roserwh.weebly.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473794" y="3886201"/>
            <a:ext cx="6984405" cy="2048464"/>
          </a:xfrm>
        </p:spPr>
        <p:txBody>
          <a:bodyPr>
            <a:normAutofit/>
          </a:bodyPr>
          <a:lstStyle/>
          <a:p>
            <a:r>
              <a:rPr lang="en-US" b="1" dirty="0"/>
              <a:t>“Who controls the past, controls the future. Who controls the present, controls the past.”</a:t>
            </a:r>
            <a:endParaRPr lang="en-US" dirty="0"/>
          </a:p>
          <a:p>
            <a:pPr algn="ctr"/>
            <a:r>
              <a:rPr lang="en-US" dirty="0"/>
              <a:t/>
            </a:r>
            <a:br>
              <a:rPr lang="en-US" dirty="0"/>
            </a:br>
            <a:r>
              <a:rPr lang="en-US" dirty="0"/>
              <a:t>--George Orwell</a:t>
            </a:r>
          </a:p>
        </p:txBody>
      </p:sp>
      <p:sp>
        <p:nvSpPr>
          <p:cNvPr id="2" name="Title 1"/>
          <p:cNvSpPr>
            <a:spLocks noGrp="1"/>
          </p:cNvSpPr>
          <p:nvPr>
            <p:ph type="ctrTitle"/>
          </p:nvPr>
        </p:nvSpPr>
        <p:spPr>
          <a:xfrm>
            <a:off x="762000" y="1066800"/>
            <a:ext cx="7175351" cy="1793167"/>
          </a:xfrm>
        </p:spPr>
        <p:txBody>
          <a:bodyPr/>
          <a:lstStyle/>
          <a:p>
            <a:pPr algn="ctr"/>
            <a:r>
              <a:rPr lang="en-US" dirty="0" smtClean="0"/>
              <a:t>Welcome to AP World History</a:t>
            </a:r>
            <a:endParaRPr lang="en-US" dirty="0"/>
          </a:p>
        </p:txBody>
      </p:sp>
    </p:spTree>
    <p:extLst>
      <p:ext uri="{BB962C8B-B14F-4D97-AF65-F5344CB8AC3E}">
        <p14:creationId xmlns:p14="http://schemas.microsoft.com/office/powerpoint/2010/main" val="21025733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709" y="0"/>
            <a:ext cx="8714509" cy="1143000"/>
          </a:xfrm>
        </p:spPr>
        <p:txBody>
          <a:bodyPr/>
          <a:lstStyle/>
          <a:p>
            <a:r>
              <a:rPr lang="en-US" sz="4800" dirty="0"/>
              <a:t>Test Corrections, Make Up, &amp; Late Work</a:t>
            </a:r>
            <a:endParaRPr lang="en-US" dirty="0"/>
          </a:p>
        </p:txBody>
      </p:sp>
      <p:sp>
        <p:nvSpPr>
          <p:cNvPr id="3" name="Content Placeholder 2"/>
          <p:cNvSpPr>
            <a:spLocks noGrp="1"/>
          </p:cNvSpPr>
          <p:nvPr>
            <p:ph sz="quarter" idx="13"/>
          </p:nvPr>
        </p:nvSpPr>
        <p:spPr>
          <a:xfrm>
            <a:off x="-38595" y="1295400"/>
            <a:ext cx="9144000" cy="4343400"/>
          </a:xfrm>
        </p:spPr>
        <p:txBody>
          <a:bodyPr>
            <a:normAutofit fontScale="25000" lnSpcReduction="20000"/>
          </a:bodyPr>
          <a:lstStyle/>
          <a:p>
            <a:r>
              <a:rPr lang="en-US" sz="8800" dirty="0"/>
              <a:t>Test Corrections:</a:t>
            </a:r>
          </a:p>
          <a:p>
            <a:pPr lvl="1"/>
            <a:r>
              <a:rPr lang="en-US" sz="8800" dirty="0"/>
              <a:t>Retakes will occur for all unit tests for 25% increase on multiple choice section ONLY.</a:t>
            </a:r>
          </a:p>
          <a:p>
            <a:r>
              <a:rPr lang="en-US" sz="8800" dirty="0"/>
              <a:t>Quiz Analysis:</a:t>
            </a:r>
          </a:p>
          <a:p>
            <a:pPr lvl="1"/>
            <a:r>
              <a:rPr lang="en-US" sz="8800" dirty="0"/>
              <a:t>All quizzes can be redone within 1 week of taking the quiz.  Quiz analysis procedure is on class </a:t>
            </a:r>
            <a:r>
              <a:rPr lang="en-US" sz="8800" dirty="0" smtClean="0"/>
              <a:t>website.</a:t>
            </a:r>
          </a:p>
          <a:p>
            <a:pPr lvl="1"/>
            <a:r>
              <a:rPr lang="en-US" sz="8800" dirty="0" smtClean="0"/>
              <a:t>Must be done in class before or after school.  </a:t>
            </a:r>
          </a:p>
          <a:p>
            <a:pPr lvl="1"/>
            <a:r>
              <a:rPr lang="en-US" sz="8800" dirty="0" smtClean="0"/>
              <a:t>Look over quizzes prior to coming in to retake</a:t>
            </a:r>
            <a:endParaRPr lang="en-US" sz="8800" dirty="0"/>
          </a:p>
          <a:p>
            <a:r>
              <a:rPr lang="en-US" sz="8800" dirty="0" smtClean="0"/>
              <a:t>Essays:</a:t>
            </a:r>
          </a:p>
          <a:p>
            <a:pPr lvl="1"/>
            <a:r>
              <a:rPr lang="en-US" sz="8600" dirty="0" smtClean="0"/>
              <a:t>You can retake an essay you get a 4 (DBQ)/3(LEQ) or below on.  However, to make up the essay you must schedule a time to meet with Mrs. </a:t>
            </a:r>
            <a:r>
              <a:rPr lang="en-US" sz="8600" dirty="0" err="1" smtClean="0"/>
              <a:t>Roser</a:t>
            </a:r>
            <a:r>
              <a:rPr lang="en-US" sz="8600" dirty="0" smtClean="0"/>
              <a:t> and go over the essay.  Meeting must be done within 1 week of receiving essay score, and rewritten essay turned in within 2 weeks. Procedures on class website under ”Writing Practice &amp; Revision Process” tab.</a:t>
            </a:r>
          </a:p>
          <a:p>
            <a:r>
              <a:rPr lang="en-US" sz="8800" dirty="0" smtClean="0"/>
              <a:t>Late </a:t>
            </a:r>
            <a:r>
              <a:rPr lang="en-US" sz="8800" dirty="0"/>
              <a:t>Work:</a:t>
            </a:r>
          </a:p>
          <a:p>
            <a:pPr lvl="1"/>
            <a:r>
              <a:rPr lang="en-US" sz="8800" dirty="0"/>
              <a:t>Late work is generally NOT accepted</a:t>
            </a:r>
            <a:r>
              <a:rPr lang="en-US" sz="8800" dirty="0" smtClean="0"/>
              <a:t>.</a:t>
            </a:r>
            <a:endParaRPr lang="en-US" sz="8800" dirty="0"/>
          </a:p>
        </p:txBody>
      </p:sp>
    </p:spTree>
    <p:extLst>
      <p:ext uri="{BB962C8B-B14F-4D97-AF65-F5344CB8AC3E}">
        <p14:creationId xmlns:p14="http://schemas.microsoft.com/office/powerpoint/2010/main" val="23784544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0"/>
            <a:ext cx="6512511" cy="1143000"/>
          </a:xfrm>
        </p:spPr>
        <p:txBody>
          <a:bodyPr/>
          <a:lstStyle/>
          <a:p>
            <a:r>
              <a:rPr lang="en-US" dirty="0" smtClean="0"/>
              <a:t>Lifesavers</a:t>
            </a:r>
            <a:endParaRPr lang="en-US" dirty="0"/>
          </a:p>
        </p:txBody>
      </p:sp>
      <p:sp>
        <p:nvSpPr>
          <p:cNvPr id="3" name="Content Placeholder 2"/>
          <p:cNvSpPr>
            <a:spLocks noGrp="1"/>
          </p:cNvSpPr>
          <p:nvPr>
            <p:ph sz="quarter" idx="13"/>
          </p:nvPr>
        </p:nvSpPr>
        <p:spPr>
          <a:xfrm>
            <a:off x="838200" y="4953000"/>
            <a:ext cx="7848600" cy="1905000"/>
          </a:xfrm>
        </p:spPr>
        <p:txBody>
          <a:bodyPr>
            <a:normAutofit fontScale="85000" lnSpcReduction="20000"/>
          </a:bodyPr>
          <a:lstStyle/>
          <a:p>
            <a:r>
              <a:rPr lang="en-US" dirty="0" smtClean="0"/>
              <a:t>2 per quarter – don’t bank them, not worth anything at the end of the quarter</a:t>
            </a:r>
          </a:p>
          <a:p>
            <a:r>
              <a:rPr lang="en-US" dirty="0" smtClean="0"/>
              <a:t>Good for 1 excused assignment</a:t>
            </a:r>
          </a:p>
          <a:p>
            <a:r>
              <a:rPr lang="en-US" dirty="0" smtClean="0"/>
              <a:t>Good for a 3-5 day extension on major project/writing </a:t>
            </a:r>
            <a:r>
              <a:rPr lang="mr-IN" dirty="0" smtClean="0"/>
              <a:t>–</a:t>
            </a:r>
            <a:r>
              <a:rPr lang="en-US" dirty="0" smtClean="0"/>
              <a:t> get approval ahead of time</a:t>
            </a:r>
          </a:p>
          <a:p>
            <a:r>
              <a:rPr lang="en-US" dirty="0" smtClean="0"/>
              <a:t>Not applicable to be used for unit review materials.</a:t>
            </a:r>
          </a:p>
        </p:txBody>
      </p:sp>
      <p:pic>
        <p:nvPicPr>
          <p:cNvPr id="5" name="Content Placeholder 3" descr="Erf.JPG"/>
          <p:cNvPicPr>
            <a:picLocks/>
          </p:cNvPicPr>
          <p:nvPr/>
        </p:nvPicPr>
        <p:blipFill>
          <a:blip r:embed="rId2" cstate="print"/>
          <a:srcRect t="15494" b="15494"/>
          <a:stretch>
            <a:fillRect/>
          </a:stretch>
        </p:blipFill>
        <p:spPr>
          <a:xfrm>
            <a:off x="1143000" y="1066800"/>
            <a:ext cx="6858000" cy="3657600"/>
          </a:xfrm>
          <a:prstGeom prst="rect">
            <a:avLst/>
          </a:prstGeom>
        </p:spPr>
      </p:pic>
    </p:spTree>
    <p:extLst>
      <p:ext uri="{BB962C8B-B14F-4D97-AF65-F5344CB8AC3E}">
        <p14:creationId xmlns:p14="http://schemas.microsoft.com/office/powerpoint/2010/main" val="48448231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14400" y="-35272"/>
            <a:ext cx="9677400" cy="1143000"/>
          </a:xfrm>
        </p:spPr>
        <p:txBody>
          <a:bodyPr/>
          <a:lstStyle/>
          <a:p>
            <a:r>
              <a:rPr lang="en-US" dirty="0" smtClean="0"/>
              <a:t>7 Up</a:t>
            </a:r>
            <a:br>
              <a:rPr lang="en-US" dirty="0" smtClean="0"/>
            </a:br>
            <a:r>
              <a:rPr lang="en-US" sz="2800" dirty="0" smtClean="0"/>
              <a:t>Any AP writing with a score of:</a:t>
            </a:r>
            <a:br>
              <a:rPr lang="en-US" sz="2800" dirty="0" smtClean="0"/>
            </a:br>
            <a:endParaRPr lang="en-US" dirty="0"/>
          </a:p>
        </p:txBody>
      </p:sp>
      <p:pic>
        <p:nvPicPr>
          <p:cNvPr id="6" name="Content Placeholder 5" descr="download.jpg"/>
          <p:cNvPicPr>
            <a:picLocks noGrp="1" noChangeAspect="1"/>
          </p:cNvPicPr>
          <p:nvPr>
            <p:ph sz="quarter" idx="13"/>
          </p:nvPr>
        </p:nvPicPr>
        <p:blipFill>
          <a:blip r:embed="rId2">
            <a:extLst>
              <a:ext uri="{28A0092B-C50C-407E-A947-70E740481C1C}">
                <a14:useLocalDpi xmlns:a14="http://schemas.microsoft.com/office/drawing/2010/main" val="0"/>
              </a:ext>
            </a:extLst>
          </a:blip>
          <a:srcRect t="13760" b="13760"/>
          <a:stretch>
            <a:fillRect/>
          </a:stretch>
        </p:blipFill>
        <p:spPr>
          <a:xfrm>
            <a:off x="457200" y="1905000"/>
            <a:ext cx="6400800" cy="4343400"/>
          </a:xfrm>
        </p:spPr>
      </p:pic>
    </p:spTree>
    <p:extLst>
      <p:ext uri="{BB962C8B-B14F-4D97-AF65-F5344CB8AC3E}">
        <p14:creationId xmlns:p14="http://schemas.microsoft.com/office/powerpoint/2010/main" val="80088623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0"/>
            <a:ext cx="6512511" cy="1143000"/>
          </a:xfrm>
        </p:spPr>
        <p:txBody>
          <a:bodyPr/>
          <a:lstStyle/>
          <a:p>
            <a:r>
              <a:rPr lang="en-US" dirty="0" smtClean="0"/>
              <a:t>Weights</a:t>
            </a:r>
            <a:endParaRPr lang="en-US" dirty="0"/>
          </a:p>
        </p:txBody>
      </p:sp>
      <p:sp>
        <p:nvSpPr>
          <p:cNvPr id="3" name="Content Placeholder 2"/>
          <p:cNvSpPr>
            <a:spLocks noGrp="1"/>
          </p:cNvSpPr>
          <p:nvPr>
            <p:ph sz="quarter" idx="13"/>
          </p:nvPr>
        </p:nvSpPr>
        <p:spPr>
          <a:xfrm>
            <a:off x="381000" y="1066800"/>
            <a:ext cx="8077200" cy="5334000"/>
          </a:xfrm>
        </p:spPr>
        <p:txBody>
          <a:bodyPr>
            <a:normAutofit/>
          </a:bodyPr>
          <a:lstStyle/>
          <a:p>
            <a:r>
              <a:rPr lang="en-US" dirty="0"/>
              <a:t>Assessments: </a:t>
            </a:r>
            <a:r>
              <a:rPr lang="en-US" dirty="0" smtClean="0"/>
              <a:t>60</a:t>
            </a:r>
            <a:r>
              <a:rPr lang="en-US" dirty="0"/>
              <a:t>%</a:t>
            </a:r>
          </a:p>
          <a:p>
            <a:pPr lvl="1"/>
            <a:r>
              <a:rPr lang="en-US" dirty="0"/>
              <a:t>Tests</a:t>
            </a:r>
          </a:p>
          <a:p>
            <a:pPr lvl="1"/>
            <a:r>
              <a:rPr lang="en-US" dirty="0"/>
              <a:t>Quizzes</a:t>
            </a:r>
          </a:p>
          <a:p>
            <a:pPr lvl="1"/>
            <a:r>
              <a:rPr lang="en-US" dirty="0" smtClean="0"/>
              <a:t>Essays</a:t>
            </a:r>
          </a:p>
          <a:p>
            <a:pPr lvl="1"/>
            <a:r>
              <a:rPr lang="en-US" dirty="0" smtClean="0"/>
              <a:t>Projects</a:t>
            </a:r>
            <a:endParaRPr lang="en-US" dirty="0"/>
          </a:p>
          <a:p>
            <a:r>
              <a:rPr lang="en-US" dirty="0"/>
              <a:t>Skill Development: </a:t>
            </a:r>
            <a:r>
              <a:rPr lang="en-US" dirty="0" smtClean="0"/>
              <a:t>30</a:t>
            </a:r>
            <a:r>
              <a:rPr lang="en-US" dirty="0"/>
              <a:t>%</a:t>
            </a:r>
          </a:p>
          <a:p>
            <a:pPr lvl="1"/>
            <a:r>
              <a:rPr lang="en-US" dirty="0"/>
              <a:t>Classwork</a:t>
            </a:r>
          </a:p>
          <a:p>
            <a:pPr lvl="1"/>
            <a:r>
              <a:rPr lang="en-US" dirty="0"/>
              <a:t>Homework </a:t>
            </a:r>
          </a:p>
          <a:p>
            <a:pPr lvl="1"/>
            <a:r>
              <a:rPr lang="en-US" dirty="0"/>
              <a:t>Chapter Notes</a:t>
            </a:r>
          </a:p>
          <a:p>
            <a:r>
              <a:rPr lang="en-US" dirty="0"/>
              <a:t>Employability Skills: 10%</a:t>
            </a:r>
          </a:p>
          <a:p>
            <a:pPr lvl="1"/>
            <a:r>
              <a:rPr lang="en-US" dirty="0"/>
              <a:t>Participation (Socratic seminars, scored discussions, debates, etc.)</a:t>
            </a:r>
          </a:p>
          <a:p>
            <a:pPr lvl="1"/>
            <a:r>
              <a:rPr lang="en-US" dirty="0"/>
              <a:t>Turning in required materials on time </a:t>
            </a:r>
          </a:p>
        </p:txBody>
      </p:sp>
    </p:spTree>
    <p:extLst>
      <p:ext uri="{BB962C8B-B14F-4D97-AF65-F5344CB8AC3E}">
        <p14:creationId xmlns:p14="http://schemas.microsoft.com/office/powerpoint/2010/main" val="426213931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5400"/>
            <a:ext cx="6512511" cy="1143000"/>
          </a:xfrm>
        </p:spPr>
        <p:txBody>
          <a:bodyPr/>
          <a:lstStyle/>
          <a:p>
            <a:r>
              <a:rPr lang="en-US" dirty="0" smtClean="0"/>
              <a:t>Course Expectations:</a:t>
            </a:r>
            <a:endParaRPr lang="en-US" dirty="0"/>
          </a:p>
        </p:txBody>
      </p:sp>
      <p:sp>
        <p:nvSpPr>
          <p:cNvPr id="3" name="Content Placeholder 2"/>
          <p:cNvSpPr>
            <a:spLocks noGrp="1"/>
          </p:cNvSpPr>
          <p:nvPr>
            <p:ph sz="quarter" idx="13"/>
          </p:nvPr>
        </p:nvSpPr>
        <p:spPr>
          <a:xfrm>
            <a:off x="1143000" y="2438400"/>
            <a:ext cx="6400800" cy="3474720"/>
          </a:xfrm>
        </p:spPr>
        <p:txBody>
          <a:bodyPr/>
          <a:lstStyle/>
          <a:p>
            <a:r>
              <a:rPr lang="en-US" dirty="0" smtClean="0"/>
              <a:t>Are located on class website</a:t>
            </a:r>
          </a:p>
          <a:p>
            <a:r>
              <a:rPr lang="en-US" dirty="0" smtClean="0"/>
              <a:t>I expect you to get the attached sheet signed and returned ASAP.</a:t>
            </a:r>
            <a:endParaRPr lang="en-US" dirty="0"/>
          </a:p>
        </p:txBody>
      </p:sp>
    </p:spTree>
    <p:extLst>
      <p:ext uri="{BB962C8B-B14F-4D97-AF65-F5344CB8AC3E}">
        <p14:creationId xmlns:p14="http://schemas.microsoft.com/office/powerpoint/2010/main" val="138379257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6512511" cy="1143000"/>
          </a:xfrm>
        </p:spPr>
        <p:txBody>
          <a:bodyPr/>
          <a:lstStyle/>
          <a:p>
            <a:r>
              <a:rPr lang="en-US" dirty="0" smtClean="0"/>
              <a:t>WEBSITE</a:t>
            </a:r>
            <a:br>
              <a:rPr lang="en-US" dirty="0" smtClean="0"/>
            </a:br>
            <a:endParaRPr lang="en-US" dirty="0"/>
          </a:p>
        </p:txBody>
      </p:sp>
      <p:sp>
        <p:nvSpPr>
          <p:cNvPr id="3" name="Content Placeholder 2"/>
          <p:cNvSpPr>
            <a:spLocks noGrp="1"/>
          </p:cNvSpPr>
          <p:nvPr>
            <p:ph sz="quarter" idx="13"/>
          </p:nvPr>
        </p:nvSpPr>
        <p:spPr>
          <a:xfrm>
            <a:off x="304800" y="2057400"/>
            <a:ext cx="8610600" cy="3474720"/>
          </a:xfrm>
        </p:spPr>
        <p:txBody>
          <a:bodyPr>
            <a:normAutofit/>
          </a:bodyPr>
          <a:lstStyle/>
          <a:p>
            <a:r>
              <a:rPr lang="en-US" sz="4400" dirty="0" err="1" smtClean="0"/>
              <a:t>www.roserwh.weebly.com</a:t>
            </a:r>
            <a:endParaRPr lang="en-US" sz="4400" dirty="0"/>
          </a:p>
        </p:txBody>
      </p:sp>
    </p:spTree>
    <p:extLst>
      <p:ext uri="{BB962C8B-B14F-4D97-AF65-F5344CB8AC3E}">
        <p14:creationId xmlns:p14="http://schemas.microsoft.com/office/powerpoint/2010/main" val="34959093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8686800" cy="1143000"/>
          </a:xfrm>
        </p:spPr>
        <p:txBody>
          <a:bodyPr/>
          <a:lstStyle/>
          <a:p>
            <a:r>
              <a:rPr lang="en-US" dirty="0" smtClean="0"/>
              <a:t>My Expectations for you:</a:t>
            </a:r>
            <a:endParaRPr lang="en-US" dirty="0"/>
          </a:p>
        </p:txBody>
      </p:sp>
      <p:sp>
        <p:nvSpPr>
          <p:cNvPr id="3" name="Content Placeholder 2"/>
          <p:cNvSpPr>
            <a:spLocks noGrp="1"/>
          </p:cNvSpPr>
          <p:nvPr>
            <p:ph sz="quarter" idx="13"/>
          </p:nvPr>
        </p:nvSpPr>
        <p:spPr>
          <a:xfrm>
            <a:off x="1295400" y="1828800"/>
            <a:ext cx="6400800" cy="3474720"/>
          </a:xfrm>
        </p:spPr>
        <p:txBody>
          <a:bodyPr/>
          <a:lstStyle/>
          <a:p>
            <a:r>
              <a:rPr lang="en-US" dirty="0"/>
              <a:t>B</a:t>
            </a:r>
            <a:r>
              <a:rPr lang="en-US" dirty="0" smtClean="0"/>
              <a:t>e respectful </a:t>
            </a:r>
          </a:p>
          <a:p>
            <a:r>
              <a:rPr lang="en-US" dirty="0"/>
              <a:t>T</a:t>
            </a:r>
            <a:r>
              <a:rPr lang="en-US" dirty="0" smtClean="0"/>
              <a:t>ry to understand the “how” and “why”</a:t>
            </a:r>
          </a:p>
          <a:p>
            <a:r>
              <a:rPr lang="en-US" dirty="0" smtClean="0"/>
              <a:t>Make Connections</a:t>
            </a:r>
          </a:p>
          <a:p>
            <a:r>
              <a:rPr lang="en-US" dirty="0" smtClean="0"/>
              <a:t>Take the AP Exam</a:t>
            </a:r>
          </a:p>
          <a:p>
            <a:pPr marL="45720" indent="0">
              <a:buNone/>
            </a:pPr>
            <a:endParaRPr lang="en-US" dirty="0" smtClean="0"/>
          </a:p>
          <a:p>
            <a:r>
              <a:rPr lang="en-US" dirty="0"/>
              <a:t>“Those who cannot remember the past are condemned to repeat it</a:t>
            </a:r>
            <a:r>
              <a:rPr lang="en-US" dirty="0" smtClean="0"/>
              <a:t>.”</a:t>
            </a:r>
            <a:r>
              <a:rPr lang="en-US" dirty="0"/>
              <a:t/>
            </a:r>
            <a:br>
              <a:rPr lang="en-US" dirty="0"/>
            </a:br>
            <a:r>
              <a:rPr lang="en-US" dirty="0"/>
              <a:t>--George Santayana</a:t>
            </a:r>
          </a:p>
        </p:txBody>
      </p:sp>
    </p:spTree>
    <p:extLst>
      <p:ext uri="{BB962C8B-B14F-4D97-AF65-F5344CB8AC3E}">
        <p14:creationId xmlns:p14="http://schemas.microsoft.com/office/powerpoint/2010/main" val="41480767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6512511" cy="1143000"/>
          </a:xfrm>
        </p:spPr>
        <p:txBody>
          <a:bodyPr/>
          <a:lstStyle/>
          <a:p>
            <a:r>
              <a:rPr lang="en-US" dirty="0" smtClean="0"/>
              <a:t>Required Materials:</a:t>
            </a:r>
            <a:endParaRPr lang="en-US" dirty="0"/>
          </a:p>
        </p:txBody>
      </p:sp>
      <p:sp>
        <p:nvSpPr>
          <p:cNvPr id="3" name="Content Placeholder 2"/>
          <p:cNvSpPr>
            <a:spLocks noGrp="1"/>
          </p:cNvSpPr>
          <p:nvPr>
            <p:ph sz="quarter" idx="13"/>
          </p:nvPr>
        </p:nvSpPr>
        <p:spPr>
          <a:xfrm>
            <a:off x="838200" y="1676399"/>
            <a:ext cx="7086600" cy="4495801"/>
          </a:xfrm>
        </p:spPr>
        <p:txBody>
          <a:bodyPr>
            <a:normAutofit fontScale="85000" lnSpcReduction="20000"/>
          </a:bodyPr>
          <a:lstStyle/>
          <a:p>
            <a:r>
              <a:rPr lang="en-US" dirty="0" smtClean="0"/>
              <a:t>3 Ring Binder for AP World History </a:t>
            </a:r>
          </a:p>
          <a:p>
            <a:pPr lvl="1"/>
            <a:r>
              <a:rPr lang="en-US" dirty="0" smtClean="0"/>
              <a:t>7 Labeled Tabs</a:t>
            </a:r>
          </a:p>
          <a:p>
            <a:pPr lvl="2"/>
            <a:r>
              <a:rPr lang="en-US" dirty="0" smtClean="0"/>
              <a:t>1 for each unit time period (5 total)</a:t>
            </a:r>
          </a:p>
          <a:p>
            <a:pPr lvl="2"/>
            <a:r>
              <a:rPr lang="en-US" dirty="0" smtClean="0"/>
              <a:t>1 for resources</a:t>
            </a:r>
          </a:p>
          <a:p>
            <a:pPr lvl="2"/>
            <a:r>
              <a:rPr lang="en-US" dirty="0" smtClean="0"/>
              <a:t>1 for writing</a:t>
            </a:r>
          </a:p>
          <a:p>
            <a:r>
              <a:rPr lang="en-US" dirty="0" smtClean="0"/>
              <a:t>2 Spiral Notebooks </a:t>
            </a:r>
            <a:endParaRPr lang="en-US" dirty="0"/>
          </a:p>
          <a:p>
            <a:pPr lvl="1"/>
            <a:r>
              <a:rPr lang="en-US" dirty="0" smtClean="0"/>
              <a:t>One for chapter notes ONLY</a:t>
            </a:r>
          </a:p>
          <a:p>
            <a:pPr lvl="1"/>
            <a:r>
              <a:rPr lang="en-US" dirty="0" smtClean="0"/>
              <a:t>One for notes in class</a:t>
            </a:r>
          </a:p>
          <a:p>
            <a:r>
              <a:rPr lang="en-US" dirty="0" smtClean="0"/>
              <a:t>Technology</a:t>
            </a:r>
          </a:p>
          <a:p>
            <a:r>
              <a:rPr lang="en-US" dirty="0" smtClean="0"/>
              <a:t>Notebook paper</a:t>
            </a:r>
          </a:p>
          <a:p>
            <a:r>
              <a:rPr lang="en-US" dirty="0" smtClean="0"/>
              <a:t>Pen/Pencil/Highlighters</a:t>
            </a:r>
          </a:p>
          <a:p>
            <a:r>
              <a:rPr lang="en-US" dirty="0" smtClean="0"/>
              <a:t>3x5 Index Cards</a:t>
            </a:r>
          </a:p>
          <a:p>
            <a:r>
              <a:rPr lang="en-US" dirty="0" smtClean="0"/>
              <a:t>Highly recommend an index card holder (this can be kept in class with index cards)</a:t>
            </a:r>
            <a:endParaRPr lang="en-US" dirty="0"/>
          </a:p>
          <a:p>
            <a:endParaRPr lang="en-US" dirty="0"/>
          </a:p>
          <a:p>
            <a:endParaRPr lang="en-US" dirty="0" smtClean="0"/>
          </a:p>
          <a:p>
            <a:pPr marL="365760" lvl="1" indent="0">
              <a:buNone/>
            </a:pPr>
            <a:endParaRPr lang="en-US" dirty="0"/>
          </a:p>
        </p:txBody>
      </p:sp>
    </p:spTree>
    <p:extLst>
      <p:ext uri="{BB962C8B-B14F-4D97-AF65-F5344CB8AC3E}">
        <p14:creationId xmlns:p14="http://schemas.microsoft.com/office/powerpoint/2010/main" val="41050012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76200"/>
            <a:ext cx="6512511" cy="1143000"/>
          </a:xfrm>
        </p:spPr>
        <p:txBody>
          <a:bodyPr/>
          <a:lstStyle/>
          <a:p>
            <a:r>
              <a:rPr lang="en-US" dirty="0" smtClean="0"/>
              <a:t>Classroom Routine:</a:t>
            </a:r>
            <a:endParaRPr lang="en-US" dirty="0"/>
          </a:p>
        </p:txBody>
      </p:sp>
      <p:sp>
        <p:nvSpPr>
          <p:cNvPr id="3" name="Content Placeholder 2"/>
          <p:cNvSpPr>
            <a:spLocks noGrp="1"/>
          </p:cNvSpPr>
          <p:nvPr>
            <p:ph sz="quarter" idx="13"/>
          </p:nvPr>
        </p:nvSpPr>
        <p:spPr>
          <a:xfrm>
            <a:off x="0" y="1219200"/>
            <a:ext cx="8915400" cy="5410200"/>
          </a:xfrm>
        </p:spPr>
        <p:txBody>
          <a:bodyPr>
            <a:noAutofit/>
          </a:bodyPr>
          <a:lstStyle/>
          <a:p>
            <a:r>
              <a:rPr lang="en-US" sz="2400" dirty="0"/>
              <a:t>Come into class quietly sit at assigned seat and begin daily </a:t>
            </a:r>
            <a:r>
              <a:rPr lang="en-US" sz="2400" dirty="0" smtClean="0"/>
              <a:t>work:</a:t>
            </a:r>
            <a:endParaRPr lang="en-US" sz="2400" dirty="0"/>
          </a:p>
          <a:p>
            <a:pPr lvl="2"/>
            <a:r>
              <a:rPr lang="en-US" sz="2400" dirty="0" smtClean="0"/>
              <a:t>Look at OBJECTIVE </a:t>
            </a:r>
            <a:r>
              <a:rPr lang="en-US" sz="2400" dirty="0"/>
              <a:t>(SWBAT = Student Will Be Able To</a:t>
            </a:r>
            <a:r>
              <a:rPr lang="en-US" sz="2400" dirty="0" smtClean="0"/>
              <a:t>)</a:t>
            </a:r>
          </a:p>
          <a:p>
            <a:pPr lvl="3"/>
            <a:r>
              <a:rPr lang="en-US" sz="2400" dirty="0" smtClean="0"/>
              <a:t>You should look back at these and phrase into questions to help study for exams.</a:t>
            </a:r>
          </a:p>
          <a:p>
            <a:pPr lvl="3"/>
            <a:r>
              <a:rPr lang="en-US" sz="2400" dirty="0" smtClean="0"/>
              <a:t>Recommended that you write these in class notebook</a:t>
            </a:r>
            <a:endParaRPr lang="en-US" sz="2400" dirty="0"/>
          </a:p>
          <a:p>
            <a:pPr lvl="2"/>
            <a:r>
              <a:rPr lang="en-US" sz="2400" dirty="0"/>
              <a:t>ANSWER THE BELL </a:t>
            </a:r>
            <a:r>
              <a:rPr lang="en-US" sz="2400" dirty="0" smtClean="0"/>
              <a:t>RINGER </a:t>
            </a:r>
            <a:r>
              <a:rPr lang="mr-IN" sz="2400" dirty="0" smtClean="0"/>
              <a:t>–</a:t>
            </a:r>
            <a:r>
              <a:rPr lang="en-US" sz="2400" dirty="0" smtClean="0"/>
              <a:t> either in class notebook or using your 3x5 index cards</a:t>
            </a:r>
            <a:endParaRPr lang="en-US" sz="2400" dirty="0"/>
          </a:p>
          <a:p>
            <a:r>
              <a:rPr lang="en-US" sz="2400" dirty="0" smtClean="0"/>
              <a:t>Discussion on bell ringer &amp; last night’s reading</a:t>
            </a:r>
          </a:p>
          <a:p>
            <a:r>
              <a:rPr lang="en-US" sz="2400" dirty="0" smtClean="0"/>
              <a:t>Possible reading quiz</a:t>
            </a:r>
          </a:p>
          <a:p>
            <a:r>
              <a:rPr lang="en-US" sz="2400" dirty="0" err="1" smtClean="0"/>
              <a:t>Powerpoint</a:t>
            </a:r>
            <a:r>
              <a:rPr lang="en-US" sz="2400" dirty="0" smtClean="0"/>
              <a:t>/lecture</a:t>
            </a:r>
          </a:p>
          <a:p>
            <a:r>
              <a:rPr lang="en-US" sz="2400" dirty="0" smtClean="0"/>
              <a:t>Supplemental activity </a:t>
            </a:r>
          </a:p>
        </p:txBody>
      </p:sp>
    </p:spTree>
    <p:extLst>
      <p:ext uri="{BB962C8B-B14F-4D97-AF65-F5344CB8AC3E}">
        <p14:creationId xmlns:p14="http://schemas.microsoft.com/office/powerpoint/2010/main" val="15796947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32327"/>
            <a:ext cx="8458200" cy="1143000"/>
          </a:xfrm>
        </p:spPr>
        <p:txBody>
          <a:bodyPr/>
          <a:lstStyle/>
          <a:p>
            <a:r>
              <a:rPr lang="en-US" dirty="0" smtClean="0"/>
              <a:t>What to Expect/Routine:</a:t>
            </a:r>
            <a:endParaRPr lang="en-US" dirty="0"/>
          </a:p>
        </p:txBody>
      </p:sp>
      <p:sp>
        <p:nvSpPr>
          <p:cNvPr id="3" name="Content Placeholder 2"/>
          <p:cNvSpPr>
            <a:spLocks noGrp="1"/>
          </p:cNvSpPr>
          <p:nvPr>
            <p:ph sz="quarter" idx="13"/>
          </p:nvPr>
        </p:nvSpPr>
        <p:spPr>
          <a:xfrm>
            <a:off x="533400" y="1219200"/>
            <a:ext cx="8001000" cy="4541520"/>
          </a:xfrm>
        </p:spPr>
        <p:txBody>
          <a:bodyPr>
            <a:normAutofit/>
          </a:bodyPr>
          <a:lstStyle/>
          <a:p>
            <a:r>
              <a:rPr lang="en-US" dirty="0" smtClean="0"/>
              <a:t>Everyday, beginning of class = notebook &amp; discussion Possible quiz</a:t>
            </a:r>
          </a:p>
          <a:p>
            <a:r>
              <a:rPr lang="en-US" dirty="0" smtClean="0"/>
              <a:t>Turn stuff into the “In Basket” in front of room</a:t>
            </a:r>
          </a:p>
          <a:p>
            <a:r>
              <a:rPr lang="en-US" dirty="0" smtClean="0"/>
              <a:t>Pick up graded work in appropriate period basket in back of classroom</a:t>
            </a:r>
          </a:p>
          <a:p>
            <a:r>
              <a:rPr lang="en-US" dirty="0" smtClean="0"/>
              <a:t>Every Unit Test Day (you will always know ahead of time)</a:t>
            </a:r>
          </a:p>
          <a:p>
            <a:pPr lvl="1"/>
            <a:r>
              <a:rPr lang="en-US" dirty="0" smtClean="0"/>
              <a:t>You will ALWAYS turn in change analysis sheet, key concept chart, and study guide to </a:t>
            </a:r>
            <a:r>
              <a:rPr lang="en-US" dirty="0" err="1" smtClean="0"/>
              <a:t>turnitin.com</a:t>
            </a:r>
            <a:r>
              <a:rPr lang="en-US" dirty="0" smtClean="0"/>
              <a:t> by 7am of test day</a:t>
            </a:r>
            <a:endParaRPr lang="en-US" dirty="0"/>
          </a:p>
        </p:txBody>
      </p:sp>
    </p:spTree>
    <p:extLst>
      <p:ext uri="{BB962C8B-B14F-4D97-AF65-F5344CB8AC3E}">
        <p14:creationId xmlns:p14="http://schemas.microsoft.com/office/powerpoint/2010/main" val="39615017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76200"/>
            <a:ext cx="6512511" cy="1143000"/>
          </a:xfrm>
        </p:spPr>
        <p:txBody>
          <a:bodyPr/>
          <a:lstStyle/>
          <a:p>
            <a:r>
              <a:rPr lang="en-US" dirty="0" smtClean="0"/>
              <a:t>Daily Assignments:</a:t>
            </a:r>
            <a:endParaRPr lang="en-US" dirty="0"/>
          </a:p>
        </p:txBody>
      </p:sp>
      <p:sp>
        <p:nvSpPr>
          <p:cNvPr id="3" name="Content Placeholder 2"/>
          <p:cNvSpPr>
            <a:spLocks noGrp="1"/>
          </p:cNvSpPr>
          <p:nvPr>
            <p:ph sz="quarter" idx="13"/>
          </p:nvPr>
        </p:nvSpPr>
        <p:spPr>
          <a:xfrm>
            <a:off x="228600" y="1143000"/>
            <a:ext cx="8534400" cy="5715000"/>
          </a:xfrm>
        </p:spPr>
        <p:txBody>
          <a:bodyPr>
            <a:normAutofit/>
          </a:bodyPr>
          <a:lstStyle/>
          <a:p>
            <a:pPr marL="285750" indent="-285750">
              <a:buFont typeface="Wingdings" charset="2"/>
              <a:buChar char="²"/>
            </a:pPr>
            <a:r>
              <a:rPr lang="en-US" sz="2400" dirty="0"/>
              <a:t>Weekly Assignments are posted on class website  prior to beginning of unit</a:t>
            </a:r>
          </a:p>
          <a:p>
            <a:pPr marL="285750" indent="-285750">
              <a:buFont typeface="Wingdings" charset="2"/>
              <a:buChar char="²"/>
            </a:pPr>
            <a:r>
              <a:rPr lang="en-US" sz="2400" dirty="0"/>
              <a:t>Reading assignments are expected to be done on a nightly basis</a:t>
            </a:r>
          </a:p>
          <a:p>
            <a:pPr marL="285750" indent="-285750">
              <a:buFont typeface="Wingdings" charset="2"/>
              <a:buChar char="²"/>
            </a:pPr>
            <a:r>
              <a:rPr lang="en-US" sz="2400" dirty="0"/>
              <a:t>Chapter </a:t>
            </a:r>
            <a:r>
              <a:rPr lang="en-US" sz="2400" dirty="0" smtClean="0"/>
              <a:t>notes – 3 different formats.  (You are going to be assigned a specific format the first two months of school)</a:t>
            </a:r>
            <a:endParaRPr lang="en-US" sz="2400" dirty="0"/>
          </a:p>
          <a:p>
            <a:pPr marL="285750" indent="-285750">
              <a:buFont typeface="Wingdings" charset="2"/>
              <a:buChar char="²"/>
            </a:pPr>
            <a:r>
              <a:rPr lang="en-US" sz="2400" dirty="0"/>
              <a:t>Some supplemental assignments may be given in class with due date announced. </a:t>
            </a:r>
            <a:endParaRPr lang="en-US" sz="2400" dirty="0" smtClean="0"/>
          </a:p>
          <a:p>
            <a:pPr marL="605790" lvl="1" indent="-285750">
              <a:buFont typeface="Wingdings" charset="2"/>
              <a:buChar char="²"/>
            </a:pPr>
            <a:r>
              <a:rPr lang="en-US" dirty="0" smtClean="0"/>
              <a:t>Check Google calendar and be aware of homework written on board</a:t>
            </a:r>
            <a:endParaRPr lang="en-US" dirty="0"/>
          </a:p>
          <a:p>
            <a:pPr marL="285750" indent="-285750">
              <a:buFont typeface="Wingdings" charset="2"/>
              <a:buChar char="²"/>
            </a:pPr>
            <a:r>
              <a:rPr lang="en-US" sz="2400" dirty="0"/>
              <a:t>Students should be continuously working on </a:t>
            </a:r>
            <a:r>
              <a:rPr lang="en-US" sz="2400" dirty="0" smtClean="0"/>
              <a:t>unit review materials that are due on exam date!!!!</a:t>
            </a:r>
            <a:endParaRPr lang="en-US" sz="2400" dirty="0"/>
          </a:p>
        </p:txBody>
      </p:sp>
    </p:spTree>
    <p:extLst>
      <p:ext uri="{BB962C8B-B14F-4D97-AF65-F5344CB8AC3E}">
        <p14:creationId xmlns:p14="http://schemas.microsoft.com/office/powerpoint/2010/main" val="41098627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629"/>
            <a:ext cx="6512511" cy="1143000"/>
          </a:xfrm>
        </p:spPr>
        <p:txBody>
          <a:bodyPr/>
          <a:lstStyle/>
          <a:p>
            <a:r>
              <a:rPr lang="en-US" smtClean="0"/>
              <a:t>Freaky Friday’s</a:t>
            </a:r>
            <a:endParaRPr lang="en-US"/>
          </a:p>
        </p:txBody>
      </p:sp>
      <p:pic>
        <p:nvPicPr>
          <p:cNvPr id="1026" name="Picture 2" descr="mage result for tgif"/>
          <p:cNvPicPr>
            <a:picLocks noGrp="1" noChangeAspect="1" noChangeArrowheads="1"/>
          </p:cNvPicPr>
          <p:nvPr>
            <p:ph sz="quarter" idx="13"/>
          </p:nvPr>
        </p:nvPicPr>
        <p:blipFill>
          <a:blip r:embed="rId2">
            <a:extLst>
              <a:ext uri="{28A0092B-C50C-407E-A947-70E740481C1C}">
                <a14:useLocalDpi xmlns:a14="http://schemas.microsoft.com/office/drawing/2010/main" val="0"/>
              </a:ext>
            </a:extLst>
          </a:blip>
          <a:srcRect/>
          <a:stretch>
            <a:fillRect/>
          </a:stretch>
        </p:blipFill>
        <p:spPr bwMode="auto">
          <a:xfrm>
            <a:off x="1371600" y="1600200"/>
            <a:ext cx="6190685" cy="34750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6061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0800" y="0"/>
            <a:ext cx="6512511" cy="1143000"/>
          </a:xfrm>
        </p:spPr>
        <p:txBody>
          <a:bodyPr/>
          <a:lstStyle/>
          <a:p>
            <a:r>
              <a:rPr lang="en-US" dirty="0" smtClean="0"/>
              <a:t>Grading:</a:t>
            </a:r>
            <a:endParaRPr lang="en-US" dirty="0"/>
          </a:p>
        </p:txBody>
      </p:sp>
      <p:sp>
        <p:nvSpPr>
          <p:cNvPr id="3" name="Content Placeholder 2"/>
          <p:cNvSpPr>
            <a:spLocks noGrp="1"/>
          </p:cNvSpPr>
          <p:nvPr>
            <p:ph sz="quarter" idx="13"/>
          </p:nvPr>
        </p:nvSpPr>
        <p:spPr>
          <a:xfrm>
            <a:off x="1447800" y="2133600"/>
            <a:ext cx="6400800" cy="3474720"/>
          </a:xfrm>
        </p:spPr>
        <p:txBody>
          <a:bodyPr/>
          <a:lstStyle/>
          <a:p>
            <a:r>
              <a:rPr lang="en-US" dirty="0" smtClean="0"/>
              <a:t>You EARN your grades!  </a:t>
            </a:r>
            <a:endParaRPr lang="en-US" dirty="0"/>
          </a:p>
          <a:p>
            <a:pPr algn="ctr"/>
            <a:r>
              <a:rPr lang="en-US" dirty="0" smtClean="0"/>
              <a:t>90 -100 = A</a:t>
            </a:r>
          </a:p>
          <a:p>
            <a:pPr algn="ctr"/>
            <a:r>
              <a:rPr lang="en-US" dirty="0" smtClean="0"/>
              <a:t>80 - 89 = B</a:t>
            </a:r>
          </a:p>
          <a:p>
            <a:pPr algn="ctr"/>
            <a:r>
              <a:rPr lang="en-US" dirty="0" smtClean="0"/>
              <a:t>70 – 79 = C</a:t>
            </a:r>
          </a:p>
          <a:p>
            <a:pPr algn="ctr"/>
            <a:r>
              <a:rPr lang="en-US" dirty="0" smtClean="0"/>
              <a:t>69 – 60 = D</a:t>
            </a:r>
          </a:p>
          <a:p>
            <a:pPr algn="ctr"/>
            <a:r>
              <a:rPr lang="en-US" dirty="0" smtClean="0"/>
              <a:t>59 - ? = F</a:t>
            </a:r>
            <a:endParaRPr lang="en-US" dirty="0"/>
          </a:p>
        </p:txBody>
      </p:sp>
    </p:spTree>
    <p:extLst>
      <p:ext uri="{BB962C8B-B14F-4D97-AF65-F5344CB8AC3E}">
        <p14:creationId xmlns:p14="http://schemas.microsoft.com/office/powerpoint/2010/main" val="29661120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709" y="0"/>
            <a:ext cx="8714509" cy="1143000"/>
          </a:xfrm>
        </p:spPr>
        <p:txBody>
          <a:bodyPr/>
          <a:lstStyle/>
          <a:p>
            <a:r>
              <a:rPr lang="en-US" dirty="0" smtClean="0"/>
              <a:t>What happens if I’m absent?</a:t>
            </a:r>
            <a:endParaRPr lang="en-US" dirty="0"/>
          </a:p>
        </p:txBody>
      </p:sp>
      <p:sp>
        <p:nvSpPr>
          <p:cNvPr id="3" name="Content Placeholder 2"/>
          <p:cNvSpPr>
            <a:spLocks noGrp="1"/>
          </p:cNvSpPr>
          <p:nvPr>
            <p:ph sz="quarter" idx="13"/>
          </p:nvPr>
        </p:nvSpPr>
        <p:spPr>
          <a:xfrm>
            <a:off x="609600" y="1371600"/>
            <a:ext cx="8534400" cy="5181600"/>
          </a:xfrm>
        </p:spPr>
        <p:txBody>
          <a:bodyPr>
            <a:normAutofit fontScale="32500" lnSpcReduction="20000"/>
          </a:bodyPr>
          <a:lstStyle/>
          <a:p>
            <a:pPr algn="ctr"/>
            <a:r>
              <a:rPr lang="en-US" sz="8600" dirty="0" smtClean="0">
                <a:hlinkClick r:id="rId2"/>
              </a:rPr>
              <a:t>www.roserwh.weebly.com</a:t>
            </a:r>
            <a:endParaRPr lang="en-US" sz="8600" dirty="0" smtClean="0"/>
          </a:p>
          <a:p>
            <a:r>
              <a:rPr lang="en-US" sz="8800" dirty="0" smtClean="0"/>
              <a:t>Make </a:t>
            </a:r>
            <a:r>
              <a:rPr lang="en-US" sz="8800" dirty="0"/>
              <a:t>Up Work:</a:t>
            </a:r>
          </a:p>
          <a:p>
            <a:pPr lvl="1"/>
            <a:r>
              <a:rPr lang="en-US" sz="8800" dirty="0"/>
              <a:t>If a student is absent they have 3 days to make up whatever they missed in class, no penalty.  </a:t>
            </a:r>
          </a:p>
          <a:p>
            <a:pPr lvl="1"/>
            <a:r>
              <a:rPr lang="en-US" sz="8800" dirty="0"/>
              <a:t>It is a students responsibility to look on the class website and Google calendar to see what they missed in class.  Most things that we cover in class are uploaded to the class website. </a:t>
            </a:r>
          </a:p>
          <a:p>
            <a:pPr marL="457200" lvl="1" indent="0">
              <a:buNone/>
            </a:pPr>
            <a:r>
              <a:rPr lang="en-US" dirty="0"/>
              <a:t> </a:t>
            </a:r>
          </a:p>
          <a:p>
            <a:endParaRPr lang="en-US" dirty="0"/>
          </a:p>
          <a:p>
            <a:endParaRPr lang="en-US" dirty="0"/>
          </a:p>
        </p:txBody>
      </p:sp>
    </p:spTree>
    <p:extLst>
      <p:ext uri="{BB962C8B-B14F-4D97-AF65-F5344CB8AC3E}">
        <p14:creationId xmlns:p14="http://schemas.microsoft.com/office/powerpoint/2010/main" val="845868492"/>
      </p:ext>
    </p:extLst>
  </p:cSld>
  <p:clrMapOvr>
    <a:masterClrMapping/>
  </p:clrMapOvr>
  <p:timing>
    <p:tnLst>
      <p:par>
        <p:cTn id="1" dur="indefinite" restart="never" nodeType="tmRoot"/>
      </p:par>
    </p:tnLst>
  </p:timing>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541</TotalTime>
  <Words>751</Words>
  <Application>Microsoft Macintosh PowerPoint</Application>
  <PresentationFormat>On-screen Show (4:3)</PresentationFormat>
  <Paragraphs>97</Paragraphs>
  <Slides>15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Calibri</vt:lpstr>
      <vt:lpstr>Georgia</vt:lpstr>
      <vt:lpstr>Mangal</vt:lpstr>
      <vt:lpstr>Trebuchet MS</vt:lpstr>
      <vt:lpstr>Wingdings</vt:lpstr>
      <vt:lpstr>Arial</vt:lpstr>
      <vt:lpstr>Slipstream</vt:lpstr>
      <vt:lpstr>Welcome to AP World History</vt:lpstr>
      <vt:lpstr>My Expectations for you:</vt:lpstr>
      <vt:lpstr>Required Materials:</vt:lpstr>
      <vt:lpstr>Classroom Routine:</vt:lpstr>
      <vt:lpstr>What to Expect/Routine:</vt:lpstr>
      <vt:lpstr>Daily Assignments:</vt:lpstr>
      <vt:lpstr>Freaky Friday’s</vt:lpstr>
      <vt:lpstr>Grading:</vt:lpstr>
      <vt:lpstr>What happens if I’m absent?</vt:lpstr>
      <vt:lpstr>Test Corrections, Make Up, &amp; Late Work</vt:lpstr>
      <vt:lpstr>Lifesavers</vt:lpstr>
      <vt:lpstr>7 Up Any AP writing with a score of: </vt:lpstr>
      <vt:lpstr>Weights</vt:lpstr>
      <vt:lpstr>Course Expectations:</vt:lpstr>
      <vt:lpstr>WEBSITE </vt:lpstr>
    </vt:vector>
  </TitlesOfParts>
  <Company>Clark County School District</Company>
  <LinksUpToDate>false</LinksUpToDate>
  <SharedDoc>false</SharedDoc>
  <HyperlinksChanged>false</HyperlinksChanged>
  <AppVersion>15.0036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World History</dc:title>
  <dc:creator>LocalAdmin</dc:creator>
  <cp:lastModifiedBy>Microsoft Office User</cp:lastModifiedBy>
  <cp:revision>28</cp:revision>
  <dcterms:created xsi:type="dcterms:W3CDTF">2015-08-20T22:02:44Z</dcterms:created>
  <dcterms:modified xsi:type="dcterms:W3CDTF">2019-07-31T17:43:10Z</dcterms:modified>
</cp:coreProperties>
</file>