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3692"/>
  </p:normalViewPr>
  <p:slideViewPr>
    <p:cSldViewPr snapToGrid="0" snapToObjects="1">
      <p:cViewPr varScale="1">
        <p:scale>
          <a:sx n="65" d="100"/>
          <a:sy n="65" d="100"/>
        </p:scale>
        <p:origin x="2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B4F2-8F3B-1B42-A855-A82355DCB33E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CC5A2-00B1-A147-953F-16AF991F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1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4020-8ADC-824E-8AA8-B10EBDFC185C}" type="datetimeFigureOut">
              <a:rPr lang="en-US" smtClean="0"/>
              <a:t>11/7/19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FDE9-CEFF-F845-AC70-D53E84387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31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Scope of Congressional Powers &amp; the Expressed Powers of 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11.1 &amp; 11.2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Congress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781" y="2138090"/>
            <a:ext cx="10630410" cy="380551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Most powers are very brief and meaning of the actual clause is found by Congress exercising powers and Supreme Court cases stemming from Congress’ actions.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For example the Commerce Clause: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“To regulate Commerce with foreign Nations, and among the several States, and with the Indian Tribes” </a:t>
            </a:r>
            <a:r>
              <a:rPr lang="mr-IN" sz="3000" dirty="0" smtClean="0"/>
              <a:t>–</a:t>
            </a:r>
            <a:r>
              <a:rPr lang="en-US" sz="3000" dirty="0" smtClean="0"/>
              <a:t>A1,S8,C3</a:t>
            </a:r>
          </a:p>
        </p:txBody>
      </p:sp>
    </p:spTree>
    <p:extLst>
      <p:ext uri="{BB962C8B-B14F-4D97-AF65-F5344CB8AC3E}">
        <p14:creationId xmlns:p14="http://schemas.microsoft.com/office/powerpoint/2010/main" val="205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0" y="633254"/>
            <a:ext cx="11306553" cy="5957143"/>
          </a:xfrm>
          <a:prstGeom prst="rect">
            <a:avLst/>
          </a:prstGeom>
        </p:spPr>
        <p:txBody>
          <a:bodyPr vert="horz" wrap="square" lIns="0" tIns="90207" rIns="0" bIns="0" rtlCol="0">
            <a:spAutoFit/>
          </a:bodyPr>
          <a:lstStyle/>
          <a:p>
            <a:pPr marL="257749" marR="4483" indent="-246543">
              <a:lnSpc>
                <a:spcPct val="78900"/>
              </a:lnSpc>
              <a:spcBef>
                <a:spcPts val="710"/>
              </a:spcBef>
            </a:pPr>
            <a:r>
              <a:rPr sz="3000" spc="375" dirty="0" smtClean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powers over money and commerce </a:t>
            </a: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does</a:t>
            </a:r>
            <a:r>
              <a:rPr lang="en-US" sz="3000" dirty="0" smtClean="0">
                <a:solidFill>
                  <a:srgbClr val="FFFFFF"/>
                </a:solidFill>
                <a:latin typeface="Arial"/>
                <a:cs typeface="Arial"/>
              </a:rPr>
              <a:t> the </a:t>
            </a:r>
            <a:r>
              <a:rPr sz="3000" spc="-4" dirty="0" smtClean="0">
                <a:solidFill>
                  <a:srgbClr val="FFFFFF"/>
                </a:solidFill>
                <a:latin typeface="Arial"/>
                <a:cs typeface="Arial"/>
              </a:rPr>
              <a:t>Constitution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give </a:t>
            </a:r>
            <a:r>
              <a:rPr sz="3000" spc="-4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Congress and what </a:t>
            </a:r>
            <a:r>
              <a:rPr sz="3000" spc="-4" dirty="0">
                <a:solidFill>
                  <a:srgbClr val="FFFFFF"/>
                </a:solidFill>
                <a:latin typeface="Arial"/>
                <a:cs typeface="Arial"/>
              </a:rPr>
              <a:t>limits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put on </a:t>
            </a:r>
            <a:r>
              <a:rPr sz="3000" spc="-4" dirty="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sz="3000" spc="-1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powers?</a:t>
            </a:r>
            <a:endParaRPr sz="3000" dirty="0">
              <a:latin typeface="Arial"/>
              <a:cs typeface="Arial"/>
            </a:endParaRPr>
          </a:p>
          <a:p>
            <a:pPr marL="605150" marR="21853" indent="-246543">
              <a:lnSpc>
                <a:spcPct val="100699"/>
              </a:lnSpc>
              <a:spcBef>
                <a:spcPts val="4"/>
              </a:spcBef>
            </a:pPr>
            <a:endParaRPr lang="en-US" sz="3177" dirty="0">
              <a:latin typeface="Times New Roman"/>
              <a:cs typeface="Times New Roman"/>
            </a:endParaRPr>
          </a:p>
          <a:p>
            <a:pPr marL="701507" marR="21853" indent="-342900">
              <a:lnSpc>
                <a:spcPct val="100699"/>
              </a:lnSpc>
              <a:spcBef>
                <a:spcPts val="4"/>
              </a:spcBef>
              <a:buFont typeface="Arial" charset="0"/>
              <a:buChar char="•"/>
            </a:pPr>
            <a:r>
              <a:rPr sz="3000" dirty="0" smtClean="0">
                <a:latin typeface="Arial"/>
                <a:cs typeface="Arial"/>
              </a:rPr>
              <a:t>The </a:t>
            </a:r>
            <a:r>
              <a:rPr sz="3000" b="1" spc="-4" dirty="0">
                <a:latin typeface="Arial"/>
                <a:cs typeface="Arial"/>
              </a:rPr>
              <a:t>commerce </a:t>
            </a:r>
            <a:r>
              <a:rPr sz="3000" b="1" dirty="0">
                <a:latin typeface="Arial"/>
                <a:cs typeface="Arial"/>
              </a:rPr>
              <a:t>power </a:t>
            </a:r>
            <a:r>
              <a:rPr sz="3000" dirty="0">
                <a:latin typeface="Arial"/>
                <a:cs typeface="Arial"/>
              </a:rPr>
              <a:t>gives Congress </a:t>
            </a:r>
            <a:r>
              <a:rPr sz="3000" spc="-4" dirty="0">
                <a:latin typeface="Arial"/>
                <a:cs typeface="Arial"/>
              </a:rPr>
              <a:t>the </a:t>
            </a:r>
            <a:r>
              <a:rPr sz="3000" spc="-4" dirty="0" smtClean="0">
                <a:latin typeface="Arial"/>
                <a:cs typeface="Arial"/>
              </a:rPr>
              <a:t>authority</a:t>
            </a:r>
            <a:r>
              <a:rPr lang="en-US" sz="3000" spc="-4" dirty="0" smtClean="0">
                <a:latin typeface="Arial"/>
                <a:cs typeface="Arial"/>
              </a:rPr>
              <a:t> to re</a:t>
            </a:r>
            <a:r>
              <a:rPr sz="3000" spc="-4" dirty="0" smtClean="0">
                <a:latin typeface="Arial"/>
                <a:cs typeface="Arial"/>
              </a:rPr>
              <a:t>gulate </a:t>
            </a:r>
            <a:r>
              <a:rPr sz="3000" spc="-4" dirty="0">
                <a:latin typeface="Arial"/>
                <a:cs typeface="Arial"/>
              </a:rPr>
              <a:t>interstate </a:t>
            </a:r>
            <a:r>
              <a:rPr sz="3000" dirty="0">
                <a:latin typeface="Arial"/>
                <a:cs typeface="Arial"/>
              </a:rPr>
              <a:t>and </a:t>
            </a:r>
            <a:r>
              <a:rPr sz="3000" spc="-4" dirty="0">
                <a:latin typeface="Arial"/>
                <a:cs typeface="Arial"/>
              </a:rPr>
              <a:t>foreign trade, </a:t>
            </a:r>
            <a:r>
              <a:rPr sz="3000" dirty="0">
                <a:latin typeface="Arial"/>
                <a:cs typeface="Arial"/>
              </a:rPr>
              <a:t>but not </a:t>
            </a:r>
            <a:r>
              <a:rPr sz="3000" spc="-4" dirty="0">
                <a:latin typeface="Arial"/>
                <a:cs typeface="Arial"/>
              </a:rPr>
              <a:t>trade within </a:t>
            </a:r>
            <a:r>
              <a:rPr sz="3000" dirty="0">
                <a:latin typeface="Arial"/>
                <a:cs typeface="Arial"/>
              </a:rPr>
              <a:t>a  </a:t>
            </a:r>
            <a:r>
              <a:rPr sz="3000" spc="-4" dirty="0">
                <a:latin typeface="Arial"/>
                <a:cs typeface="Arial"/>
              </a:rPr>
              <a:t>state</a:t>
            </a:r>
            <a:r>
              <a:rPr sz="3000" spc="-4" dirty="0" smtClean="0">
                <a:latin typeface="Arial"/>
                <a:cs typeface="Arial"/>
              </a:rPr>
              <a:t>.</a:t>
            </a:r>
            <a:endParaRPr lang="en-US" sz="3000" spc="-4" dirty="0">
              <a:latin typeface="Arial"/>
              <a:cs typeface="Arial"/>
            </a:endParaRPr>
          </a:p>
          <a:p>
            <a:pPr marL="701507" marR="21853" indent="-342900">
              <a:lnSpc>
                <a:spcPct val="100699"/>
              </a:lnSpc>
              <a:spcBef>
                <a:spcPts val="4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701507" marR="21853" indent="-342900">
              <a:lnSpc>
                <a:spcPct val="100699"/>
              </a:lnSpc>
              <a:spcBef>
                <a:spcPts val="4"/>
              </a:spcBef>
              <a:buFont typeface="Arial" charset="0"/>
              <a:buChar char="•"/>
            </a:pPr>
            <a:r>
              <a:rPr sz="3000" spc="-194" dirty="0" smtClean="0">
                <a:latin typeface="Microsoft Sans Serif"/>
                <a:cs typeface="Microsoft Sans Serif"/>
              </a:rPr>
              <a:t> </a:t>
            </a:r>
            <a:r>
              <a:rPr sz="3000" dirty="0">
                <a:latin typeface="Arial"/>
                <a:cs typeface="Arial"/>
              </a:rPr>
              <a:t>Congress has </a:t>
            </a:r>
            <a:r>
              <a:rPr sz="3000" spc="-4" dirty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power </a:t>
            </a:r>
            <a:r>
              <a:rPr sz="3000" spc="-4" dirty="0">
                <a:latin typeface="Arial"/>
                <a:cs typeface="Arial"/>
              </a:rPr>
              <a:t>to </a:t>
            </a:r>
            <a:r>
              <a:rPr sz="3000" b="1" dirty="0">
                <a:latin typeface="Arial"/>
                <a:cs typeface="Arial"/>
              </a:rPr>
              <a:t>tax </a:t>
            </a:r>
            <a:r>
              <a:rPr sz="3000" b="1" spc="-4" dirty="0">
                <a:latin typeface="Arial"/>
                <a:cs typeface="Arial"/>
              </a:rPr>
              <a:t>income </a:t>
            </a:r>
            <a:r>
              <a:rPr sz="3000" b="1" spc="-4" dirty="0" smtClean="0">
                <a:latin typeface="Arial"/>
                <a:cs typeface="Arial"/>
              </a:rPr>
              <a:t>and</a:t>
            </a:r>
            <a:r>
              <a:rPr lang="en-US" sz="3000" b="1" spc="-4" dirty="0" smtClean="0">
                <a:latin typeface="Arial"/>
                <a:cs typeface="Arial"/>
              </a:rPr>
              <a:t> imported </a:t>
            </a:r>
            <a:r>
              <a:rPr sz="3000" b="1" spc="-4" dirty="0" smtClean="0">
                <a:latin typeface="Arial"/>
                <a:cs typeface="Arial"/>
              </a:rPr>
              <a:t>goods</a:t>
            </a:r>
            <a:r>
              <a:rPr sz="3000" spc="-4" dirty="0">
                <a:latin typeface="Arial"/>
                <a:cs typeface="Arial"/>
              </a:rPr>
              <a:t>, </a:t>
            </a:r>
            <a:r>
              <a:rPr sz="3000" dirty="0">
                <a:latin typeface="Arial"/>
                <a:cs typeface="Arial"/>
              </a:rPr>
              <a:t>but not</a:t>
            </a:r>
            <a:r>
              <a:rPr sz="3000" spc="-13" dirty="0">
                <a:latin typeface="Arial"/>
                <a:cs typeface="Arial"/>
              </a:rPr>
              <a:t> </a:t>
            </a:r>
            <a:r>
              <a:rPr sz="3000" spc="-4" dirty="0" smtClean="0">
                <a:latin typeface="Arial"/>
                <a:cs typeface="Arial"/>
              </a:rPr>
              <a:t>exports.</a:t>
            </a:r>
            <a:endParaRPr lang="en-US" sz="3000" spc="-4" dirty="0" smtClean="0">
              <a:latin typeface="Arial"/>
              <a:cs typeface="Arial"/>
            </a:endParaRPr>
          </a:p>
          <a:p>
            <a:pPr marL="701507" marR="21853" indent="-342900">
              <a:lnSpc>
                <a:spcPct val="100699"/>
              </a:lnSpc>
              <a:spcBef>
                <a:spcPts val="4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701507" marR="21853" indent="-342900">
              <a:lnSpc>
                <a:spcPct val="100699"/>
              </a:lnSpc>
              <a:spcBef>
                <a:spcPts val="4"/>
              </a:spcBef>
              <a:buFont typeface="Arial" charset="0"/>
              <a:buChar char="•"/>
            </a:pPr>
            <a:r>
              <a:rPr sz="3000" dirty="0" smtClean="0">
                <a:latin typeface="Arial"/>
                <a:cs typeface="Arial"/>
              </a:rPr>
              <a:t>Congress </a:t>
            </a:r>
            <a:r>
              <a:rPr sz="3000" dirty="0">
                <a:latin typeface="Arial"/>
                <a:cs typeface="Arial"/>
              </a:rPr>
              <a:t>can set </a:t>
            </a:r>
            <a:r>
              <a:rPr sz="3000" b="1" spc="-4" dirty="0">
                <a:latin typeface="Arial"/>
                <a:cs typeface="Arial"/>
              </a:rPr>
              <a:t>bankruptcy </a:t>
            </a:r>
            <a:r>
              <a:rPr sz="3000" dirty="0" smtClean="0">
                <a:latin typeface="Arial"/>
                <a:cs typeface="Arial"/>
              </a:rPr>
              <a:t>laws.</a:t>
            </a:r>
            <a:endParaRPr lang="en-US" sz="3000" dirty="0" smtClean="0">
              <a:latin typeface="Arial"/>
              <a:cs typeface="Arial"/>
            </a:endParaRPr>
          </a:p>
          <a:p>
            <a:pPr marL="701507" marR="21853" indent="-342900">
              <a:lnSpc>
                <a:spcPct val="100699"/>
              </a:lnSpc>
              <a:spcBef>
                <a:spcPts val="4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701507" marR="21853" indent="-342900">
              <a:lnSpc>
                <a:spcPct val="100699"/>
              </a:lnSpc>
              <a:spcBef>
                <a:spcPts val="4"/>
              </a:spcBef>
              <a:buFont typeface="Arial" charset="0"/>
              <a:buChar char="•"/>
            </a:pPr>
            <a:r>
              <a:rPr sz="3000" dirty="0" smtClean="0">
                <a:latin typeface="Arial"/>
                <a:cs typeface="Arial"/>
              </a:rPr>
              <a:t>Congress </a:t>
            </a:r>
            <a:r>
              <a:rPr sz="3000" dirty="0">
                <a:latin typeface="Arial"/>
                <a:cs typeface="Arial"/>
              </a:rPr>
              <a:t>can </a:t>
            </a:r>
            <a:r>
              <a:rPr sz="3000" b="1" spc="-4" dirty="0">
                <a:latin typeface="Arial"/>
                <a:cs typeface="Arial"/>
              </a:rPr>
              <a:t>coin and print </a:t>
            </a:r>
            <a:r>
              <a:rPr sz="3000" b="1" spc="-31" dirty="0">
                <a:latin typeface="Arial"/>
                <a:cs typeface="Arial"/>
              </a:rPr>
              <a:t>money.</a:t>
            </a:r>
            <a:endParaRPr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41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285" y="935473"/>
            <a:ext cx="6492253" cy="565313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66" dirty="0"/>
              <a:t>THE </a:t>
            </a:r>
            <a:r>
              <a:rPr spc="180" dirty="0"/>
              <a:t>COMMERCE</a:t>
            </a:r>
            <a:r>
              <a:rPr spc="-265" dirty="0"/>
              <a:t> </a:t>
            </a:r>
            <a:r>
              <a:rPr spc="75" dirty="0"/>
              <a:t>CLAUSE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874362"/>
            <a:ext cx="10196908" cy="5031581"/>
          </a:xfrm>
          <a:prstGeom prst="rect">
            <a:avLst/>
          </a:prstGeom>
        </p:spPr>
        <p:txBody>
          <a:bodyPr vert="horz" wrap="square" lIns="0" tIns="75640" rIns="0" bIns="0" rtlCol="0">
            <a:spAutoFit/>
          </a:bodyPr>
          <a:lstStyle/>
          <a:p>
            <a:pPr marL="353546" marR="4483" indent="-342900">
              <a:lnSpc>
                <a:spcPct val="150000"/>
              </a:lnSpc>
              <a:spcBef>
                <a:spcPts val="596"/>
              </a:spcBef>
              <a:buFont typeface="Arial" charset="0"/>
              <a:buChar char="•"/>
            </a:pPr>
            <a:r>
              <a:rPr sz="2600" spc="-4" dirty="0" smtClean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weak Congress </a:t>
            </a:r>
            <a:r>
              <a:rPr sz="2600" spc="-4" dirty="0">
                <a:latin typeface="Arial"/>
                <a:cs typeface="Arial"/>
              </a:rPr>
              <a:t>created </a:t>
            </a:r>
            <a:r>
              <a:rPr sz="2600" dirty="0">
                <a:latin typeface="Arial"/>
                <a:cs typeface="Arial"/>
              </a:rPr>
              <a:t>under </a:t>
            </a:r>
            <a:r>
              <a:rPr sz="2600" spc="-110" dirty="0">
                <a:latin typeface="Arial"/>
                <a:cs typeface="Arial"/>
              </a:rPr>
              <a:t>the  </a:t>
            </a:r>
            <a:r>
              <a:rPr sz="2600" spc="-4" dirty="0">
                <a:latin typeface="Arial"/>
                <a:cs typeface="Arial"/>
              </a:rPr>
              <a:t>Articles </a:t>
            </a:r>
            <a:r>
              <a:rPr sz="2600" dirty="0">
                <a:latin typeface="Arial"/>
                <a:cs typeface="Arial"/>
              </a:rPr>
              <a:t>of </a:t>
            </a:r>
            <a:r>
              <a:rPr sz="2600" spc="-4" dirty="0">
                <a:latin typeface="Arial"/>
                <a:cs typeface="Arial"/>
              </a:rPr>
              <a:t>Confederation </a:t>
            </a:r>
            <a:r>
              <a:rPr sz="2600" dirty="0">
                <a:latin typeface="Arial"/>
                <a:cs typeface="Arial"/>
              </a:rPr>
              <a:t>had no power </a:t>
            </a:r>
            <a:r>
              <a:rPr sz="2600" spc="-4" dirty="0">
                <a:latin typeface="Arial"/>
                <a:cs typeface="Arial"/>
              </a:rPr>
              <a:t>to  regulate interstate trade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4" dirty="0">
                <a:latin typeface="Arial"/>
                <a:cs typeface="Arial"/>
              </a:rPr>
              <a:t>little authority  </a:t>
            </a:r>
            <a:r>
              <a:rPr sz="2600" dirty="0">
                <a:latin typeface="Arial"/>
                <a:cs typeface="Arial"/>
              </a:rPr>
              <a:t>over </a:t>
            </a:r>
            <a:r>
              <a:rPr sz="2600" spc="-4" dirty="0">
                <a:latin typeface="Arial"/>
                <a:cs typeface="Arial"/>
              </a:rPr>
              <a:t>foreign</a:t>
            </a:r>
            <a:r>
              <a:rPr sz="2600" spc="-9" dirty="0">
                <a:latin typeface="Arial"/>
                <a:cs typeface="Arial"/>
              </a:rPr>
              <a:t> </a:t>
            </a:r>
            <a:r>
              <a:rPr sz="2600" dirty="0" smtClean="0">
                <a:latin typeface="Arial"/>
                <a:cs typeface="Arial"/>
              </a:rPr>
              <a:t>commerce.</a:t>
            </a:r>
            <a:endParaRPr lang="en-US" sz="2600" dirty="0">
              <a:latin typeface="Arial"/>
              <a:cs typeface="Arial"/>
            </a:endParaRPr>
          </a:p>
          <a:p>
            <a:pPr marL="353546" marR="4483" indent="-342900">
              <a:lnSpc>
                <a:spcPct val="150000"/>
              </a:lnSpc>
              <a:spcBef>
                <a:spcPts val="596"/>
              </a:spcBef>
              <a:buFont typeface="Arial" charset="0"/>
              <a:buChar char="•"/>
            </a:pPr>
            <a:r>
              <a:rPr sz="2600" spc="-4" dirty="0" smtClean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1780s were marked by </a:t>
            </a:r>
            <a:r>
              <a:rPr sz="2600" spc="-71" dirty="0" smtClean="0">
                <a:latin typeface="Arial"/>
                <a:cs typeface="Arial"/>
              </a:rPr>
              <a:t>intense</a:t>
            </a:r>
            <a:r>
              <a:rPr lang="en-US" sz="2600" spc="-71" dirty="0" smtClean="0">
                <a:latin typeface="Arial"/>
                <a:cs typeface="Arial"/>
              </a:rPr>
              <a:t> </a:t>
            </a:r>
            <a:r>
              <a:rPr sz="2600" dirty="0" smtClean="0">
                <a:latin typeface="Arial"/>
                <a:cs typeface="Arial"/>
              </a:rPr>
              <a:t>commercial </a:t>
            </a:r>
            <a:r>
              <a:rPr sz="2600" dirty="0">
                <a:latin typeface="Arial"/>
                <a:cs typeface="Arial"/>
              </a:rPr>
              <a:t>rivalries among </a:t>
            </a:r>
            <a:r>
              <a:rPr sz="2600" spc="-4" dirty="0">
                <a:latin typeface="Arial"/>
                <a:cs typeface="Arial"/>
              </a:rPr>
              <a:t>the</a:t>
            </a:r>
            <a:r>
              <a:rPr sz="2600" spc="-62" dirty="0">
                <a:latin typeface="Arial"/>
                <a:cs typeface="Arial"/>
              </a:rPr>
              <a:t> </a:t>
            </a:r>
            <a:r>
              <a:rPr sz="2600" spc="-4" dirty="0">
                <a:latin typeface="Arial"/>
                <a:cs typeface="Arial"/>
              </a:rPr>
              <a:t>States.  </a:t>
            </a:r>
            <a:r>
              <a:rPr sz="2600" dirty="0">
                <a:latin typeface="Arial"/>
                <a:cs typeface="Arial"/>
              </a:rPr>
              <a:t>High </a:t>
            </a:r>
            <a:r>
              <a:rPr sz="2600" spc="-4" dirty="0">
                <a:latin typeface="Arial"/>
                <a:cs typeface="Arial"/>
              </a:rPr>
              <a:t>trade </a:t>
            </a:r>
            <a:r>
              <a:rPr sz="2600" dirty="0">
                <a:latin typeface="Arial"/>
                <a:cs typeface="Arial"/>
              </a:rPr>
              <a:t>barriers and </a:t>
            </a:r>
            <a:r>
              <a:rPr sz="2600" spc="-4" dirty="0">
                <a:latin typeface="Arial"/>
                <a:cs typeface="Arial"/>
              </a:rPr>
              <a:t>spiteful State  </a:t>
            </a:r>
            <a:r>
              <a:rPr sz="2600" dirty="0">
                <a:latin typeface="Arial"/>
                <a:cs typeface="Arial"/>
              </a:rPr>
              <a:t>laws </a:t>
            </a:r>
            <a:r>
              <a:rPr sz="2600" spc="-4" dirty="0">
                <a:latin typeface="Arial"/>
                <a:cs typeface="Arial"/>
              </a:rPr>
              <a:t>created </a:t>
            </a:r>
            <a:r>
              <a:rPr sz="2600" dirty="0">
                <a:latin typeface="Arial"/>
                <a:cs typeface="Arial"/>
              </a:rPr>
              <a:t>chaos and</a:t>
            </a:r>
            <a:r>
              <a:rPr sz="2600" spc="-18" dirty="0">
                <a:latin typeface="Arial"/>
                <a:cs typeface="Arial"/>
              </a:rPr>
              <a:t> </a:t>
            </a:r>
            <a:r>
              <a:rPr sz="2600" spc="-4" dirty="0" smtClean="0">
                <a:latin typeface="Arial"/>
                <a:cs typeface="Arial"/>
              </a:rPr>
              <a:t>confusion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sz="2600" dirty="0" smtClean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much of </a:t>
            </a:r>
            <a:r>
              <a:rPr sz="2600" spc="-4" dirty="0">
                <a:latin typeface="Arial"/>
                <a:cs typeface="Arial"/>
              </a:rPr>
              <a:t>the</a:t>
            </a:r>
            <a:r>
              <a:rPr sz="2600" spc="-13" dirty="0">
                <a:latin typeface="Arial"/>
                <a:cs typeface="Arial"/>
              </a:rPr>
              <a:t> </a:t>
            </a:r>
            <a:r>
              <a:rPr sz="2600" spc="-22" dirty="0" smtClean="0">
                <a:latin typeface="Arial"/>
                <a:cs typeface="Arial"/>
              </a:rPr>
              <a:t>country.</a:t>
            </a:r>
            <a:endParaRPr lang="en-US" sz="2600" spc="-4" dirty="0">
              <a:latin typeface="Arial"/>
              <a:cs typeface="Arial"/>
            </a:endParaRPr>
          </a:p>
          <a:p>
            <a:pPr marL="353546" marR="4483" indent="-342900">
              <a:lnSpc>
                <a:spcPct val="150000"/>
              </a:lnSpc>
              <a:spcBef>
                <a:spcPts val="596"/>
              </a:spcBef>
              <a:buFont typeface="Arial" charset="0"/>
              <a:buChar char="•"/>
            </a:pPr>
            <a:r>
              <a:rPr sz="2600" spc="-4" dirty="0" smtClean="0">
                <a:latin typeface="Arial"/>
                <a:cs typeface="Arial"/>
              </a:rPr>
              <a:t>The </a:t>
            </a:r>
            <a:r>
              <a:rPr sz="2600" spc="-4" dirty="0">
                <a:latin typeface="Arial"/>
                <a:cs typeface="Arial"/>
              </a:rPr>
              <a:t>circumstances </a:t>
            </a:r>
            <a:r>
              <a:rPr sz="2600" dirty="0">
                <a:latin typeface="Arial"/>
                <a:cs typeface="Arial"/>
              </a:rPr>
              <a:t>led </a:t>
            </a:r>
            <a:r>
              <a:rPr sz="2600" spc="-4" dirty="0" smtClean="0">
                <a:latin typeface="Arial"/>
                <a:cs typeface="Arial"/>
              </a:rPr>
              <a:t>the</a:t>
            </a:r>
            <a:r>
              <a:rPr lang="en-US" sz="2600" spc="-4" dirty="0" smtClean="0">
                <a:latin typeface="Arial"/>
                <a:cs typeface="Arial"/>
              </a:rPr>
              <a:t> Framers to </a:t>
            </a:r>
            <a:r>
              <a:rPr sz="2600" spc="-4" dirty="0" smtClean="0">
                <a:latin typeface="Arial"/>
                <a:cs typeface="Arial"/>
              </a:rPr>
              <a:t>write </a:t>
            </a:r>
            <a:r>
              <a:rPr sz="2600" spc="-4" dirty="0">
                <a:latin typeface="Arial"/>
                <a:cs typeface="Arial"/>
              </a:rPr>
              <a:t>the </a:t>
            </a:r>
            <a:r>
              <a:rPr sz="2600" dirty="0" smtClean="0">
                <a:latin typeface="Arial"/>
                <a:cs typeface="Arial"/>
              </a:rPr>
              <a:t>Commerc</a:t>
            </a:r>
            <a:r>
              <a:rPr lang="en-US" sz="2600" dirty="0" smtClean="0">
                <a:latin typeface="Arial"/>
                <a:cs typeface="Arial"/>
              </a:rPr>
              <a:t>e</a:t>
            </a:r>
            <a:r>
              <a:rPr sz="2600" dirty="0" smtClean="0">
                <a:latin typeface="Arial"/>
                <a:cs typeface="Arial"/>
              </a:rPr>
              <a:t> Clause </a:t>
            </a:r>
            <a:r>
              <a:rPr sz="2600" spc="-4" dirty="0">
                <a:latin typeface="Arial"/>
                <a:cs typeface="Arial"/>
              </a:rPr>
              <a:t>into  the Constitution.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196908" y="2135160"/>
            <a:ext cx="1806887" cy="4329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</p:spTree>
    <p:extLst>
      <p:ext uri="{BB962C8B-B14F-4D97-AF65-F5344CB8AC3E}">
        <p14:creationId xmlns:p14="http://schemas.microsoft.com/office/powerpoint/2010/main" val="17506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 rot="314211">
            <a:off x="2042005" y="5907144"/>
            <a:ext cx="8068235" cy="820831"/>
          </a:xfrm>
          <a:custGeom>
            <a:avLst/>
            <a:gdLst/>
            <a:ahLst/>
            <a:cxnLst/>
            <a:rect l="l" t="t" r="r" b="b"/>
            <a:pathLst>
              <a:path w="9144000" h="930275">
                <a:moveTo>
                  <a:pt x="9143998" y="0"/>
                </a:moveTo>
                <a:lnTo>
                  <a:pt x="0" y="855527"/>
                </a:lnTo>
                <a:lnTo>
                  <a:pt x="0" y="930200"/>
                </a:lnTo>
                <a:lnTo>
                  <a:pt x="9143998" y="74449"/>
                </a:lnTo>
                <a:lnTo>
                  <a:pt x="914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610" y="1055889"/>
            <a:ext cx="6500973" cy="565313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66" dirty="0"/>
              <a:t>THE </a:t>
            </a:r>
            <a:r>
              <a:rPr spc="180" dirty="0"/>
              <a:t>COMMERCE</a:t>
            </a:r>
            <a:r>
              <a:rPr spc="-278" dirty="0"/>
              <a:t> </a:t>
            </a:r>
            <a:r>
              <a:rPr spc="150" dirty="0"/>
              <a:t>POWER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8610" y="2025623"/>
            <a:ext cx="11181329" cy="4807500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54106" indent="-342900">
              <a:lnSpc>
                <a:spcPts val="2506"/>
              </a:lnSpc>
              <a:spcBef>
                <a:spcPts val="88"/>
              </a:spcBef>
              <a:buFont typeface="Arial" charset="0"/>
              <a:buChar char="•"/>
            </a:pPr>
            <a:r>
              <a:rPr sz="3000" spc="-4" dirty="0" smtClean="0">
                <a:latin typeface="Arial"/>
                <a:cs typeface="Arial"/>
              </a:rPr>
              <a:t>The </a:t>
            </a:r>
            <a:r>
              <a:rPr sz="3000" spc="-4" dirty="0">
                <a:latin typeface="Arial"/>
                <a:cs typeface="Arial"/>
              </a:rPr>
              <a:t>federal </a:t>
            </a:r>
            <a:r>
              <a:rPr sz="3000" dirty="0">
                <a:latin typeface="Arial"/>
                <a:cs typeface="Arial"/>
              </a:rPr>
              <a:t>government </a:t>
            </a:r>
            <a:r>
              <a:rPr sz="3000" b="1" spc="-4" dirty="0">
                <a:latin typeface="Arial"/>
                <a:cs typeface="Arial"/>
              </a:rPr>
              <a:t>gains great power </a:t>
            </a:r>
            <a:r>
              <a:rPr sz="3000" spc="-4" dirty="0" smtClean="0">
                <a:latin typeface="Arial"/>
                <a:cs typeface="Arial"/>
              </a:rPr>
              <a:t>from</a:t>
            </a:r>
            <a:r>
              <a:rPr lang="en-US" sz="3000" spc="-4" dirty="0" smtClean="0">
                <a:latin typeface="Arial"/>
                <a:cs typeface="Arial"/>
              </a:rPr>
              <a:t> the </a:t>
            </a:r>
            <a:r>
              <a:rPr sz="3000" b="1" spc="-4" dirty="0" smtClean="0">
                <a:latin typeface="Arial"/>
                <a:cs typeface="Arial"/>
              </a:rPr>
              <a:t>broad </a:t>
            </a:r>
            <a:r>
              <a:rPr sz="3000" b="1" spc="-4" dirty="0">
                <a:latin typeface="Arial"/>
                <a:cs typeface="Arial"/>
              </a:rPr>
              <a:t>interpretation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spc="-4" dirty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commerce</a:t>
            </a:r>
            <a:r>
              <a:rPr sz="3000" spc="-4" dirty="0">
                <a:latin typeface="Arial"/>
                <a:cs typeface="Arial"/>
              </a:rPr>
              <a:t> </a:t>
            </a:r>
            <a:r>
              <a:rPr sz="3000" spc="-22" dirty="0">
                <a:latin typeface="Arial"/>
                <a:cs typeface="Arial"/>
              </a:rPr>
              <a:t>power.</a:t>
            </a:r>
            <a:endParaRPr sz="3000" dirty="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354106" indent="-342900">
              <a:buFont typeface="Arial" charset="0"/>
              <a:buChar char="•"/>
            </a:pPr>
            <a:r>
              <a:rPr sz="3000" spc="-18" dirty="0" smtClean="0">
                <a:latin typeface="Arial"/>
                <a:cs typeface="Arial"/>
              </a:rPr>
              <a:t>However</a:t>
            </a:r>
            <a:r>
              <a:rPr sz="3000" spc="-18" dirty="0">
                <a:latin typeface="Arial"/>
                <a:cs typeface="Arial"/>
              </a:rPr>
              <a:t>, </a:t>
            </a:r>
            <a:r>
              <a:rPr sz="3000" spc="-4" dirty="0">
                <a:latin typeface="Arial"/>
                <a:cs typeface="Arial"/>
              </a:rPr>
              <a:t>there </a:t>
            </a:r>
            <a:r>
              <a:rPr sz="3000" dirty="0">
                <a:latin typeface="Arial"/>
                <a:cs typeface="Arial"/>
              </a:rPr>
              <a:t>are </a:t>
            </a:r>
            <a:r>
              <a:rPr sz="3000" spc="-4" dirty="0">
                <a:latin typeface="Arial"/>
                <a:cs typeface="Arial"/>
              </a:rPr>
              <a:t>limits to the </a:t>
            </a:r>
            <a:r>
              <a:rPr sz="3000" dirty="0">
                <a:latin typeface="Arial"/>
                <a:cs typeface="Arial"/>
              </a:rPr>
              <a:t>commerce </a:t>
            </a:r>
            <a:r>
              <a:rPr sz="3000" spc="-22" dirty="0" smtClean="0">
                <a:latin typeface="Arial"/>
                <a:cs typeface="Arial"/>
              </a:rPr>
              <a:t>power.</a:t>
            </a:r>
            <a:endParaRPr lang="en-US" sz="3000" spc="-22" dirty="0" smtClean="0">
              <a:latin typeface="Arial"/>
              <a:cs typeface="Arial"/>
            </a:endParaRPr>
          </a:p>
          <a:p>
            <a:pPr marL="354106" indent="-342900"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4106" indent="-342900">
              <a:buFont typeface="Arial" charset="0"/>
              <a:buChar char="•"/>
            </a:pPr>
            <a:r>
              <a:rPr sz="3000" dirty="0" smtClean="0">
                <a:latin typeface="Arial"/>
                <a:cs typeface="Arial"/>
              </a:rPr>
              <a:t>Congress </a:t>
            </a:r>
            <a:r>
              <a:rPr sz="3000" dirty="0">
                <a:latin typeface="Arial"/>
                <a:cs typeface="Arial"/>
              </a:rPr>
              <a:t>cannot </a:t>
            </a:r>
            <a:r>
              <a:rPr sz="3000" spc="-4" dirty="0">
                <a:latin typeface="Arial"/>
                <a:cs typeface="Arial"/>
              </a:rPr>
              <a:t>tax exports, favor the ports </a:t>
            </a:r>
            <a:r>
              <a:rPr sz="3000" dirty="0">
                <a:latin typeface="Arial"/>
                <a:cs typeface="Arial"/>
              </a:rPr>
              <a:t>of </a:t>
            </a:r>
            <a:r>
              <a:rPr sz="3000" dirty="0" smtClean="0">
                <a:latin typeface="Arial"/>
                <a:cs typeface="Arial"/>
              </a:rPr>
              <a:t>one</a:t>
            </a:r>
            <a:r>
              <a:rPr lang="en-US" sz="3000" dirty="0" smtClean="0">
                <a:latin typeface="Arial"/>
                <a:cs typeface="Arial"/>
              </a:rPr>
              <a:t> state over </a:t>
            </a:r>
            <a:r>
              <a:rPr sz="3000" spc="-18" dirty="0" smtClean="0">
                <a:latin typeface="Arial"/>
                <a:cs typeface="Arial"/>
              </a:rPr>
              <a:t>another</a:t>
            </a:r>
            <a:r>
              <a:rPr sz="3000" spc="-18" dirty="0">
                <a:latin typeface="Arial"/>
                <a:cs typeface="Arial"/>
              </a:rPr>
              <a:t>, </a:t>
            </a:r>
            <a:r>
              <a:rPr sz="3000" dirty="0">
                <a:latin typeface="Arial"/>
                <a:cs typeface="Arial"/>
              </a:rPr>
              <a:t>or require vessels </a:t>
            </a:r>
            <a:r>
              <a:rPr sz="3000" spc="-4" dirty="0">
                <a:latin typeface="Arial"/>
                <a:cs typeface="Arial"/>
              </a:rPr>
              <a:t>to </a:t>
            </a:r>
            <a:r>
              <a:rPr sz="3000" dirty="0">
                <a:latin typeface="Arial"/>
                <a:cs typeface="Arial"/>
              </a:rPr>
              <a:t>pay </a:t>
            </a:r>
            <a:r>
              <a:rPr sz="3000" spc="-4" dirty="0">
                <a:latin typeface="Arial"/>
                <a:cs typeface="Arial"/>
              </a:rPr>
              <a:t>duties </a:t>
            </a:r>
            <a:r>
              <a:rPr sz="3000" dirty="0">
                <a:latin typeface="Arial"/>
                <a:cs typeface="Arial"/>
              </a:rPr>
              <a:t>when  </a:t>
            </a:r>
            <a:r>
              <a:rPr sz="3000" spc="-4" dirty="0">
                <a:latin typeface="Arial"/>
                <a:cs typeface="Arial"/>
              </a:rPr>
              <a:t>traveling from </a:t>
            </a:r>
            <a:r>
              <a:rPr sz="3000" dirty="0">
                <a:latin typeface="Arial"/>
                <a:cs typeface="Arial"/>
              </a:rPr>
              <a:t>one </a:t>
            </a:r>
            <a:r>
              <a:rPr sz="3000" spc="-4" dirty="0">
                <a:latin typeface="Arial"/>
                <a:cs typeface="Arial"/>
              </a:rPr>
              <a:t>state to</a:t>
            </a:r>
            <a:r>
              <a:rPr sz="3000" spc="9" dirty="0">
                <a:latin typeface="Arial"/>
                <a:cs typeface="Arial"/>
              </a:rPr>
              <a:t> </a:t>
            </a:r>
            <a:r>
              <a:rPr sz="3000" spc="-18" dirty="0" smtClean="0">
                <a:latin typeface="Arial"/>
                <a:cs typeface="Arial"/>
              </a:rPr>
              <a:t>another.</a:t>
            </a:r>
            <a:endParaRPr lang="en-US" sz="3000" spc="-18" dirty="0" smtClean="0">
              <a:latin typeface="Arial"/>
              <a:cs typeface="Arial"/>
            </a:endParaRPr>
          </a:p>
          <a:p>
            <a:pPr marL="354106" indent="-342900"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4106" indent="-342900">
              <a:buFont typeface="Arial" charset="0"/>
              <a:buChar char="•"/>
            </a:pPr>
            <a:r>
              <a:rPr sz="3000" spc="-4" dirty="0" smtClean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commerce power is even </a:t>
            </a:r>
            <a:r>
              <a:rPr sz="3000" b="1" spc="-4" dirty="0">
                <a:latin typeface="Arial"/>
                <a:cs typeface="Arial"/>
              </a:rPr>
              <a:t>used </a:t>
            </a:r>
            <a:r>
              <a:rPr lang="en-US" sz="3000" b="1" dirty="0" smtClean="0">
                <a:latin typeface="Arial"/>
                <a:cs typeface="Arial"/>
              </a:rPr>
              <a:t>to ban </a:t>
            </a:r>
            <a:r>
              <a:rPr sz="3000" b="1" spc="-4" dirty="0" smtClean="0">
                <a:latin typeface="Arial"/>
                <a:cs typeface="Arial"/>
              </a:rPr>
              <a:t>discrimination </a:t>
            </a:r>
            <a:r>
              <a:rPr sz="3000" dirty="0">
                <a:latin typeface="Arial"/>
                <a:cs typeface="Arial"/>
              </a:rPr>
              <a:t>in public</a:t>
            </a:r>
            <a:r>
              <a:rPr sz="3000" spc="-13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businesses.</a:t>
            </a:r>
          </a:p>
        </p:txBody>
      </p:sp>
    </p:spTree>
    <p:extLst>
      <p:ext uri="{BB962C8B-B14F-4D97-AF65-F5344CB8AC3E}">
        <p14:creationId xmlns:p14="http://schemas.microsoft.com/office/powerpoint/2010/main" val="1693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5793" y="644667"/>
            <a:ext cx="5075144" cy="391548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2471" spc="115" dirty="0"/>
              <a:t>AMERICANS</a:t>
            </a:r>
            <a:r>
              <a:rPr sz="2471" spc="-379" dirty="0"/>
              <a:t> </a:t>
            </a:r>
            <a:r>
              <a:rPr sz="2471" spc="159" dirty="0"/>
              <a:t>WITH</a:t>
            </a:r>
            <a:r>
              <a:rPr sz="2471" spc="-75" dirty="0"/>
              <a:t> </a:t>
            </a:r>
            <a:r>
              <a:rPr sz="2471" spc="4" dirty="0"/>
              <a:t>DISABILITIES</a:t>
            </a:r>
            <a:r>
              <a:rPr sz="2471" spc="-318" dirty="0"/>
              <a:t> </a:t>
            </a:r>
            <a:r>
              <a:rPr sz="2471" spc="137" dirty="0"/>
              <a:t>ACT</a:t>
            </a:r>
            <a:endParaRPr sz="2471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0" y="1965005"/>
            <a:ext cx="12046226" cy="2320205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257189" marR="4483" indent="-246543">
              <a:lnSpc>
                <a:spcPct val="99800"/>
              </a:lnSpc>
              <a:spcBef>
                <a:spcPts val="93"/>
              </a:spcBef>
            </a:pPr>
            <a:r>
              <a:rPr sz="3000" dirty="0" smtClean="0"/>
              <a:t>Based </a:t>
            </a:r>
            <a:r>
              <a:rPr sz="3000" dirty="0"/>
              <a:t>on </a:t>
            </a:r>
            <a:r>
              <a:rPr sz="3000" spc="-4" dirty="0"/>
              <a:t>the </a:t>
            </a:r>
            <a:r>
              <a:rPr sz="3000" dirty="0"/>
              <a:t>commerce </a:t>
            </a:r>
            <a:r>
              <a:rPr sz="3000" spc="-22" dirty="0"/>
              <a:t>power, </a:t>
            </a:r>
            <a:r>
              <a:rPr sz="3000" dirty="0"/>
              <a:t>Congress passed </a:t>
            </a:r>
            <a:r>
              <a:rPr sz="3000" spc="-4" dirty="0"/>
              <a:t>the  </a:t>
            </a:r>
            <a:r>
              <a:rPr sz="3000" b="1" spc="-4" dirty="0">
                <a:solidFill>
                  <a:srgbClr val="FCDE70"/>
                </a:solidFill>
                <a:latin typeface="Arial"/>
                <a:cs typeface="Arial"/>
              </a:rPr>
              <a:t>Americans with Disabilities </a:t>
            </a:r>
            <a:r>
              <a:rPr sz="3000" b="1" dirty="0">
                <a:solidFill>
                  <a:srgbClr val="FCDE70"/>
                </a:solidFill>
                <a:latin typeface="Arial"/>
                <a:cs typeface="Arial"/>
              </a:rPr>
              <a:t>Act </a:t>
            </a:r>
            <a:r>
              <a:rPr sz="3000" dirty="0"/>
              <a:t>in 1990. </a:t>
            </a:r>
            <a:r>
              <a:rPr sz="3000" spc="-4" dirty="0"/>
              <a:t>It prohibits  </a:t>
            </a:r>
            <a:r>
              <a:rPr sz="3000" dirty="0"/>
              <a:t>against </a:t>
            </a:r>
            <a:r>
              <a:rPr sz="3000" spc="-4" dirty="0"/>
              <a:t>discrimination </a:t>
            </a:r>
            <a:r>
              <a:rPr sz="3000" dirty="0"/>
              <a:t>against people </a:t>
            </a:r>
            <a:r>
              <a:rPr sz="3000" spc="-4" dirty="0"/>
              <a:t>with disabilities </a:t>
            </a:r>
            <a:r>
              <a:rPr sz="3000" dirty="0"/>
              <a:t>in  areas such as </a:t>
            </a:r>
            <a:r>
              <a:rPr sz="3000" spc="-4" dirty="0"/>
              <a:t>employment, </a:t>
            </a:r>
            <a:r>
              <a:rPr sz="3000" dirty="0"/>
              <a:t>public </a:t>
            </a:r>
            <a:r>
              <a:rPr sz="3000" spc="-4" dirty="0"/>
              <a:t>accommodation, </a:t>
            </a:r>
            <a:r>
              <a:rPr sz="3000" dirty="0"/>
              <a:t>public  </a:t>
            </a:r>
            <a:r>
              <a:rPr sz="3000" spc="-4" dirty="0"/>
              <a:t>transportation, </a:t>
            </a:r>
            <a:r>
              <a:rPr sz="3000" dirty="0"/>
              <a:t>and access </a:t>
            </a:r>
            <a:r>
              <a:rPr sz="3000" spc="-4" dirty="0"/>
              <a:t>to </a:t>
            </a:r>
            <a:r>
              <a:rPr sz="3000" dirty="0"/>
              <a:t>commercial</a:t>
            </a:r>
            <a:r>
              <a:rPr sz="3000" spc="-13" dirty="0"/>
              <a:t> </a:t>
            </a:r>
            <a:r>
              <a:rPr sz="3000" dirty="0"/>
              <a:t>buildings.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88044" y="3984279"/>
            <a:ext cx="4706469" cy="29919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7911353" y="3160059"/>
            <a:ext cx="294154" cy="294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</p:spTree>
    <p:extLst>
      <p:ext uri="{BB962C8B-B14F-4D97-AF65-F5344CB8AC3E}">
        <p14:creationId xmlns:p14="http://schemas.microsoft.com/office/powerpoint/2010/main" val="16474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426" y="695195"/>
            <a:ext cx="5394903" cy="111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66" dirty="0"/>
              <a:t>THE</a:t>
            </a:r>
            <a:r>
              <a:rPr spc="-110" dirty="0"/>
              <a:t> </a:t>
            </a:r>
            <a:r>
              <a:rPr spc="150" dirty="0"/>
              <a:t>POWER</a:t>
            </a:r>
            <a:r>
              <a:rPr spc="-490" dirty="0"/>
              <a:t> </a:t>
            </a:r>
            <a:r>
              <a:rPr spc="168" dirty="0"/>
              <a:t>TO</a:t>
            </a:r>
            <a:r>
              <a:rPr spc="-494" dirty="0"/>
              <a:t> </a:t>
            </a:r>
            <a:r>
              <a:rPr spc="159" dirty="0" smtClean="0"/>
              <a:t>TAX</a:t>
            </a:r>
            <a:r>
              <a:rPr lang="en-US" spc="159" dirty="0" smtClean="0"/>
              <a:t> </a:t>
            </a:r>
            <a:r>
              <a:rPr lang="mr-IN" spc="159" dirty="0" smtClean="0"/>
              <a:t>–</a:t>
            </a:r>
            <a:r>
              <a:rPr lang="en-US" spc="159" dirty="0" smtClean="0"/>
              <a:t> A1,S8,C1</a:t>
            </a:r>
            <a:endParaRPr spc="159" dirty="0"/>
          </a:p>
        </p:txBody>
      </p:sp>
      <p:sp>
        <p:nvSpPr>
          <p:cNvPr id="3" name="object 3"/>
          <p:cNvSpPr txBox="1"/>
          <p:nvPr/>
        </p:nvSpPr>
        <p:spPr>
          <a:xfrm>
            <a:off x="139148" y="2218212"/>
            <a:ext cx="8766313" cy="4139217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53546" marR="4483" indent="-342900">
              <a:lnSpc>
                <a:spcPct val="99700"/>
              </a:lnSpc>
              <a:spcBef>
                <a:spcPts val="97"/>
              </a:spcBef>
              <a:buFont typeface="Arial" charset="0"/>
              <a:buChar char="•"/>
            </a:pPr>
            <a:r>
              <a:rPr sz="3000" spc="375" dirty="0" smtClean="0">
                <a:latin typeface="Arial"/>
                <a:cs typeface="Arial"/>
              </a:rPr>
              <a:t>Most </a:t>
            </a:r>
            <a:r>
              <a:rPr sz="3000" dirty="0" smtClean="0">
                <a:latin typeface="Arial"/>
                <a:cs typeface="Arial"/>
              </a:rPr>
              <a:t>government</a:t>
            </a:r>
            <a:r>
              <a:rPr lang="en-US" sz="3000" dirty="0" smtClean="0">
                <a:latin typeface="Arial"/>
                <a:cs typeface="Arial"/>
              </a:rPr>
              <a:t> taxes on </a:t>
            </a:r>
            <a:r>
              <a:rPr sz="3000" dirty="0" smtClean="0">
                <a:latin typeface="Arial"/>
                <a:cs typeface="Arial"/>
              </a:rPr>
              <a:t>people </a:t>
            </a:r>
            <a:r>
              <a:rPr sz="3000" dirty="0">
                <a:latin typeface="Arial"/>
                <a:cs typeface="Arial"/>
              </a:rPr>
              <a:t>or  </a:t>
            </a:r>
            <a:r>
              <a:rPr sz="3000" spc="-4" dirty="0">
                <a:latin typeface="Arial"/>
                <a:cs typeface="Arial"/>
              </a:rPr>
              <a:t>property </a:t>
            </a:r>
            <a:r>
              <a:rPr sz="3000" dirty="0">
                <a:latin typeface="Arial"/>
                <a:cs typeface="Arial"/>
              </a:rPr>
              <a:t>are levied </a:t>
            </a:r>
            <a:r>
              <a:rPr sz="3000" spc="-4" dirty="0">
                <a:latin typeface="Arial"/>
                <a:cs typeface="Arial"/>
              </a:rPr>
              <a:t>to  </a:t>
            </a:r>
            <a:r>
              <a:rPr sz="3000" dirty="0">
                <a:latin typeface="Arial"/>
                <a:cs typeface="Arial"/>
              </a:rPr>
              <a:t>raise money </a:t>
            </a:r>
            <a:r>
              <a:rPr sz="3000" spc="-4" dirty="0">
                <a:latin typeface="Arial"/>
                <a:cs typeface="Arial"/>
              </a:rPr>
              <a:t>for </a:t>
            </a:r>
            <a:r>
              <a:rPr sz="3000" dirty="0">
                <a:latin typeface="Arial"/>
                <a:cs typeface="Arial"/>
              </a:rPr>
              <a:t>public  </a:t>
            </a:r>
            <a:r>
              <a:rPr sz="3000" dirty="0" smtClean="0">
                <a:latin typeface="Arial"/>
                <a:cs typeface="Arial"/>
              </a:rPr>
              <a:t>needs.</a:t>
            </a:r>
            <a:endParaRPr lang="en-US" sz="3000" dirty="0" smtClean="0">
              <a:latin typeface="Arial"/>
              <a:cs typeface="Arial"/>
            </a:endParaRPr>
          </a:p>
          <a:p>
            <a:pPr marL="353546" marR="4483" indent="-342900">
              <a:lnSpc>
                <a:spcPct val="99700"/>
              </a:lnSpc>
              <a:spcBef>
                <a:spcPts val="97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3546" marR="4483" indent="-342900">
              <a:lnSpc>
                <a:spcPct val="99700"/>
              </a:lnSpc>
              <a:spcBef>
                <a:spcPts val="97"/>
              </a:spcBef>
              <a:buFont typeface="Arial" charset="0"/>
              <a:buChar char="•"/>
            </a:pPr>
            <a:r>
              <a:rPr lang="en-US" sz="3000" dirty="0" smtClean="0">
                <a:latin typeface="Arial"/>
                <a:cs typeface="Arial"/>
              </a:rPr>
              <a:t>95% of government money comes from taxes.</a:t>
            </a:r>
          </a:p>
          <a:p>
            <a:pPr marL="353546" marR="4483" indent="-342900">
              <a:lnSpc>
                <a:spcPct val="99700"/>
              </a:lnSpc>
              <a:spcBef>
                <a:spcPts val="97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3546" marR="4483" indent="-342900">
              <a:lnSpc>
                <a:spcPct val="99700"/>
              </a:lnSpc>
              <a:spcBef>
                <a:spcPts val="97"/>
              </a:spcBef>
              <a:buFont typeface="Arial" charset="0"/>
              <a:buChar char="•"/>
            </a:pPr>
            <a:r>
              <a:rPr lang="en-US" sz="3000" dirty="0" smtClean="0">
                <a:latin typeface="Arial"/>
                <a:cs typeface="Arial"/>
              </a:rPr>
              <a:t>A tax is a charge levied by the government on persons or property to raise money to meet public needs. (Sometimes other purposes)</a:t>
            </a:r>
          </a:p>
          <a:p>
            <a:pPr marL="353546" marR="4483" indent="-342900">
              <a:lnSpc>
                <a:spcPct val="99700"/>
              </a:lnSpc>
              <a:spcBef>
                <a:spcPts val="97"/>
              </a:spcBef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63999" y="2528329"/>
            <a:ext cx="3563469" cy="4329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9835963" y="1613647"/>
            <a:ext cx="294154" cy="294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</p:spTree>
    <p:extLst>
      <p:ext uri="{BB962C8B-B14F-4D97-AF65-F5344CB8AC3E}">
        <p14:creationId xmlns:p14="http://schemas.microsoft.com/office/powerpoint/2010/main" val="1239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539" y="760195"/>
            <a:ext cx="3364517" cy="565313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-251" dirty="0"/>
              <a:t>T</a:t>
            </a:r>
            <a:r>
              <a:rPr spc="361" dirty="0"/>
              <a:t>AX</a:t>
            </a:r>
            <a:r>
              <a:rPr spc="-79" dirty="0"/>
              <a:t>A</a:t>
            </a:r>
            <a:r>
              <a:rPr spc="150" dirty="0"/>
              <a:t>TIO</a:t>
            </a:r>
            <a:r>
              <a:rPr spc="449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539" y="2124539"/>
            <a:ext cx="11728174" cy="3295963"/>
          </a:xfrm>
          <a:prstGeom prst="rect">
            <a:avLst/>
          </a:prstGeom>
        </p:spPr>
        <p:txBody>
          <a:bodyPr vert="horz" wrap="square" lIns="0" tIns="12887" rIns="0" bIns="0" rtlCol="0">
            <a:spAutoFit/>
          </a:bodyPr>
          <a:lstStyle/>
          <a:p>
            <a:pPr marL="353546" marR="19611" indent="-342900">
              <a:lnSpc>
                <a:spcPct val="99500"/>
              </a:lnSpc>
              <a:spcBef>
                <a:spcPts val="101"/>
              </a:spcBef>
              <a:buFont typeface="Arial" charset="0"/>
              <a:buChar char="•"/>
            </a:pPr>
            <a:r>
              <a:rPr sz="3000" dirty="0" smtClean="0">
                <a:latin typeface="Arial"/>
                <a:cs typeface="Arial"/>
              </a:rPr>
              <a:t>A </a:t>
            </a:r>
            <a:r>
              <a:rPr sz="3000" b="1" spc="-4" dirty="0">
                <a:latin typeface="Arial"/>
                <a:cs typeface="Arial"/>
              </a:rPr>
              <a:t>protective </a:t>
            </a:r>
            <a:r>
              <a:rPr sz="3000" b="1" spc="-4" dirty="0" smtClean="0">
                <a:latin typeface="Arial"/>
                <a:cs typeface="Arial"/>
              </a:rPr>
              <a:t>tariff</a:t>
            </a:r>
            <a:r>
              <a:rPr lang="en-US" sz="3000" b="1" spc="-4" dirty="0" smtClean="0">
                <a:latin typeface="Arial"/>
                <a:cs typeface="Arial"/>
              </a:rPr>
              <a:t> taxes </a:t>
            </a:r>
            <a:r>
              <a:rPr sz="3000" spc="-4" dirty="0" smtClean="0">
                <a:latin typeface="Arial"/>
                <a:cs typeface="Arial"/>
              </a:rPr>
              <a:t>imports </a:t>
            </a:r>
            <a:r>
              <a:rPr sz="3000" spc="-4" dirty="0">
                <a:latin typeface="Arial"/>
                <a:cs typeface="Arial"/>
              </a:rPr>
              <a:t>to protect domestic  industries from foreign  </a:t>
            </a:r>
            <a:r>
              <a:rPr sz="3000" spc="-4" dirty="0" smtClean="0">
                <a:latin typeface="Arial"/>
                <a:cs typeface="Arial"/>
              </a:rPr>
              <a:t>competition</a:t>
            </a:r>
            <a:r>
              <a:rPr lang="en-US" sz="3000" spc="-4" dirty="0" smtClean="0">
                <a:latin typeface="Arial"/>
                <a:cs typeface="Arial"/>
              </a:rPr>
              <a:t> by increasing the cost of foreign goods</a:t>
            </a:r>
            <a:r>
              <a:rPr sz="3000" spc="-4" dirty="0" smtClean="0">
                <a:latin typeface="Arial"/>
                <a:cs typeface="Arial"/>
              </a:rPr>
              <a:t>.</a:t>
            </a:r>
            <a:endParaRPr lang="en-US" sz="3000" spc="-4" dirty="0" smtClean="0">
              <a:latin typeface="Arial"/>
              <a:cs typeface="Arial"/>
            </a:endParaRPr>
          </a:p>
          <a:p>
            <a:pPr marL="353546" marR="19611" indent="-342900">
              <a:lnSpc>
                <a:spcPct val="99500"/>
              </a:lnSpc>
              <a:spcBef>
                <a:spcPts val="101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3546" marR="19611" indent="-342900">
              <a:lnSpc>
                <a:spcPct val="99500"/>
              </a:lnSpc>
              <a:spcBef>
                <a:spcPts val="101"/>
              </a:spcBef>
              <a:buFont typeface="Arial" charset="0"/>
              <a:buChar char="•"/>
            </a:pPr>
            <a:r>
              <a:rPr sz="3000" dirty="0" smtClean="0">
                <a:latin typeface="Arial"/>
                <a:cs typeface="Arial"/>
              </a:rPr>
              <a:t>Some </a:t>
            </a:r>
            <a:r>
              <a:rPr sz="3000" spc="-4" dirty="0">
                <a:latin typeface="Arial"/>
                <a:cs typeface="Arial"/>
              </a:rPr>
              <a:t>taxes, often </a:t>
            </a:r>
            <a:r>
              <a:rPr lang="en-US" sz="3000" dirty="0" smtClean="0">
                <a:latin typeface="Arial"/>
                <a:cs typeface="Arial"/>
              </a:rPr>
              <a:t>in the form </a:t>
            </a:r>
            <a:r>
              <a:rPr sz="3000" dirty="0" smtClean="0">
                <a:latin typeface="Arial"/>
                <a:cs typeface="Arial"/>
              </a:rPr>
              <a:t>of </a:t>
            </a:r>
            <a:r>
              <a:rPr sz="3000" dirty="0">
                <a:latin typeface="Arial"/>
                <a:cs typeface="Arial"/>
              </a:rPr>
              <a:t>licenses, are</a:t>
            </a:r>
            <a:r>
              <a:rPr sz="3000" spc="-84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meant  to </a:t>
            </a:r>
            <a:r>
              <a:rPr sz="3000" b="1" spc="-4" dirty="0">
                <a:latin typeface="Arial"/>
                <a:cs typeface="Arial"/>
              </a:rPr>
              <a:t>protect public health  and</a:t>
            </a:r>
            <a:r>
              <a:rPr sz="3000" b="1" spc="-9" dirty="0">
                <a:latin typeface="Arial"/>
                <a:cs typeface="Arial"/>
              </a:rPr>
              <a:t> </a:t>
            </a:r>
            <a:r>
              <a:rPr sz="3000" b="1" spc="-26" dirty="0" smtClean="0">
                <a:latin typeface="Arial"/>
                <a:cs typeface="Arial"/>
              </a:rPr>
              <a:t>safety.</a:t>
            </a:r>
            <a:r>
              <a:rPr lang="en-US" sz="3000" b="1" spc="-26" dirty="0" smtClean="0">
                <a:latin typeface="Arial"/>
                <a:cs typeface="Arial"/>
              </a:rPr>
              <a:t>  Example: regulation of narcotics </a:t>
            </a:r>
          </a:p>
          <a:p>
            <a:pPr marL="353546" marR="19611" indent="-342900">
              <a:lnSpc>
                <a:spcPct val="99500"/>
              </a:lnSpc>
              <a:spcBef>
                <a:spcPts val="101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3546" marR="19611" indent="-342900">
              <a:lnSpc>
                <a:spcPct val="99500"/>
              </a:lnSpc>
              <a:spcBef>
                <a:spcPts val="101"/>
              </a:spcBef>
              <a:buFont typeface="Arial" charset="0"/>
              <a:buChar char="•"/>
            </a:pPr>
            <a:r>
              <a:rPr sz="3000" dirty="0" smtClean="0">
                <a:latin typeface="Arial"/>
                <a:cs typeface="Arial"/>
              </a:rPr>
              <a:t>Name </a:t>
            </a:r>
            <a:r>
              <a:rPr sz="3000" spc="-4" dirty="0">
                <a:latin typeface="Arial"/>
                <a:cs typeface="Arial"/>
              </a:rPr>
              <a:t>three </a:t>
            </a:r>
            <a:r>
              <a:rPr sz="3000" spc="-110" dirty="0">
                <a:latin typeface="Arial"/>
                <a:cs typeface="Arial"/>
              </a:rPr>
              <a:t>purpose  </a:t>
            </a:r>
            <a:r>
              <a:rPr sz="3000" spc="-4" dirty="0">
                <a:latin typeface="Arial"/>
                <a:cs typeface="Arial"/>
              </a:rPr>
              <a:t>for </a:t>
            </a:r>
            <a:r>
              <a:rPr sz="3000" dirty="0">
                <a:latin typeface="Arial"/>
                <a:cs typeface="Arial"/>
              </a:rPr>
              <a:t>which </a:t>
            </a:r>
            <a:r>
              <a:rPr sz="3000" spc="-4" dirty="0">
                <a:latin typeface="Arial"/>
                <a:cs typeface="Arial"/>
              </a:rPr>
              <a:t>the  </a:t>
            </a:r>
            <a:r>
              <a:rPr sz="3000" dirty="0">
                <a:latin typeface="Arial"/>
                <a:cs typeface="Arial"/>
              </a:rPr>
              <a:t>government </a:t>
            </a:r>
            <a:r>
              <a:rPr sz="3000" spc="-4" dirty="0">
                <a:latin typeface="Arial"/>
                <a:cs typeface="Arial"/>
              </a:rPr>
              <a:t>collects  taxes.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88822" y="1613647"/>
            <a:ext cx="294154" cy="294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</p:spTree>
    <p:extLst>
      <p:ext uri="{BB962C8B-B14F-4D97-AF65-F5344CB8AC3E}">
        <p14:creationId xmlns:p14="http://schemas.microsoft.com/office/powerpoint/2010/main" val="18821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0"/>
            <a:ext cx="6278314" cy="565313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-4" dirty="0"/>
              <a:t>LIMITS </a:t>
            </a:r>
            <a:r>
              <a:rPr spc="459" dirty="0"/>
              <a:t>ON</a:t>
            </a:r>
            <a:r>
              <a:rPr spc="-600" dirty="0"/>
              <a:t> </a:t>
            </a:r>
            <a:r>
              <a:rPr spc="163" dirty="0"/>
              <a:t>TAXATION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0" y="634426"/>
            <a:ext cx="12192000" cy="6223574"/>
          </a:xfrm>
          <a:prstGeom prst="rect">
            <a:avLst/>
          </a:prstGeom>
        </p:spPr>
        <p:txBody>
          <a:bodyPr vert="horz" wrap="square" lIns="0" tIns="47065" rIns="0" bIns="0" rtlCol="0">
            <a:spAutoFit/>
          </a:bodyPr>
          <a:lstStyle/>
          <a:p>
            <a:pPr marL="296956" marR="503171" indent="-285750">
              <a:lnSpc>
                <a:spcPts val="1853"/>
              </a:lnSpc>
              <a:spcBef>
                <a:spcPts val="371"/>
              </a:spcBef>
              <a:buFont typeface="Arial" charset="0"/>
              <a:buChar char="•"/>
            </a:pPr>
            <a:r>
              <a:rPr sz="2800" dirty="0" smtClean="0">
                <a:latin typeface="Arial"/>
                <a:cs typeface="Arial"/>
              </a:rPr>
              <a:t>Congress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4" dirty="0">
                <a:latin typeface="Arial"/>
                <a:cs typeface="Arial"/>
              </a:rPr>
              <a:t>tax </a:t>
            </a:r>
            <a:r>
              <a:rPr sz="2800" b="1" spc="-4" dirty="0">
                <a:latin typeface="Arial"/>
                <a:cs typeface="Arial"/>
              </a:rPr>
              <a:t>only for public needs</a:t>
            </a:r>
            <a:r>
              <a:rPr sz="2800" spc="-4" dirty="0">
                <a:latin typeface="Arial"/>
                <a:cs typeface="Arial"/>
              </a:rPr>
              <a:t>, </a:t>
            </a:r>
            <a:r>
              <a:rPr sz="2800" dirty="0">
                <a:latin typeface="Arial"/>
                <a:cs typeface="Arial"/>
              </a:rPr>
              <a:t>not </a:t>
            </a:r>
            <a:r>
              <a:rPr sz="2800" spc="-4" dirty="0">
                <a:latin typeface="Arial"/>
                <a:cs typeface="Arial"/>
              </a:rPr>
              <a:t>for the </a:t>
            </a:r>
            <a:r>
              <a:rPr sz="2800" spc="-176" dirty="0">
                <a:latin typeface="Arial"/>
                <a:cs typeface="Arial"/>
              </a:rPr>
              <a:t>benefit 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4" dirty="0">
                <a:latin typeface="Arial"/>
                <a:cs typeface="Arial"/>
              </a:rPr>
              <a:t>private </a:t>
            </a:r>
            <a:r>
              <a:rPr sz="2800" dirty="0">
                <a:latin typeface="Arial"/>
                <a:cs typeface="Arial"/>
              </a:rPr>
              <a:t>businesses or</a:t>
            </a:r>
            <a:r>
              <a:rPr sz="2800" spc="-13" dirty="0">
                <a:latin typeface="Arial"/>
                <a:cs typeface="Arial"/>
              </a:rPr>
              <a:t> </a:t>
            </a:r>
            <a:r>
              <a:rPr sz="2800" dirty="0" smtClean="0">
                <a:latin typeface="Arial"/>
                <a:cs typeface="Arial"/>
              </a:rPr>
              <a:t>individuals.</a:t>
            </a:r>
            <a:endParaRPr lang="en-US" sz="2800" dirty="0" smtClean="0">
              <a:latin typeface="Arial"/>
              <a:cs typeface="Arial"/>
            </a:endParaRPr>
          </a:p>
          <a:p>
            <a:pPr marL="296956" marR="503171" indent="-285750">
              <a:lnSpc>
                <a:spcPts val="1853"/>
              </a:lnSpc>
              <a:spcBef>
                <a:spcPts val="371"/>
              </a:spcBef>
              <a:buFont typeface="Arial" charset="0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96956" marR="503171" indent="-285750" algn="ctr">
              <a:lnSpc>
                <a:spcPts val="1853"/>
              </a:lnSpc>
              <a:spcBef>
                <a:spcPts val="371"/>
              </a:spcBef>
              <a:buFont typeface="Arial" charset="0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4 Limits on Taxing:</a:t>
            </a:r>
          </a:p>
          <a:p>
            <a:pPr marL="468406" marR="503171" indent="-457200">
              <a:spcBef>
                <a:spcPts val="371"/>
              </a:spcBef>
              <a:buFont typeface="+mj-lt"/>
              <a:buAutoNum type="arabicPeriod"/>
            </a:pPr>
            <a:r>
              <a:rPr sz="2800" dirty="0" smtClean="0">
                <a:latin typeface="Arial"/>
                <a:cs typeface="Arial"/>
              </a:rPr>
              <a:t>Congress </a:t>
            </a:r>
            <a:r>
              <a:rPr sz="2800" b="1" spc="-4" dirty="0">
                <a:latin typeface="Arial"/>
                <a:cs typeface="Arial"/>
              </a:rPr>
              <a:t>cannot </a:t>
            </a:r>
            <a:r>
              <a:rPr sz="2800" b="1" dirty="0">
                <a:latin typeface="Arial"/>
                <a:cs typeface="Arial"/>
              </a:rPr>
              <a:t>tax </a:t>
            </a:r>
            <a:r>
              <a:rPr sz="2800" b="1" spc="-4" dirty="0" smtClean="0">
                <a:latin typeface="Arial"/>
                <a:cs typeface="Arial"/>
              </a:rPr>
              <a:t>exports</a:t>
            </a:r>
            <a:endParaRPr lang="en-US" sz="2800" b="1" spc="-4" dirty="0" smtClean="0">
              <a:latin typeface="Arial"/>
              <a:cs typeface="Arial"/>
            </a:endParaRPr>
          </a:p>
          <a:p>
            <a:pPr marL="468406" marR="503171" indent="-457200">
              <a:spcBef>
                <a:spcPts val="371"/>
              </a:spcBef>
              <a:buFont typeface="+mj-lt"/>
              <a:buAutoNum type="arabicPeriod"/>
            </a:pPr>
            <a:endParaRPr lang="en-US" sz="2800" spc="-4" dirty="0">
              <a:latin typeface="Arial"/>
              <a:cs typeface="Arial"/>
            </a:endParaRPr>
          </a:p>
          <a:p>
            <a:pPr marL="468406" marR="503171" indent="-457200">
              <a:spcBef>
                <a:spcPts val="371"/>
              </a:spcBef>
              <a:buFont typeface="+mj-lt"/>
              <a:buAutoNum type="arabicPeriod"/>
            </a:pPr>
            <a:r>
              <a:rPr sz="2800" dirty="0" smtClean="0">
                <a:latin typeface="Arial"/>
                <a:cs typeface="Arial"/>
              </a:rPr>
              <a:t>Direct </a:t>
            </a:r>
            <a:r>
              <a:rPr sz="2800" spc="-4" dirty="0">
                <a:latin typeface="Arial"/>
                <a:cs typeface="Arial"/>
              </a:rPr>
              <a:t>taxes, </a:t>
            </a:r>
            <a:r>
              <a:rPr sz="2800" dirty="0">
                <a:latin typeface="Arial"/>
                <a:cs typeface="Arial"/>
              </a:rPr>
              <a:t>except </a:t>
            </a:r>
            <a:r>
              <a:rPr sz="2800" spc="-4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income </a:t>
            </a:r>
            <a:r>
              <a:rPr sz="2800" spc="-4" dirty="0">
                <a:latin typeface="Arial"/>
                <a:cs typeface="Arial"/>
              </a:rPr>
              <a:t>taxes, </a:t>
            </a:r>
            <a:r>
              <a:rPr sz="2800" dirty="0">
                <a:latin typeface="Arial"/>
                <a:cs typeface="Arial"/>
              </a:rPr>
              <a:t>must be </a:t>
            </a:r>
            <a:r>
              <a:rPr sz="2800" b="1" spc="-4" dirty="0">
                <a:latin typeface="Arial"/>
                <a:cs typeface="Arial"/>
              </a:rPr>
              <a:t>divided </a:t>
            </a:r>
            <a:r>
              <a:rPr sz="2800" b="1" spc="-4" dirty="0" smtClean="0">
                <a:latin typeface="Arial"/>
                <a:cs typeface="Arial"/>
              </a:rPr>
              <a:t>among</a:t>
            </a:r>
            <a:r>
              <a:rPr lang="en-US" sz="2800" b="1" spc="-4" dirty="0" smtClean="0">
                <a:latin typeface="Arial"/>
                <a:cs typeface="Arial"/>
              </a:rPr>
              <a:t> the states</a:t>
            </a:r>
            <a:r>
              <a:rPr sz="2800" dirty="0" smtClean="0">
                <a:latin typeface="Arial"/>
                <a:cs typeface="Arial"/>
              </a:rPr>
              <a:t>in </a:t>
            </a:r>
            <a:r>
              <a:rPr sz="2800" spc="-4" dirty="0">
                <a:latin typeface="Arial"/>
                <a:cs typeface="Arial"/>
              </a:rPr>
              <a:t>proportion to their</a:t>
            </a:r>
            <a:r>
              <a:rPr sz="2800" spc="4" dirty="0">
                <a:latin typeface="Arial"/>
                <a:cs typeface="Arial"/>
              </a:rPr>
              <a:t> </a:t>
            </a:r>
            <a:r>
              <a:rPr sz="2800" spc="-4" dirty="0" smtClean="0">
                <a:latin typeface="Arial"/>
                <a:cs typeface="Arial"/>
              </a:rPr>
              <a:t>populations</a:t>
            </a:r>
            <a:r>
              <a:rPr sz="2800" spc="-4" dirty="0" smtClean="0">
                <a:latin typeface="Arial"/>
                <a:cs typeface="Arial"/>
              </a:rPr>
              <a:t>.</a:t>
            </a:r>
            <a:endParaRPr lang="en-US" sz="2800" spc="-4" dirty="0" smtClean="0">
              <a:latin typeface="Arial"/>
              <a:cs typeface="Arial"/>
            </a:endParaRPr>
          </a:p>
          <a:p>
            <a:pPr marL="468406" marR="503171" indent="-457200">
              <a:spcBef>
                <a:spcPts val="371"/>
              </a:spcBef>
              <a:buFont typeface="+mj-lt"/>
              <a:buAutoNum type="arabicPeriod"/>
            </a:pPr>
            <a:endParaRPr lang="en-US" sz="2800" spc="-4" dirty="0">
              <a:latin typeface="Arial"/>
              <a:cs typeface="Arial"/>
            </a:endParaRPr>
          </a:p>
          <a:p>
            <a:pPr marL="468406" marR="503171" indent="-457200">
              <a:spcBef>
                <a:spcPts val="371"/>
              </a:spcBef>
              <a:buFont typeface="+mj-lt"/>
              <a:buAutoNum type="arabicPeriod"/>
            </a:pPr>
            <a:r>
              <a:rPr sz="2800" dirty="0" smtClean="0">
                <a:latin typeface="Arial"/>
                <a:cs typeface="Arial"/>
              </a:rPr>
              <a:t>All </a:t>
            </a:r>
            <a:r>
              <a:rPr sz="2800" dirty="0">
                <a:latin typeface="Arial"/>
                <a:cs typeface="Arial"/>
              </a:rPr>
              <a:t>indirect </a:t>
            </a:r>
            <a:r>
              <a:rPr sz="2800" spc="-4" dirty="0">
                <a:latin typeface="Arial"/>
                <a:cs typeface="Arial"/>
              </a:rPr>
              <a:t>taxes </a:t>
            </a:r>
            <a:r>
              <a:rPr sz="2800" dirty="0">
                <a:latin typeface="Arial"/>
                <a:cs typeface="Arial"/>
              </a:rPr>
              <a:t>levied by </a:t>
            </a:r>
            <a:r>
              <a:rPr sz="2800" spc="-4" dirty="0">
                <a:latin typeface="Arial"/>
                <a:cs typeface="Arial"/>
              </a:rPr>
              <a:t>the federal </a:t>
            </a:r>
            <a:r>
              <a:rPr sz="2800" dirty="0">
                <a:latin typeface="Arial"/>
                <a:cs typeface="Arial"/>
              </a:rPr>
              <a:t>government must </a:t>
            </a:r>
            <a:r>
              <a:rPr sz="2800" dirty="0" smtClean="0">
                <a:latin typeface="Arial"/>
                <a:cs typeface="Arial"/>
              </a:rPr>
              <a:t>b</a:t>
            </a:r>
            <a:r>
              <a:rPr lang="en-US" sz="2800" dirty="0" smtClean="0">
                <a:latin typeface="Arial"/>
                <a:cs typeface="Arial"/>
              </a:rPr>
              <a:t>e unifrom</a:t>
            </a:r>
            <a:r>
              <a:rPr sz="2800" spc="-405" dirty="0" smtClean="0">
                <a:latin typeface="Arial"/>
                <a:cs typeface="Arial"/>
              </a:rPr>
              <a:t>, 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4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same, across </a:t>
            </a:r>
            <a:r>
              <a:rPr sz="2800" spc="-4" dirty="0">
                <a:latin typeface="Arial"/>
                <a:cs typeface="Arial"/>
              </a:rPr>
              <a:t>the United</a:t>
            </a:r>
            <a:r>
              <a:rPr sz="2800" spc="-9" dirty="0">
                <a:latin typeface="Arial"/>
                <a:cs typeface="Arial"/>
              </a:rPr>
              <a:t> </a:t>
            </a:r>
            <a:r>
              <a:rPr sz="2800" spc="-4" dirty="0" smtClean="0">
                <a:latin typeface="Arial"/>
                <a:cs typeface="Arial"/>
              </a:rPr>
              <a:t>States</a:t>
            </a:r>
            <a:r>
              <a:rPr sz="2800" spc="-4" dirty="0" smtClean="0">
                <a:latin typeface="Arial"/>
                <a:cs typeface="Arial"/>
              </a:rPr>
              <a:t>.</a:t>
            </a:r>
            <a:endParaRPr lang="en-US" sz="2800" spc="-4" dirty="0" smtClean="0">
              <a:latin typeface="Arial"/>
              <a:cs typeface="Arial"/>
            </a:endParaRPr>
          </a:p>
          <a:p>
            <a:pPr marL="468406" marR="503171" indent="-457200">
              <a:spcBef>
                <a:spcPts val="371"/>
              </a:spcBef>
              <a:buFont typeface="+mj-lt"/>
              <a:buAutoNum type="arabicPeriod"/>
            </a:pPr>
            <a:endParaRPr lang="en-US" sz="2800" spc="-4" dirty="0">
              <a:latin typeface="Arial"/>
              <a:cs typeface="Arial"/>
            </a:endParaRPr>
          </a:p>
          <a:p>
            <a:pPr marL="468406" marR="503171" indent="-457200">
              <a:spcBef>
                <a:spcPts val="371"/>
              </a:spcBef>
              <a:buFont typeface="+mj-lt"/>
              <a:buAutoNum type="arabicPeriod"/>
            </a:pPr>
            <a:r>
              <a:rPr sz="2800" dirty="0" smtClean="0">
                <a:latin typeface="Arial"/>
                <a:cs typeface="Arial"/>
              </a:rPr>
              <a:t>An </a:t>
            </a:r>
            <a:r>
              <a:rPr sz="2800" b="1" spc="-4" dirty="0">
                <a:latin typeface="Arial"/>
                <a:cs typeface="Arial"/>
              </a:rPr>
              <a:t>indirect </a:t>
            </a:r>
            <a:r>
              <a:rPr sz="2800" b="1" dirty="0">
                <a:latin typeface="Arial"/>
                <a:cs typeface="Arial"/>
              </a:rPr>
              <a:t>tax </a:t>
            </a:r>
            <a:r>
              <a:rPr sz="2800" dirty="0">
                <a:latin typeface="Arial"/>
                <a:cs typeface="Arial"/>
              </a:rPr>
              <a:t>is one in which one person pays </a:t>
            </a:r>
            <a:r>
              <a:rPr sz="2800" spc="-4" dirty="0">
                <a:latin typeface="Arial"/>
                <a:cs typeface="Arial"/>
              </a:rPr>
              <a:t>the tax </a:t>
            </a:r>
            <a:r>
              <a:rPr sz="2800" dirty="0">
                <a:latin typeface="Arial"/>
                <a:cs typeface="Arial"/>
              </a:rPr>
              <a:t>but </a:t>
            </a:r>
            <a:r>
              <a:rPr sz="2800" spc="-4" dirty="0">
                <a:latin typeface="Arial"/>
                <a:cs typeface="Arial"/>
              </a:rPr>
              <a:t>then </a:t>
            </a:r>
            <a:r>
              <a:rPr sz="2800" dirty="0">
                <a:latin typeface="Arial"/>
                <a:cs typeface="Arial"/>
              </a:rPr>
              <a:t>passes </a:t>
            </a:r>
            <a:r>
              <a:rPr lang="en-US" sz="2800" dirty="0" smtClean="0">
                <a:latin typeface="Arial"/>
                <a:cs typeface="Arial"/>
              </a:rPr>
              <a:t> along </a:t>
            </a:r>
            <a:r>
              <a:rPr sz="2800" spc="-4" dirty="0" smtClean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cost of </a:t>
            </a:r>
            <a:r>
              <a:rPr sz="2800" spc="-4" dirty="0">
                <a:latin typeface="Arial"/>
                <a:cs typeface="Arial"/>
              </a:rPr>
              <a:t>the tax to others. This </a:t>
            </a:r>
            <a:r>
              <a:rPr sz="2800" dirty="0">
                <a:latin typeface="Arial"/>
                <a:cs typeface="Arial"/>
              </a:rPr>
              <a:t>is done by charging </a:t>
            </a:r>
            <a:r>
              <a:rPr sz="2800" spc="-4" dirty="0">
                <a:latin typeface="Arial"/>
                <a:cs typeface="Arial"/>
              </a:rPr>
              <a:t>them </a:t>
            </a:r>
            <a:r>
              <a:rPr sz="2800" dirty="0">
                <a:latin typeface="Arial"/>
                <a:cs typeface="Arial"/>
              </a:rPr>
              <a:t>higher prices </a:t>
            </a:r>
            <a:r>
              <a:rPr sz="2800" spc="-4" dirty="0">
                <a:latin typeface="Arial"/>
                <a:cs typeface="Arial"/>
              </a:rPr>
              <a:t>for  the </a:t>
            </a:r>
            <a:r>
              <a:rPr sz="2800" dirty="0">
                <a:latin typeface="Arial"/>
                <a:cs typeface="Arial"/>
              </a:rPr>
              <a:t>good or service </a:t>
            </a:r>
            <a:r>
              <a:rPr sz="2800" spc="-4" dirty="0">
                <a:latin typeface="Arial"/>
                <a:cs typeface="Arial"/>
              </a:rPr>
              <a:t>that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-9" dirty="0">
                <a:latin typeface="Arial"/>
                <a:cs typeface="Arial"/>
              </a:rPr>
              <a:t> </a:t>
            </a:r>
            <a:r>
              <a:rPr sz="2800" spc="-4" dirty="0">
                <a:latin typeface="Arial"/>
                <a:cs typeface="Arial"/>
              </a:rPr>
              <a:t>taxed.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1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34" y="2098334"/>
            <a:ext cx="9613861" cy="35993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Powers of the government are limited and the American system of government is federal</a:t>
            </a:r>
          </a:p>
          <a:p>
            <a:r>
              <a:rPr lang="en-US" sz="3600" dirty="0" smtClean="0"/>
              <a:t>Power is delegated in the Constitution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56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601" y="607247"/>
            <a:ext cx="3886200" cy="111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75" dirty="0"/>
              <a:t>DELEGATED</a:t>
            </a:r>
            <a:r>
              <a:rPr spc="-137" dirty="0"/>
              <a:t> </a:t>
            </a:r>
            <a:r>
              <a:rPr spc="110" dirty="0"/>
              <a:t>POWERS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905" y="1985390"/>
            <a:ext cx="5486399" cy="4283431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353546" marR="138400" indent="-342900">
              <a:lnSpc>
                <a:spcPts val="2735"/>
              </a:lnSpc>
              <a:spcBef>
                <a:spcPts val="193"/>
              </a:spcBef>
              <a:buFont typeface="Arial" charset="0"/>
              <a:buChar char="•"/>
            </a:pPr>
            <a:r>
              <a:rPr sz="3000" spc="313" dirty="0" smtClean="0">
                <a:latin typeface="Arial"/>
                <a:cs typeface="Arial"/>
              </a:rPr>
              <a:t>There </a:t>
            </a:r>
            <a:r>
              <a:rPr sz="3000" dirty="0">
                <a:latin typeface="Arial"/>
                <a:cs typeface="Arial"/>
              </a:rPr>
              <a:t>are </a:t>
            </a:r>
            <a:r>
              <a:rPr sz="3000" spc="-4" dirty="0">
                <a:latin typeface="Arial"/>
                <a:cs typeface="Arial"/>
              </a:rPr>
              <a:t>three</a:t>
            </a:r>
            <a:r>
              <a:rPr sz="3000" spc="-326" dirty="0">
                <a:latin typeface="Arial"/>
                <a:cs typeface="Arial"/>
              </a:rPr>
              <a:t> </a:t>
            </a:r>
            <a:r>
              <a:rPr sz="3000" spc="-340" dirty="0">
                <a:latin typeface="Arial"/>
                <a:cs typeface="Arial"/>
              </a:rPr>
              <a:t>types  </a:t>
            </a:r>
            <a:r>
              <a:rPr sz="3000" dirty="0">
                <a:latin typeface="Arial"/>
                <a:cs typeface="Arial"/>
              </a:rPr>
              <a:t>of powers </a:t>
            </a:r>
            <a:r>
              <a:rPr sz="3000" spc="-4" dirty="0">
                <a:latin typeface="Arial"/>
                <a:cs typeface="Arial"/>
              </a:rPr>
              <a:t>granted </a:t>
            </a:r>
            <a:r>
              <a:rPr sz="3000" dirty="0">
                <a:latin typeface="Arial"/>
                <a:cs typeface="Arial"/>
              </a:rPr>
              <a:t>by  </a:t>
            </a:r>
            <a:r>
              <a:rPr sz="3000" spc="-4" dirty="0">
                <a:latin typeface="Arial"/>
                <a:cs typeface="Arial"/>
              </a:rPr>
              <a:t>the </a:t>
            </a:r>
            <a:r>
              <a:rPr sz="3000" spc="-4" dirty="0" smtClean="0">
                <a:latin typeface="Arial"/>
                <a:cs typeface="Arial"/>
              </a:rPr>
              <a:t>Constitution.</a:t>
            </a:r>
            <a:endParaRPr lang="en-US" sz="3000" spc="-4" dirty="0">
              <a:latin typeface="Arial"/>
              <a:cs typeface="Arial"/>
            </a:endParaRPr>
          </a:p>
          <a:p>
            <a:pPr marL="353546" marR="138400" indent="-342900">
              <a:lnSpc>
                <a:spcPts val="2735"/>
              </a:lnSpc>
              <a:spcBef>
                <a:spcPts val="193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3546" marR="138400" indent="-342900">
              <a:lnSpc>
                <a:spcPts val="2735"/>
              </a:lnSpc>
              <a:spcBef>
                <a:spcPts val="193"/>
              </a:spcBef>
              <a:buFont typeface="Arial" charset="0"/>
              <a:buChar char="•"/>
            </a:pPr>
            <a:r>
              <a:rPr sz="3000" spc="-4" dirty="0" smtClean="0">
                <a:latin typeface="Arial"/>
                <a:cs typeface="Arial"/>
              </a:rPr>
              <a:t>Article </a:t>
            </a:r>
            <a:r>
              <a:rPr sz="3000" dirty="0">
                <a:latin typeface="Arial"/>
                <a:cs typeface="Arial"/>
              </a:rPr>
              <a:t>I </a:t>
            </a:r>
            <a:r>
              <a:rPr sz="3000" dirty="0" smtClean="0">
                <a:latin typeface="Arial"/>
                <a:cs typeface="Arial"/>
              </a:rPr>
              <a:t>gives</a:t>
            </a:r>
            <a:r>
              <a:rPr lang="en-US" sz="3000" dirty="0" smtClean="0">
                <a:latin typeface="Arial"/>
                <a:cs typeface="Arial"/>
              </a:rPr>
              <a:t> 27 s</a:t>
            </a:r>
            <a:r>
              <a:rPr sz="3000" spc="-4" dirty="0" smtClean="0">
                <a:latin typeface="Arial"/>
                <a:cs typeface="Arial"/>
              </a:rPr>
              <a:t>pecific </a:t>
            </a:r>
            <a:r>
              <a:rPr sz="3000" dirty="0">
                <a:latin typeface="Arial"/>
                <a:cs typeface="Arial"/>
              </a:rPr>
              <a:t>powers  </a:t>
            </a:r>
            <a:r>
              <a:rPr sz="3000" spc="-4" dirty="0" smtClean="0">
                <a:latin typeface="Arial"/>
                <a:cs typeface="Arial"/>
              </a:rPr>
              <a:t>to</a:t>
            </a:r>
            <a:r>
              <a:rPr lang="en-US" sz="3000" spc="-13" dirty="0">
                <a:latin typeface="Arial"/>
                <a:cs typeface="Arial"/>
              </a:rPr>
              <a:t> </a:t>
            </a:r>
            <a:r>
              <a:rPr sz="3000" dirty="0" smtClean="0">
                <a:latin typeface="Arial"/>
                <a:cs typeface="Arial"/>
              </a:rPr>
              <a:t>Congress.</a:t>
            </a:r>
            <a:endParaRPr lang="en-US" sz="3000" dirty="0" smtClean="0">
              <a:latin typeface="Arial"/>
              <a:cs typeface="Arial"/>
            </a:endParaRPr>
          </a:p>
          <a:p>
            <a:pPr marL="353546" marR="138400" indent="-342900">
              <a:lnSpc>
                <a:spcPts val="2735"/>
              </a:lnSpc>
              <a:spcBef>
                <a:spcPts val="193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3546" marR="138400" indent="-342900">
              <a:lnSpc>
                <a:spcPts val="2735"/>
              </a:lnSpc>
              <a:spcBef>
                <a:spcPts val="193"/>
              </a:spcBef>
              <a:buFont typeface="Arial" charset="0"/>
              <a:buChar char="•"/>
            </a:pPr>
            <a:r>
              <a:rPr sz="3000" spc="441" dirty="0" smtClean="0">
                <a:latin typeface="Arial"/>
                <a:cs typeface="Arial"/>
              </a:rPr>
              <a:t>The</a:t>
            </a:r>
            <a:r>
              <a:rPr sz="3000" spc="-26" dirty="0" smtClean="0">
                <a:latin typeface="Arial"/>
                <a:cs typeface="Arial"/>
              </a:rPr>
              <a:t> </a:t>
            </a:r>
            <a:r>
              <a:rPr sz="3000" spc="-4" dirty="0">
                <a:latin typeface="Arial"/>
                <a:cs typeface="Arial"/>
              </a:rPr>
              <a:t>Constitution </a:t>
            </a:r>
            <a:r>
              <a:rPr sz="3000" spc="-57" dirty="0">
                <a:latin typeface="Arial"/>
                <a:cs typeface="Arial"/>
              </a:rPr>
              <a:t>also  </a:t>
            </a:r>
            <a:r>
              <a:rPr sz="3000" dirty="0">
                <a:latin typeface="Arial"/>
                <a:cs typeface="Arial"/>
              </a:rPr>
              <a:t>denies </a:t>
            </a:r>
            <a:r>
              <a:rPr sz="3000" dirty="0" smtClean="0">
                <a:latin typeface="Arial"/>
                <a:cs typeface="Arial"/>
              </a:rPr>
              <a:t>man</a:t>
            </a:r>
            <a:r>
              <a:rPr lang="en-US" sz="3000" dirty="0" smtClean="0">
                <a:latin typeface="Arial"/>
                <a:cs typeface="Arial"/>
              </a:rPr>
              <a:t>y </a:t>
            </a:r>
            <a:r>
              <a:rPr sz="3000" dirty="0" smtClean="0">
                <a:latin typeface="Arial"/>
                <a:cs typeface="Arial"/>
              </a:rPr>
              <a:t>powers </a:t>
            </a:r>
            <a:r>
              <a:rPr sz="3000" spc="-4" dirty="0">
                <a:latin typeface="Arial"/>
                <a:cs typeface="Arial"/>
              </a:rPr>
              <a:t>to  </a:t>
            </a:r>
            <a:r>
              <a:rPr sz="3000" dirty="0">
                <a:latin typeface="Arial"/>
                <a:cs typeface="Arial"/>
              </a:rPr>
              <a:t>Congress, banning</a:t>
            </a:r>
            <a:r>
              <a:rPr sz="3000" spc="-93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some  </a:t>
            </a:r>
            <a:r>
              <a:rPr sz="3000" dirty="0" smtClean="0">
                <a:latin typeface="Arial"/>
                <a:cs typeface="Arial"/>
              </a:rPr>
              <a:t>and</a:t>
            </a:r>
            <a:r>
              <a:rPr lang="en-US" sz="3000" dirty="0">
                <a:latin typeface="Arial"/>
                <a:cs typeface="Arial"/>
              </a:rPr>
              <a:t> </a:t>
            </a:r>
            <a:r>
              <a:rPr sz="3000" dirty="0" smtClean="0">
                <a:latin typeface="Arial"/>
                <a:cs typeface="Arial"/>
              </a:rPr>
              <a:t>reserving </a:t>
            </a:r>
            <a:r>
              <a:rPr sz="3000" spc="-4" dirty="0">
                <a:latin typeface="Arial"/>
                <a:cs typeface="Arial"/>
              </a:rPr>
              <a:t>others to  the states.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41165" y="715616"/>
            <a:ext cx="4810539" cy="5844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</p:spTree>
    <p:extLst>
      <p:ext uri="{BB962C8B-B14F-4D97-AF65-F5344CB8AC3E}">
        <p14:creationId xmlns:p14="http://schemas.microsoft.com/office/powerpoint/2010/main" val="21001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Congress Can and Can’t Do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854819"/>
              </p:ext>
            </p:extLst>
          </p:nvPr>
        </p:nvGraphicFramePr>
        <p:xfrm>
          <a:off x="681036" y="2336800"/>
          <a:ext cx="10768842" cy="414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421"/>
                <a:gridCol w="5384421"/>
              </a:tblGrid>
              <a:tr h="424169">
                <a:tc>
                  <a:txBody>
                    <a:bodyPr/>
                    <a:lstStyle/>
                    <a:p>
                      <a:r>
                        <a:rPr lang="en-US" dirty="0" smtClean="0"/>
                        <a:t>They Can</a:t>
                      </a:r>
                      <a:r>
                        <a:rPr lang="mr-IN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Can’t</a:t>
                      </a:r>
                      <a:r>
                        <a:rPr lang="mr-IN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47771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Any expressed power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Create</a:t>
                      </a:r>
                      <a:r>
                        <a:rPr lang="en-US" sz="2200" baseline="0" dirty="0" smtClean="0"/>
                        <a:t> a national public school</a:t>
                      </a:r>
                      <a:endParaRPr lang="en-US" sz="2200" dirty="0"/>
                    </a:p>
                  </a:txBody>
                  <a:tcPr/>
                </a:tc>
              </a:tr>
              <a:tr h="47771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Implied</a:t>
                      </a:r>
                      <a:r>
                        <a:rPr lang="en-US" sz="2200" baseline="0" dirty="0" smtClean="0"/>
                        <a:t> Power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Require</a:t>
                      </a:r>
                      <a:r>
                        <a:rPr lang="en-US" sz="2200" baseline="0" dirty="0" smtClean="0"/>
                        <a:t> voting</a:t>
                      </a:r>
                      <a:endParaRPr lang="en-US" sz="2200" dirty="0"/>
                    </a:p>
                  </a:txBody>
                  <a:tcPr/>
                </a:tc>
              </a:tr>
              <a:tr h="47771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Inherent Power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Require church attendance</a:t>
                      </a:r>
                      <a:endParaRPr lang="en-US" sz="2200" dirty="0"/>
                    </a:p>
                  </a:txBody>
                  <a:tcPr/>
                </a:tc>
              </a:tr>
              <a:tr h="853060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Create a minimum</a:t>
                      </a:r>
                      <a:r>
                        <a:rPr lang="en-US" sz="2200" baseline="0" dirty="0" smtClean="0"/>
                        <a:t> age for marriage or drivers license</a:t>
                      </a:r>
                      <a:endParaRPr lang="en-US" sz="2200" dirty="0"/>
                    </a:p>
                  </a:txBody>
                  <a:tcPr/>
                </a:tc>
              </a:tr>
              <a:tr h="477714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Abolish jury trials</a:t>
                      </a:r>
                      <a:endParaRPr lang="en-US" sz="2200" dirty="0"/>
                    </a:p>
                  </a:txBody>
                  <a:tcPr/>
                </a:tc>
              </a:tr>
              <a:tr h="477714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Confiscate hand guns</a:t>
                      </a:r>
                      <a:endParaRPr lang="en-US" sz="2200" dirty="0"/>
                    </a:p>
                  </a:txBody>
                  <a:tcPr/>
                </a:tc>
              </a:tr>
              <a:tr h="477714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Censor news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4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4896"/>
            <a:ext cx="9613861" cy="1080938"/>
          </a:xfrm>
        </p:spPr>
        <p:txBody>
          <a:bodyPr/>
          <a:lstStyle/>
          <a:p>
            <a:r>
              <a:rPr lang="en-US" dirty="0" smtClean="0"/>
              <a:t>Strict vs. Liberal Construction of the Constitution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3082" y="2146851"/>
          <a:ext cx="11445456" cy="446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728"/>
                <a:gridCol w="5722728"/>
              </a:tblGrid>
              <a:tr h="485914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Strict Constructionist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Liberal Constructionist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Jefferson &amp; Anti-federalist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Hamilton &amp; Federalist 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Congress should ONLY used their expressed powers </a:t>
                      </a:r>
                      <a:r>
                        <a:rPr lang="mr-IN" sz="2100" dirty="0" smtClean="0"/>
                        <a:t>–</a:t>
                      </a:r>
                      <a:r>
                        <a:rPr lang="en-US" sz="2100" dirty="0" smtClean="0"/>
                        <a:t> implied</a:t>
                      </a:r>
                      <a:r>
                        <a:rPr lang="en-US" sz="2100" baseline="0" dirty="0" smtClean="0"/>
                        <a:t> powers that were necessary to carry out expressed powers.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Liberal</a:t>
                      </a:r>
                      <a:r>
                        <a:rPr lang="en-US" sz="2100" baseline="0" dirty="0" smtClean="0"/>
                        <a:t> interpretation of the Constitution and allow Congress to have broad powers.  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Wanted to protect interstate trade &amp; provide</a:t>
                      </a:r>
                      <a:r>
                        <a:rPr lang="en-US" sz="2100" baseline="0" dirty="0" smtClean="0"/>
                        <a:t> for a national defense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“Energetic government”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States</a:t>
                      </a:r>
                      <a:r>
                        <a:rPr lang="en-US" sz="2100" baseline="0" dirty="0" smtClean="0"/>
                        <a:t> should have as much power as possible “That government is best that governs least” </a:t>
                      </a:r>
                      <a:endParaRPr lang="en-US" sz="2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This</a:t>
                      </a:r>
                      <a:r>
                        <a:rPr lang="en-US" sz="2100" baseline="0" dirty="0" smtClean="0"/>
                        <a:t> is what has allowed for the growth of the national government 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Argued states</a:t>
                      </a:r>
                      <a:r>
                        <a:rPr lang="en-US" sz="2100" baseline="0" dirty="0" smtClean="0"/>
                        <a:t> are not the same and national government couldn’t preserve differing interests </a:t>
                      </a:r>
                      <a:r>
                        <a:rPr lang="mr-IN" sz="2100" baseline="0" dirty="0" smtClean="0"/>
                        <a:t>–</a:t>
                      </a:r>
                      <a:r>
                        <a:rPr lang="en-US" sz="2100" baseline="0" dirty="0" smtClean="0"/>
                        <a:t> only states could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3082" y="1290729"/>
            <a:ext cx="961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Much of the federalist vs. anti-federalist debate at Constitutional Convention was about the Powers of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2277" y="12674"/>
            <a:ext cx="5792467" cy="565313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35" dirty="0">
                <a:solidFill>
                  <a:srgbClr val="002060"/>
                </a:solidFill>
              </a:rPr>
              <a:t>EXPRESSED</a:t>
            </a:r>
            <a:r>
              <a:rPr spc="-115" dirty="0">
                <a:solidFill>
                  <a:srgbClr val="002060"/>
                </a:solidFill>
              </a:rPr>
              <a:t> </a:t>
            </a:r>
            <a:r>
              <a:rPr spc="110" dirty="0">
                <a:solidFill>
                  <a:srgbClr val="002060"/>
                </a:solidFill>
              </a:rPr>
              <a:t>POWERS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0" y="577987"/>
            <a:ext cx="12046226" cy="6422731"/>
          </a:xfrm>
          <a:prstGeom prst="rect">
            <a:avLst/>
          </a:prstGeom>
        </p:spPr>
        <p:txBody>
          <a:bodyPr vert="horz" wrap="square" lIns="0" tIns="75640" rIns="0" bIns="0" rtlCol="0">
            <a:spAutoFit/>
          </a:bodyPr>
          <a:lstStyle/>
          <a:p>
            <a:pPr marL="354106" marR="124952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endParaRPr lang="en-US" sz="3000" dirty="0" smtClean="0">
              <a:latin typeface="Arial"/>
              <a:cs typeface="Arial"/>
            </a:endParaRPr>
          </a:p>
          <a:p>
            <a:pPr marL="811306" marR="124952" lvl="1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lang="en-US" sz="3000" dirty="0" smtClean="0">
                <a:latin typeface="Arial"/>
                <a:cs typeface="Arial"/>
              </a:rPr>
              <a:t>18 clauses and 27 powers.</a:t>
            </a:r>
          </a:p>
          <a:p>
            <a:pPr marL="354106" marR="124952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endParaRPr lang="en-US" sz="3000" dirty="0">
              <a:latin typeface="Arial"/>
              <a:cs typeface="Arial"/>
            </a:endParaRPr>
          </a:p>
          <a:p>
            <a:pPr marL="354106" marR="124952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sz="3250" dirty="0" smtClean="0">
                <a:latin typeface="Arial"/>
                <a:cs typeface="Arial"/>
              </a:rPr>
              <a:t>In </a:t>
            </a:r>
            <a:r>
              <a:rPr sz="3250" dirty="0">
                <a:latin typeface="Arial"/>
                <a:cs typeface="Arial"/>
              </a:rPr>
              <a:t>the </a:t>
            </a:r>
            <a:r>
              <a:rPr sz="3250" i="1" spc="-4" dirty="0">
                <a:latin typeface="Arial"/>
                <a:cs typeface="Arial"/>
              </a:rPr>
              <a:t>Federalist Papers</a:t>
            </a:r>
            <a:r>
              <a:rPr sz="3250" spc="-4" dirty="0">
                <a:latin typeface="Arial"/>
                <a:cs typeface="Arial"/>
              </a:rPr>
              <a:t>, </a:t>
            </a:r>
            <a:r>
              <a:rPr sz="3250" dirty="0">
                <a:latin typeface="Arial"/>
                <a:cs typeface="Arial"/>
              </a:rPr>
              <a:t>James Madison </a:t>
            </a:r>
            <a:r>
              <a:rPr sz="3250" spc="-216" dirty="0">
                <a:latin typeface="Arial"/>
                <a:cs typeface="Arial"/>
              </a:rPr>
              <a:t>answered  </a:t>
            </a:r>
            <a:r>
              <a:rPr sz="3250" spc="-4" dirty="0">
                <a:latin typeface="Arial"/>
                <a:cs typeface="Arial"/>
              </a:rPr>
              <a:t>this question </a:t>
            </a:r>
            <a:r>
              <a:rPr sz="3250" dirty="0">
                <a:latin typeface="Arial"/>
                <a:cs typeface="Arial"/>
              </a:rPr>
              <a:t>by grouping </a:t>
            </a:r>
            <a:r>
              <a:rPr sz="3250" spc="-4" dirty="0">
                <a:latin typeface="Arial"/>
                <a:cs typeface="Arial"/>
              </a:rPr>
              <a:t>the enumerated </a:t>
            </a:r>
            <a:r>
              <a:rPr sz="3250" dirty="0">
                <a:latin typeface="Arial"/>
                <a:cs typeface="Arial"/>
              </a:rPr>
              <a:t>powers </a:t>
            </a:r>
            <a:r>
              <a:rPr sz="3250" spc="-4" dirty="0">
                <a:latin typeface="Arial"/>
                <a:cs typeface="Arial"/>
              </a:rPr>
              <a:t>into </a:t>
            </a:r>
            <a:r>
              <a:rPr sz="3250" spc="-4" dirty="0" smtClean="0">
                <a:latin typeface="Arial"/>
                <a:cs typeface="Arial"/>
              </a:rPr>
              <a:t>five categories</a:t>
            </a:r>
            <a:r>
              <a:rPr sz="3250" spc="-4" dirty="0" smtClean="0">
                <a:latin typeface="Arial"/>
                <a:cs typeface="Arial"/>
              </a:rPr>
              <a:t>.</a:t>
            </a:r>
            <a:endParaRPr lang="en-US" sz="3250" spc="-4" dirty="0" smtClean="0">
              <a:latin typeface="Arial"/>
              <a:cs typeface="Arial"/>
            </a:endParaRPr>
          </a:p>
          <a:p>
            <a:pPr marL="811306" marR="124952" lvl="1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endParaRPr lang="en-US" sz="3250" dirty="0">
              <a:latin typeface="Arial"/>
              <a:cs typeface="Arial"/>
            </a:endParaRPr>
          </a:p>
          <a:p>
            <a:pPr marL="354106" marR="124952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lang="en-US" sz="3250" dirty="0" smtClean="0">
                <a:latin typeface="Arial"/>
                <a:cs typeface="Arial"/>
              </a:rPr>
              <a:t>5 groups are: </a:t>
            </a:r>
            <a:endParaRPr lang="en-US" sz="3250" dirty="0" smtClean="0">
              <a:latin typeface="Arial"/>
              <a:cs typeface="Arial"/>
            </a:endParaRPr>
          </a:p>
          <a:p>
            <a:pPr marL="811306" marR="124952" lvl="1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lang="en-US" sz="3250" dirty="0" smtClean="0">
                <a:latin typeface="Arial"/>
                <a:cs typeface="Arial"/>
              </a:rPr>
              <a:t>Security </a:t>
            </a:r>
            <a:r>
              <a:rPr lang="en-US" sz="3250" dirty="0" smtClean="0">
                <a:latin typeface="Arial"/>
                <a:cs typeface="Arial"/>
              </a:rPr>
              <a:t>against foreign </a:t>
            </a:r>
            <a:r>
              <a:rPr lang="en-US" sz="3250" dirty="0" smtClean="0">
                <a:latin typeface="Arial"/>
                <a:cs typeface="Arial"/>
              </a:rPr>
              <a:t>danger</a:t>
            </a:r>
          </a:p>
          <a:p>
            <a:pPr marL="811306" marR="124952" lvl="1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lang="en-US" sz="3250" dirty="0" smtClean="0">
                <a:latin typeface="Arial"/>
                <a:cs typeface="Arial"/>
              </a:rPr>
              <a:t>regulation </a:t>
            </a:r>
            <a:r>
              <a:rPr lang="en-US" sz="3250" dirty="0" smtClean="0">
                <a:latin typeface="Arial"/>
                <a:cs typeface="Arial"/>
              </a:rPr>
              <a:t>of the intercourse with foreign </a:t>
            </a:r>
            <a:r>
              <a:rPr lang="en-US" sz="3250" dirty="0" smtClean="0">
                <a:latin typeface="Arial"/>
                <a:cs typeface="Arial"/>
              </a:rPr>
              <a:t>nations</a:t>
            </a:r>
          </a:p>
          <a:p>
            <a:pPr marL="811306" marR="124952" lvl="1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lang="en-US" sz="3250" dirty="0" smtClean="0">
                <a:latin typeface="Arial"/>
                <a:cs typeface="Arial"/>
              </a:rPr>
              <a:t>maintenance </a:t>
            </a:r>
            <a:r>
              <a:rPr lang="en-US" sz="3250" dirty="0" smtClean="0">
                <a:latin typeface="Arial"/>
                <a:cs typeface="Arial"/>
              </a:rPr>
              <a:t>of harmony and proper intercourse with the </a:t>
            </a:r>
            <a:r>
              <a:rPr lang="en-US" sz="3250" dirty="0" smtClean="0">
                <a:latin typeface="Arial"/>
                <a:cs typeface="Arial"/>
              </a:rPr>
              <a:t>states</a:t>
            </a:r>
          </a:p>
          <a:p>
            <a:pPr marL="811306" marR="124952" lvl="1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lang="en-US" sz="3250" dirty="0" smtClean="0">
                <a:latin typeface="Arial"/>
                <a:cs typeface="Arial"/>
              </a:rPr>
              <a:t>miscellaneous </a:t>
            </a:r>
            <a:r>
              <a:rPr lang="en-US" sz="3250" dirty="0" smtClean="0">
                <a:latin typeface="Arial"/>
                <a:cs typeface="Arial"/>
              </a:rPr>
              <a:t>objects of general </a:t>
            </a:r>
            <a:r>
              <a:rPr lang="en-US" sz="3250" dirty="0" smtClean="0">
                <a:latin typeface="Arial"/>
                <a:cs typeface="Arial"/>
              </a:rPr>
              <a:t>utility</a:t>
            </a:r>
          </a:p>
          <a:p>
            <a:pPr marL="811306" marR="124952" lvl="1" indent="-342900">
              <a:lnSpc>
                <a:spcPct val="79900"/>
              </a:lnSpc>
              <a:spcBef>
                <a:spcPts val="596"/>
              </a:spcBef>
              <a:buFont typeface="Arial" charset="0"/>
              <a:buChar char="•"/>
            </a:pPr>
            <a:r>
              <a:rPr lang="en-US" sz="3250" dirty="0" smtClean="0">
                <a:latin typeface="Arial"/>
                <a:cs typeface="Arial"/>
              </a:rPr>
              <a:t>provisions </a:t>
            </a:r>
            <a:r>
              <a:rPr lang="en-US" sz="3250" dirty="0" smtClean="0">
                <a:latin typeface="Arial"/>
                <a:cs typeface="Arial"/>
              </a:rPr>
              <a:t>for giving due efficacy to all these powers.</a:t>
            </a:r>
            <a:endParaRPr lang="en-US" sz="32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06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0" y="-260563"/>
            <a:ext cx="9613861" cy="1080938"/>
          </a:xfrm>
        </p:spPr>
        <p:txBody>
          <a:bodyPr/>
          <a:lstStyle/>
          <a:p>
            <a:r>
              <a:rPr lang="en-US" dirty="0" smtClean="0"/>
              <a:t>Expressed Powers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78192"/>
              </p:ext>
            </p:extLst>
          </p:nvPr>
        </p:nvGraphicFramePr>
        <p:xfrm>
          <a:off x="0" y="596350"/>
          <a:ext cx="12006470" cy="6261651"/>
        </p:xfrm>
        <a:graphic>
          <a:graphicData uri="http://schemas.openxmlformats.org/drawingml/2006/table">
            <a:tbl>
              <a:tblPr/>
              <a:tblGrid>
                <a:gridCol w="6003235"/>
                <a:gridCol w="6003235"/>
              </a:tblGrid>
              <a:tr h="1127786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A0E5"/>
                          </a:solidFill>
                          <a:effectLst/>
                          <a:latin typeface="Arial" charset="0"/>
                        </a:rPr>
                        <a:t>Security against foreign danger: </a:t>
                      </a:r>
                      <a:endParaRPr lang="en-US" sz="2800" dirty="0">
                        <a:effectLst/>
                      </a:endParaRPr>
                    </a:p>
                  </a:txBody>
                  <a:tcPr marL="71030" marR="71030" marT="35515" marB="3551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A0E5"/>
                          </a:solidFill>
                          <a:effectLst/>
                          <a:latin typeface="Arial" charset="0"/>
                        </a:rPr>
                        <a:t>Regulation of the intercourse with foreign nations: </a:t>
                      </a:r>
                      <a:endParaRPr lang="en-US" sz="2800" dirty="0">
                        <a:effectLst/>
                      </a:endParaRPr>
                    </a:p>
                  </a:txBody>
                  <a:tcPr marL="71030" marR="71030" marT="35515" marB="3551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02677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1: </a:t>
                      </a: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levy taxes, duties, and excises </a:t>
                      </a:r>
                      <a:endParaRPr lang="en-US" sz="2800" dirty="0">
                        <a:effectLst/>
                      </a:endParaRPr>
                    </a:p>
                  </a:txBody>
                  <a:tcPr marL="71030" marR="71030" marT="35515" marB="3551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regulate foreign commerce </a:t>
                      </a:r>
                      <a:endParaRPr lang="en-US" sz="2800">
                        <a:effectLst/>
                      </a:endParaRPr>
                    </a:p>
                  </a:txBody>
                  <a:tcPr marL="71030" marR="71030" marT="35515" marB="3551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74993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2: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borrow money </a:t>
                      </a:r>
                      <a:endParaRPr lang="en-US" sz="2800">
                        <a:effectLst/>
                      </a:endParaRPr>
                    </a:p>
                  </a:txBody>
                  <a:tcPr marL="71030" marR="71030" marT="35515" marB="3551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10: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define and punish crimes committed on the high seas and offenses against the law of nations </a:t>
                      </a:r>
                      <a:endParaRPr lang="en-US" sz="2800">
                        <a:effectLst/>
                      </a:endParaRPr>
                    </a:p>
                  </a:txBody>
                  <a:tcPr marL="71030" marR="71030" marT="35515" marB="3551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7499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11: </a:t>
                      </a:r>
                      <a:r>
                        <a:rPr lang="en-US" sz="2800" dirty="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declare war </a:t>
                      </a:r>
                      <a:endParaRPr lang="en-US" sz="2800" dirty="0">
                        <a:effectLst/>
                      </a:endParaRPr>
                    </a:p>
                  </a:txBody>
                  <a:tcPr marL="71030" marR="71030" marT="35515" marB="3551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6773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12, 13, 14: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raise regulate, and provide for armies and navies </a:t>
                      </a:r>
                      <a:endParaRPr lang="en-US" sz="2800">
                        <a:effectLst/>
                      </a:endParaRPr>
                    </a:p>
                  </a:txBody>
                  <a:tcPr marL="71030" marR="71030" marT="35515" marB="3551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0333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15 and 16: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organize, arm, discipline, and call forth the militia to execute federal laws, suppress uprisings, and repel invasions </a:t>
                      </a:r>
                      <a:endParaRPr lang="en-US" sz="2800">
                        <a:effectLst/>
                      </a:endParaRPr>
                    </a:p>
                  </a:txBody>
                  <a:tcPr marL="71030" marR="71030" marT="35515" marB="3551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/>
                      </a:endParaRPr>
                    </a:p>
                  </a:txBody>
                  <a:tcPr marL="71030" marR="71030" marT="35515" marB="3551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4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0"/>
            <a:ext cx="7570524" cy="565313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pc="35" dirty="0"/>
              <a:t>EXPRESSED </a:t>
            </a:r>
            <a:r>
              <a:rPr spc="26" dirty="0"/>
              <a:t>POWERS,</a:t>
            </a:r>
            <a:r>
              <a:rPr spc="-521" dirty="0"/>
              <a:t> </a:t>
            </a:r>
            <a:r>
              <a:rPr spc="93" dirty="0"/>
              <a:t>CONT.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2991"/>
              </p:ext>
            </p:extLst>
          </p:nvPr>
        </p:nvGraphicFramePr>
        <p:xfrm>
          <a:off x="0" y="731361"/>
          <a:ext cx="11322859" cy="5907978"/>
        </p:xfrm>
        <a:graphic>
          <a:graphicData uri="http://schemas.openxmlformats.org/drawingml/2006/table">
            <a:tbl>
              <a:tblPr/>
              <a:tblGrid>
                <a:gridCol w="11322859"/>
              </a:tblGrid>
              <a:tr h="1236731">
                <a:tc>
                  <a:txBody>
                    <a:bodyPr/>
                    <a:lstStyle/>
                    <a:p>
                      <a:r>
                        <a:rPr lang="en-US" sz="3000" b="1">
                          <a:solidFill>
                            <a:srgbClr val="00A0E5"/>
                          </a:solidFill>
                          <a:effectLst/>
                          <a:latin typeface="Arial" charset="0"/>
                        </a:rPr>
                        <a:t>Maintenance of harmony and proper intercourse with the States: </a:t>
                      </a:r>
                      <a:endParaRPr lang="en-US" sz="300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036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ArialMT" charset="0"/>
                        </a:rPr>
                        <a:t>Clause 3: regulate commerce among the several States and the Indian tribes 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036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ArialMT" charset="0"/>
                        </a:rPr>
                        <a:t>Clause 4: establish a uniform rule of naturalization and uniform laws of bankruptcy 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036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ArialMT" charset="0"/>
                        </a:rPr>
                        <a:t>Clause 5: coin money, regulate the value of domestic and foreign coin, fix the standard of weights and measures 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99">
                <a:tc>
                  <a:txBody>
                    <a:bodyPr/>
                    <a:lstStyle/>
                    <a:p>
                      <a:r>
                        <a:rPr lang="en-US" sz="3000">
                          <a:solidFill>
                            <a:schemeClr val="tx1"/>
                          </a:solidFill>
                          <a:effectLst/>
                          <a:latin typeface="ArialMT" charset="0"/>
                        </a:rPr>
                        <a:t>Clause 6: provide for the punishment of counterfeiting </a:t>
                      </a:r>
                      <a:endParaRPr lang="en-US" sz="3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82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ArialMT" charset="0"/>
                        </a:rPr>
                        <a:t>Clause 7: establish post offices and and post roads 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3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Expressed Powers Continued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2636"/>
              </p:ext>
            </p:extLst>
          </p:nvPr>
        </p:nvGraphicFramePr>
        <p:xfrm>
          <a:off x="337928" y="2246242"/>
          <a:ext cx="11032436" cy="4154557"/>
        </p:xfrm>
        <a:graphic>
          <a:graphicData uri="http://schemas.openxmlformats.org/drawingml/2006/table">
            <a:tbl>
              <a:tblPr/>
              <a:tblGrid>
                <a:gridCol w="5516218"/>
                <a:gridCol w="5516218"/>
              </a:tblGrid>
              <a:tr h="1207720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00A0E5"/>
                          </a:solidFill>
                          <a:effectLst/>
                          <a:latin typeface="Arial" charset="0"/>
                        </a:rPr>
                        <a:t>Miscellaneous objects of general utility: </a:t>
                      </a:r>
                      <a:endParaRPr lang="en-US" sz="280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00A0E5"/>
                          </a:solidFill>
                          <a:effectLst/>
                          <a:latin typeface="Arial" charset="0"/>
                        </a:rPr>
                        <a:t>Provisions for giving due efficacy to all these powers: </a:t>
                      </a:r>
                      <a:endParaRPr lang="en-US" sz="280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20772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8: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establish patent and copyright laws </a:t>
                      </a:r>
                      <a:endParaRPr lang="en-US" sz="280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18: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The Necessary and Proper Clause </a:t>
                      </a:r>
                      <a:endParaRPr lang="en-US" sz="280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73911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ArialMT" charset="0"/>
                        </a:rPr>
                        <a:t>Clause 17: </a:t>
                      </a:r>
                      <a:r>
                        <a:rPr lang="en-US" sz="2800">
                          <a:solidFill>
                            <a:srgbClr val="FFFFFF"/>
                          </a:solidFill>
                          <a:effectLst/>
                          <a:latin typeface="ArialMT" charset="0"/>
                        </a:rPr>
                        <a:t>legislate for the seat of the federal capital and other federal territories </a:t>
                      </a:r>
                      <a:endParaRPr lang="en-US" sz="280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4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175</TotalTime>
  <Words>1095</Words>
  <Application>Microsoft Macintosh PowerPoint</Application>
  <PresentationFormat>Widescreen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ArialMT</vt:lpstr>
      <vt:lpstr>Calibri</vt:lpstr>
      <vt:lpstr>Mangal</vt:lpstr>
      <vt:lpstr>Microsoft Sans Serif</vt:lpstr>
      <vt:lpstr>Times New Roman</vt:lpstr>
      <vt:lpstr>Trebuchet MS</vt:lpstr>
      <vt:lpstr>Arial</vt:lpstr>
      <vt:lpstr>Berlin</vt:lpstr>
      <vt:lpstr>Scope of Congressional Powers &amp; the Expressed Powers of Congress</vt:lpstr>
      <vt:lpstr>Congressional Power</vt:lpstr>
      <vt:lpstr>DELEGATED POWERS</vt:lpstr>
      <vt:lpstr>What Congress Can and Can’t Do</vt:lpstr>
      <vt:lpstr>Strict vs. Liberal Construction of the Constitution</vt:lpstr>
      <vt:lpstr>EXPRESSED POWERS</vt:lpstr>
      <vt:lpstr>Expressed Powers</vt:lpstr>
      <vt:lpstr>EXPRESSED POWERS, CONT.</vt:lpstr>
      <vt:lpstr>Expressed Powers Continued</vt:lpstr>
      <vt:lpstr>Powers of Congress Continued</vt:lpstr>
      <vt:lpstr>PowerPoint Presentation</vt:lpstr>
      <vt:lpstr>THE COMMERCE CLAUSE</vt:lpstr>
      <vt:lpstr>THE COMMERCE POWER</vt:lpstr>
      <vt:lpstr>AMERICANS WITH DISABILITIES ACT</vt:lpstr>
      <vt:lpstr>THE POWER TO TAX – A1,S8,C1</vt:lpstr>
      <vt:lpstr>TAXATION</vt:lpstr>
      <vt:lpstr>LIMITS ON TAXATION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Congressional Powers &amp; the Expressed Powers of Congress</dc:title>
  <dc:creator>Microsoft Office User</dc:creator>
  <cp:lastModifiedBy>Microsoft Office User</cp:lastModifiedBy>
  <cp:revision>12</cp:revision>
  <dcterms:created xsi:type="dcterms:W3CDTF">2019-11-06T21:14:44Z</dcterms:created>
  <dcterms:modified xsi:type="dcterms:W3CDTF">2019-11-07T16:25:44Z</dcterms:modified>
</cp:coreProperties>
</file>